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2"/>
  </p:notesMasterIdLst>
  <p:sldIdLst>
    <p:sldId id="270" r:id="rId2"/>
    <p:sldId id="271" r:id="rId3"/>
    <p:sldId id="256" r:id="rId4"/>
    <p:sldId id="257" r:id="rId5"/>
    <p:sldId id="258" r:id="rId6"/>
    <p:sldId id="268" r:id="rId7"/>
    <p:sldId id="269" r:id="rId8"/>
    <p:sldId id="259" r:id="rId9"/>
    <p:sldId id="260" r:id="rId10"/>
    <p:sldId id="261" r:id="rId11"/>
    <p:sldId id="262" r:id="rId12"/>
    <p:sldId id="274" r:id="rId13"/>
    <p:sldId id="263" r:id="rId14"/>
    <p:sldId id="264" r:id="rId15"/>
    <p:sldId id="265" r:id="rId16"/>
    <p:sldId id="272" r:id="rId17"/>
    <p:sldId id="273" r:id="rId18"/>
    <p:sldId id="266" r:id="rId19"/>
    <p:sldId id="267" r:id="rId20"/>
    <p:sldId id="275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6B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557" autoAdjust="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8D5688-3EE0-44D7-9654-5F226ED5443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EBA0C7-E3FB-4F82-AAA1-FC61E611F65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1267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EBA0C7-E3FB-4F82-AAA1-FC61E611F65D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8460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E51D0B8-7FDE-4C83-9A69-4B9F53D652C6}" type="datetimeFigureOut">
              <a:rPr lang="cs-CZ" smtClean="0"/>
              <a:t>5.9.2012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DBCA2AEF-3418-490D-996A-1179BE6E62F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55576" y="2167189"/>
            <a:ext cx="7704856" cy="38164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Nadpis 1"/>
          <p:cNvSpPr>
            <a:spLocks noGrp="1"/>
          </p:cNvSpPr>
          <p:nvPr>
            <p:ph type="ctrTitle"/>
          </p:nvPr>
        </p:nvSpPr>
        <p:spPr>
          <a:xfrm>
            <a:off x="495151" y="1916832"/>
            <a:ext cx="7772400" cy="1584176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Výukový materiál </a:t>
            </a: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4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zpracovaný v rámci projektu "EU peníze školám"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Podnadpis 2"/>
          <p:cNvSpPr>
            <a:spLocks noGrp="1"/>
          </p:cNvSpPr>
          <p:nvPr>
            <p:ph type="subTitle" idx="1"/>
          </p:nvPr>
        </p:nvSpPr>
        <p:spPr>
          <a:xfrm>
            <a:off x="1691680" y="3861048"/>
            <a:ext cx="6912768" cy="2122565"/>
          </a:xfrm>
        </p:spPr>
        <p:txBody>
          <a:bodyPr>
            <a:normAutofit/>
          </a:bodyPr>
          <a:lstStyle/>
          <a:p>
            <a:pPr algn="l"/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Pořadové číslo projektu: </a:t>
            </a:r>
            <a:r>
              <a:rPr lang="cs-CZ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4247/21/7.1.4/2011</a:t>
            </a:r>
          </a:p>
          <a:p>
            <a:pPr algn="l"/>
            <a:endParaRPr lang="cs-CZ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r>
              <a:rPr lang="cs-CZ" sz="20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šablony: </a:t>
            </a:r>
            <a:r>
              <a:rPr lang="cs-CZ" sz="1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 _32_INOVACE_ENV_13</a:t>
            </a:r>
            <a:endParaRPr lang="cs-CZ" sz="1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404664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476170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2656"/>
            <a:ext cx="5667375" cy="123825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899592" y="1601044"/>
            <a:ext cx="7416824" cy="49243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Environmentální výchova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Předmět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Zábavná ekologie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Přírodověda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Stupeň vzdělávání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stupeň ZŠ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Ročník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4. a 5.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Datum vytvoření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27.8. 2011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lnSpc>
                <a:spcPct val="150000"/>
              </a:lnSpc>
            </a:pP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Prezentace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je určena pro starší žáky. Podává informace o tom, kam se odpad odkládá – popelnice, kontejnery, pytle, sběrné dvory, místo zpětného odběru a charakterizuje příslušná místa. Dále informuje o různých typech svozových vozů- 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 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Klíčová </a:t>
            </a:r>
            <a:r>
              <a:rPr lang="cs-CZ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slova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Popelnice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Kontejnery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Pytle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,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Sběrné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dvory,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Místo </a:t>
            </a:r>
            <a:r>
              <a:rPr lang="cs-CZ" dirty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zpětného </a:t>
            </a:r>
            <a:r>
              <a:rPr lang="cs-CZ" dirty="0" smtClean="0">
                <a:solidFill>
                  <a:schemeClr val="tx1"/>
                </a:solidFill>
                <a:latin typeface="Calibri" pitchFamily="34" charset="0"/>
                <a:cs typeface="Arial" pitchFamily="34" charset="0"/>
              </a:rPr>
              <a:t>odběru, Svozové vozy</a:t>
            </a:r>
          </a:p>
          <a:p>
            <a:pPr lvl="0">
              <a:lnSpc>
                <a:spcPct val="150000"/>
              </a:lnSpc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Autor: </a:t>
            </a:r>
            <a:r>
              <a:rPr lang="cs-C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Ivana Geislerova</a:t>
            </a:r>
            <a:endParaRPr lang="cs-CZ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71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188913"/>
            <a:ext cx="8458200" cy="933450"/>
          </a:xfrm>
        </p:spPr>
        <p:txBody>
          <a:bodyPr>
            <a:normAutofit/>
          </a:bodyPr>
          <a:lstStyle/>
          <a:p>
            <a:r>
              <a:rPr lang="cs-CZ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Cooper Black" pitchFamily="18" charset="0"/>
                <a:cs typeface="Aharoni" pitchFamily="2" charset="-79"/>
              </a:rPr>
              <a:t>NAKLÁDÁNÍ S ODPADY</a:t>
            </a:r>
            <a:endParaRPr lang="cs-CZ" dirty="0">
              <a:ln>
                <a:solidFill>
                  <a:schemeClr val="tx1">
                    <a:lumMod val="9500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Cooper Black" pitchFamily="18" charset="0"/>
              <a:cs typeface="Aharoni" pitchFamily="2" charset="-79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4294967295"/>
          </p:nvPr>
        </p:nvSpPr>
        <p:spPr>
          <a:xfrm>
            <a:off x="361084" y="1268760"/>
            <a:ext cx="8458200" cy="1439863"/>
          </a:xfrm>
        </p:spPr>
        <p:txBody>
          <a:bodyPr>
            <a:noAutofit/>
          </a:bodyPr>
          <a:lstStyle/>
          <a:p>
            <a:pPr marL="36576" indent="0" algn="ctr">
              <a:buNone/>
            </a:pPr>
            <a:r>
              <a:rPr lang="cs-CZ" b="1" dirty="0" smtClean="0"/>
              <a:t>PŘESNÉ POSTUPY PRO NAKLÁDÁNÍ S ODPADY STANOVUJE </a:t>
            </a:r>
            <a:r>
              <a:rPr lang="cs-CZ" sz="3200" b="1" dirty="0" smtClean="0"/>
              <a:t>ZÁKON</a:t>
            </a:r>
            <a:r>
              <a:rPr lang="cs-CZ" b="1" dirty="0" smtClean="0"/>
              <a:t> O ODPADECH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701752" y="2852936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itchFamily="34" charset="0"/>
              <a:buChar char="•"/>
            </a:pPr>
            <a:r>
              <a:rPr lang="cs-CZ" sz="3200" b="1" u="sng" dirty="0" smtClean="0"/>
              <a:t>předcházení vzniku odpadů</a:t>
            </a:r>
            <a:r>
              <a:rPr lang="cs-CZ" sz="3200" u="sng" dirty="0" smtClean="0"/>
              <a:t> </a:t>
            </a:r>
          </a:p>
          <a:p>
            <a:r>
              <a:rPr lang="cs-CZ" sz="3200" dirty="0" smtClean="0"/>
              <a:t>	</a:t>
            </a:r>
            <a:r>
              <a:rPr lang="cs-CZ" sz="3200" dirty="0" smtClean="0">
                <a:solidFill>
                  <a:schemeClr val="bg1"/>
                </a:solidFill>
              </a:rPr>
              <a:t>– snažíme se, aby odpady vůbec 	</a:t>
            </a:r>
            <a:r>
              <a:rPr lang="cs-CZ" sz="3200" i="1" dirty="0" smtClean="0">
                <a:solidFill>
                  <a:schemeClr val="bg1"/>
                </a:solidFill>
              </a:rPr>
              <a:t>(př. na nákup si vezmeme vlastní 	tašku)</a:t>
            </a:r>
          </a:p>
          <a:p>
            <a:pPr marL="457200" indent="-457200">
              <a:buFont typeface="Arial" pitchFamily="34" charset="0"/>
              <a:buChar char="•"/>
            </a:pPr>
            <a:r>
              <a:rPr lang="cs-CZ" sz="3200" b="1" u="sng" dirty="0" smtClean="0"/>
              <a:t>minimalizace odpadů </a:t>
            </a:r>
            <a:endParaRPr lang="cs-CZ" sz="3200" dirty="0" smtClean="0"/>
          </a:p>
          <a:p>
            <a:endParaRPr lang="cs-CZ" sz="800" i="1" dirty="0"/>
          </a:p>
        </p:txBody>
      </p:sp>
    </p:spTree>
    <p:extLst>
      <p:ext uri="{BB962C8B-B14F-4D97-AF65-F5344CB8AC3E}">
        <p14:creationId xmlns:p14="http://schemas.microsoft.com/office/powerpoint/2010/main" val="72042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914400" y="1916113"/>
            <a:ext cx="8229600" cy="4710112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cs-CZ" b="1" dirty="0" smtClean="0"/>
              <a:t>ODKLÁDÁNÍ ODPADŮ NA PŘÍSLUŠNÁ MÍSTA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Popelnice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Kontejnery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Pytle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Sběrné dvory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Přístřešky a klece k odkládání odpadů určené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Místo zpětného odběru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73236" y="188640"/>
            <a:ext cx="682231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SHROMAŽĎOVÁNÍ</a:t>
            </a:r>
          </a:p>
          <a:p>
            <a:pPr algn="ctr"/>
            <a:r>
              <a:rPr lang="cs-CZ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 ODPADŮ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85366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08025" y="1484313"/>
            <a:ext cx="7824415" cy="4608512"/>
          </a:xfrm>
          <a:ln>
            <a:noFill/>
          </a:ln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v</a:t>
            </a:r>
            <a:r>
              <a:rPr lang="cs-CZ" dirty="0" smtClean="0"/>
              <a:t>ětšina nádob je označená – nejčastěji samolepkami = lepší orientace</a:t>
            </a:r>
          </a:p>
          <a:p>
            <a:pPr marL="36576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p</a:t>
            </a:r>
            <a:r>
              <a:rPr lang="cs-CZ" b="1" dirty="0" smtClean="0"/>
              <a:t>okyny na samolepkách je třeba dodržovat</a:t>
            </a:r>
          </a:p>
          <a:p>
            <a:pPr marL="36576" indent="0">
              <a:buNone/>
            </a:pPr>
            <a:endParaRPr lang="cs-CZ" b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t</a:t>
            </a:r>
            <a:r>
              <a:rPr lang="cs-CZ" dirty="0" smtClean="0"/>
              <a:t>var a materiál popelnic a kontejnerů odpovídá druhu odpadů </a:t>
            </a:r>
          </a:p>
          <a:p>
            <a:pPr>
              <a:buFont typeface="Wingdings" pitchFamily="2" charset="2"/>
              <a:buChar char="Ø"/>
            </a:pPr>
            <a:endParaRPr lang="cs-CZ" sz="1100" dirty="0" smtClean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2" name="Obdélník 1"/>
          <p:cNvSpPr/>
          <p:nvPr/>
        </p:nvSpPr>
        <p:spPr>
          <a:xfrm>
            <a:off x="393901" y="332656"/>
            <a:ext cx="83561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cap="none" spc="0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Kontejnery a popelnice</a:t>
            </a:r>
            <a:endParaRPr lang="cs-CZ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5618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692696"/>
            <a:ext cx="72728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b="1" dirty="0">
                <a:solidFill>
                  <a:schemeClr val="bg1"/>
                </a:solidFill>
              </a:rPr>
              <a:t>plechová popelnice – sběr popela </a:t>
            </a:r>
            <a:endParaRPr lang="cs-CZ" sz="2800" b="1" dirty="0" smtClean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velkokapacitní </a:t>
            </a:r>
            <a:r>
              <a:rPr lang="cs-CZ" sz="2800" b="1" dirty="0"/>
              <a:t>kontejner – objemný </a:t>
            </a:r>
            <a:r>
              <a:rPr lang="cs-CZ" sz="2800" b="1" dirty="0" smtClean="0"/>
              <a:t>odpad</a:t>
            </a:r>
          </a:p>
          <a:p>
            <a:endParaRPr lang="cs-CZ" sz="2800" b="1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>
                <a:solidFill>
                  <a:schemeClr val="bg1"/>
                </a:solidFill>
              </a:rPr>
              <a:t>nárazuvzdorné </a:t>
            </a:r>
            <a:r>
              <a:rPr lang="cs-CZ" sz="2800" b="1" dirty="0">
                <a:solidFill>
                  <a:schemeClr val="bg1"/>
                </a:solidFill>
              </a:rPr>
              <a:t>kontejnery – nebezpečný </a:t>
            </a:r>
            <a:r>
              <a:rPr lang="cs-CZ" sz="2800" b="1" dirty="0" smtClean="0">
                <a:solidFill>
                  <a:schemeClr val="bg1"/>
                </a:solidFill>
              </a:rPr>
              <a:t>odpad</a:t>
            </a:r>
          </a:p>
          <a:p>
            <a:r>
              <a:rPr lang="cs-CZ" sz="2800" dirty="0"/>
              <a:t>	</a:t>
            </a:r>
            <a:endParaRPr lang="cs-CZ" sz="28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b="1" dirty="0" smtClean="0"/>
              <a:t>tříděný </a:t>
            </a:r>
            <a:r>
              <a:rPr lang="cs-CZ" sz="2800" b="1" dirty="0"/>
              <a:t>sběr využitelných odpadů – několik </a:t>
            </a:r>
            <a:r>
              <a:rPr lang="cs-CZ" sz="2800" b="1" dirty="0" smtClean="0"/>
              <a:t>desítek </a:t>
            </a:r>
            <a:r>
              <a:rPr lang="cs-CZ" sz="2800" b="1" dirty="0"/>
              <a:t>typů nádoba kontejnerů</a:t>
            </a:r>
          </a:p>
        </p:txBody>
      </p:sp>
    </p:spTree>
    <p:extLst>
      <p:ext uri="{BB962C8B-B14F-4D97-AF65-F5344CB8AC3E}">
        <p14:creationId xmlns:p14="http://schemas.microsoft.com/office/powerpoint/2010/main" val="125904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\Desktop\EKOLOGIE\2. EKO FOTO\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5"/>
            <a:ext cx="6048672" cy="587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\Desktop\EKOLOGIE\2. EKO FOTO\6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815" y="2564904"/>
            <a:ext cx="2880320" cy="4109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558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539552" y="1484784"/>
            <a:ext cx="8291512" cy="45259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800" b="1" u="sng" dirty="0" smtClean="0"/>
          </a:p>
          <a:p>
            <a:pPr>
              <a:buFont typeface="Wingdings" pitchFamily="2" charset="2"/>
              <a:buChar char="Ø"/>
            </a:pPr>
            <a:r>
              <a:rPr lang="cs-CZ" b="1" dirty="0" smtClean="0"/>
              <a:t>místa, která slouží k odkládání více druhů odpadů </a:t>
            </a:r>
          </a:p>
          <a:p>
            <a:pPr marL="36576" indent="0">
              <a:buNone/>
            </a:pPr>
            <a:endParaRPr lang="cs-CZ" sz="1000" dirty="0" smtClean="0"/>
          </a:p>
          <a:p>
            <a:pPr>
              <a:buFont typeface="Wingdings" pitchFamily="2" charset="2"/>
              <a:buChar char="Ø"/>
            </a:pPr>
            <a:r>
              <a:rPr lang="cs-CZ" b="1" dirty="0">
                <a:solidFill>
                  <a:schemeClr val="bg1"/>
                </a:solidFill>
              </a:rPr>
              <a:t>m</a:t>
            </a:r>
            <a:r>
              <a:rPr lang="cs-CZ" b="1" dirty="0" smtClean="0">
                <a:solidFill>
                  <a:schemeClr val="bg1"/>
                </a:solidFill>
              </a:rPr>
              <a:t>ají pravidelnou provozní dobu</a:t>
            </a:r>
          </a:p>
          <a:p>
            <a:pPr marL="36576" indent="0">
              <a:buNone/>
            </a:pPr>
            <a:endParaRPr lang="cs-CZ" sz="1000" dirty="0" smtClean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j</a:t>
            </a:r>
            <a:r>
              <a:rPr lang="cs-CZ" b="1" dirty="0" smtClean="0"/>
              <a:t>e tam obsluha, která dohlíží na správné nakládání s odpady</a:t>
            </a:r>
          </a:p>
          <a:p>
            <a:pPr marL="36576" indent="0">
              <a:buNone/>
            </a:pPr>
            <a:endParaRPr lang="cs-CZ" sz="1000" dirty="0"/>
          </a:p>
          <a:p>
            <a:pPr>
              <a:buFont typeface="Wingdings" pitchFamily="2" charset="2"/>
              <a:buChar char="Ø"/>
            </a:pPr>
            <a:r>
              <a:rPr lang="cs-CZ" b="1" dirty="0">
                <a:solidFill>
                  <a:schemeClr val="bg1"/>
                </a:solidFill>
              </a:rPr>
              <a:t>p</a:t>
            </a:r>
            <a:r>
              <a:rPr lang="cs-CZ" b="1" dirty="0" smtClean="0">
                <a:solidFill>
                  <a:schemeClr val="bg1"/>
                </a:solidFill>
              </a:rPr>
              <a:t>rovozovatel – obec nebo svozová firma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691680" y="404664"/>
            <a:ext cx="4838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Sběrné dvory</a:t>
            </a:r>
            <a:endParaRPr lang="cs-CZ" sz="5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51162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55576" y="1118825"/>
            <a:ext cx="7920880" cy="452596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b="1" dirty="0" smtClean="0"/>
              <a:t>z</a:t>
            </a:r>
            <a:r>
              <a:rPr lang="cs-CZ" dirty="0" smtClean="0"/>
              <a:t>de můžete zdarma odevzdat výrobek s ukončenou životností </a:t>
            </a:r>
            <a:r>
              <a:rPr lang="cs-CZ" i="1" dirty="0" smtClean="0"/>
              <a:t>(elektrospotřebiče, baterie, pneumatiky, minerální oleje)</a:t>
            </a:r>
          </a:p>
          <a:p>
            <a:pPr>
              <a:buFont typeface="Wingdings" pitchFamily="2" charset="2"/>
              <a:buChar char="Ø"/>
            </a:pPr>
            <a:endParaRPr lang="cs-CZ" sz="1000" i="1" dirty="0" smtClean="0"/>
          </a:p>
          <a:p>
            <a:pPr>
              <a:buFont typeface="Wingdings" pitchFamily="2" charset="2"/>
              <a:buChar char="Ø"/>
            </a:pPr>
            <a:r>
              <a:rPr lang="cs-CZ" b="1" dirty="0"/>
              <a:t>m</a:t>
            </a:r>
            <a:r>
              <a:rPr lang="cs-CZ" dirty="0" smtClean="0"/>
              <a:t>usí být označené </a:t>
            </a:r>
          </a:p>
          <a:p>
            <a:pPr marL="137160" indent="0">
              <a:buNone/>
            </a:pPr>
            <a:r>
              <a:rPr lang="cs-CZ" i="1" dirty="0" smtClean="0"/>
              <a:t>     (sběrné dvory, prodejny, opravny)</a:t>
            </a:r>
            <a:endParaRPr lang="cs-CZ" i="1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71600" y="188640"/>
            <a:ext cx="7470775" cy="1143000"/>
          </a:xfrm>
        </p:spPr>
        <p:txBody>
          <a:bodyPr>
            <a:noAutofit/>
          </a:bodyPr>
          <a:lstStyle/>
          <a:p>
            <a:r>
              <a:rPr lang="cs-CZ" sz="4800" u="sng" dirty="0" smtClean="0">
                <a:latin typeface="Cooper Black" pitchFamily="18" charset="0"/>
              </a:rPr>
              <a:t/>
            </a:r>
            <a:br>
              <a:rPr lang="cs-CZ" sz="4800" u="sng" dirty="0" smtClean="0">
                <a:latin typeface="Cooper Black" pitchFamily="18" charset="0"/>
              </a:rPr>
            </a:br>
            <a:r>
              <a:rPr lang="cs-CZ" sz="48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Místo </a:t>
            </a:r>
            <a:r>
              <a:rPr lang="cs-CZ" sz="48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zpětného odběru</a:t>
            </a:r>
            <a:r>
              <a:rPr lang="cs-CZ" sz="4800" u="sng" dirty="0">
                <a:latin typeface="Cooper Black" pitchFamily="18" charset="0"/>
              </a:rPr>
              <a:t/>
            </a:r>
            <a:br>
              <a:rPr lang="cs-CZ" sz="4800" u="sng" dirty="0">
                <a:latin typeface="Cooper Black" pitchFamily="18" charset="0"/>
              </a:rPr>
            </a:br>
            <a:endParaRPr lang="cs-CZ" sz="4800" dirty="0">
              <a:latin typeface="Cooper Black" pitchFamily="18" charset="0"/>
            </a:endParaRPr>
          </a:p>
        </p:txBody>
      </p:sp>
      <p:pic>
        <p:nvPicPr>
          <p:cNvPr id="2050" name="Picture 2" descr="C:\Users\admin\Desktop\EKOLOGIE\2. EKO FOTO\7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28645"/>
            <a:ext cx="6535068" cy="242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32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92163" y="1700213"/>
            <a:ext cx="8351837" cy="452596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 smtClean="0"/>
              <a:t>SBĚR ODPADŮ </a:t>
            </a:r>
          </a:p>
          <a:p>
            <a:pPr marL="0" indent="0">
              <a:buNone/>
            </a:pPr>
            <a:r>
              <a:rPr lang="cs-CZ" dirty="0" smtClean="0"/>
              <a:t>•je podobná činnost jako shromažďování</a:t>
            </a:r>
          </a:p>
          <a:p>
            <a:pPr marL="0" indent="0">
              <a:buNone/>
            </a:pPr>
            <a:r>
              <a:rPr lang="cs-CZ" dirty="0" smtClean="0"/>
              <a:t>•provádí jej podnikatel nebo firma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u="sng" dirty="0" smtClean="0"/>
              <a:t>SVOZ ODPADŮ</a:t>
            </a:r>
          </a:p>
          <a:p>
            <a:pPr marL="0" indent="0">
              <a:buNone/>
            </a:pPr>
            <a:r>
              <a:rPr lang="cs-CZ" b="1" dirty="0" smtClean="0"/>
              <a:t>•</a:t>
            </a:r>
            <a:r>
              <a:rPr lang="cs-CZ" dirty="0" smtClean="0"/>
              <a:t>naložení odpadů na místě sběru a jejich odvoz</a:t>
            </a:r>
          </a:p>
          <a:p>
            <a:pPr marL="0" indent="0">
              <a:buNone/>
            </a:pPr>
            <a:r>
              <a:rPr lang="cs-CZ" dirty="0" smtClean="0"/>
              <a:t>   	(vysypání popelnic do popelářského auta,         </a:t>
            </a:r>
            <a:r>
              <a:rPr lang="cs-CZ" dirty="0"/>
              <a:t> </a:t>
            </a:r>
            <a:r>
              <a:rPr lang="cs-CZ" dirty="0" smtClean="0"/>
              <a:t>         	naložení pytlů nebo celých kontejnerů na 	nákladní auto a jejich odvoz …)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673225" y="333375"/>
            <a:ext cx="7470775" cy="1143000"/>
          </a:xfrm>
        </p:spPr>
        <p:txBody>
          <a:bodyPr>
            <a:normAutofit fontScale="90000"/>
          </a:bodyPr>
          <a:lstStyle/>
          <a:p>
            <a:r>
              <a:rPr lang="cs-CZ" sz="5300" u="sng" dirty="0" smtClean="0">
                <a:latin typeface="Cooper Black" pitchFamily="18" charset="0"/>
              </a:rPr>
              <a:t/>
            </a:r>
            <a:br>
              <a:rPr lang="cs-CZ" sz="5300" u="sng" dirty="0" smtClean="0">
                <a:latin typeface="Cooper Black" pitchFamily="18" charset="0"/>
              </a:rPr>
            </a:br>
            <a: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Sběr </a:t>
            </a:r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a svoz odpadů</a:t>
            </a:r>
            <a:r>
              <a:rPr lang="cs-CZ" sz="4000" u="sng" dirty="0"/>
              <a:t/>
            </a:r>
            <a:br>
              <a:rPr lang="cs-CZ" sz="4000" u="sng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595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1763688" y="332656"/>
            <a:ext cx="5436096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Svozové vozy</a:t>
            </a:r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7811" y="1225689"/>
            <a:ext cx="856895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•existuje několik typů - mají různé barvy,	tvary i velikosti</a:t>
            </a:r>
            <a:endParaRPr lang="cs-CZ" sz="800" dirty="0" smtClean="0"/>
          </a:p>
          <a:p>
            <a:r>
              <a:rPr lang="cs-CZ" sz="3200" dirty="0" smtClean="0">
                <a:solidFill>
                  <a:schemeClr val="bg1"/>
                </a:solidFill>
              </a:rPr>
              <a:t>•</a:t>
            </a:r>
            <a:r>
              <a:rPr lang="cs-CZ" sz="3200" b="1" dirty="0" smtClean="0">
                <a:solidFill>
                  <a:schemeClr val="bg1"/>
                </a:solidFill>
              </a:rPr>
              <a:t>všechna auta (odvážející odpad) mají vpředu i vzadu bílou tabulku s černým tiskacím písmenem A</a:t>
            </a:r>
            <a:endParaRPr lang="cs-CZ" sz="800" b="1" dirty="0" smtClean="0">
              <a:solidFill>
                <a:schemeClr val="bg1"/>
              </a:solidFill>
            </a:endParaRPr>
          </a:p>
          <a:p>
            <a:r>
              <a:rPr lang="cs-CZ" sz="3200" dirty="0" smtClean="0"/>
              <a:t>•jsou přizpůsobeny odpadu, který odvážejí</a:t>
            </a:r>
          </a:p>
          <a:p>
            <a:endParaRPr lang="cs-CZ" sz="800" dirty="0" smtClean="0"/>
          </a:p>
          <a:p>
            <a:r>
              <a:rPr lang="cs-CZ" sz="3200" b="1" dirty="0" smtClean="0">
                <a:solidFill>
                  <a:schemeClr val="bg1"/>
                </a:solidFill>
              </a:rPr>
              <a:t>•zařízení na autě, do kterého se odpady sypou = </a:t>
            </a:r>
            <a:r>
              <a:rPr lang="cs-CZ" sz="3200" b="1" u="sng" dirty="0" smtClean="0">
                <a:solidFill>
                  <a:schemeClr val="bg1"/>
                </a:solidFill>
              </a:rPr>
              <a:t>nástavba</a:t>
            </a:r>
            <a:r>
              <a:rPr lang="cs-CZ" sz="3200" b="1" dirty="0" smtClean="0">
                <a:solidFill>
                  <a:schemeClr val="bg1"/>
                </a:solidFill>
              </a:rPr>
              <a:t> </a:t>
            </a:r>
          </a:p>
          <a:p>
            <a:endParaRPr lang="cs-CZ" sz="800" dirty="0" smtClean="0"/>
          </a:p>
          <a:p>
            <a:r>
              <a:rPr lang="cs-CZ" sz="3200" dirty="0" smtClean="0"/>
              <a:t>• svozové vozy vlastní a provozuje</a:t>
            </a:r>
          </a:p>
          <a:p>
            <a:r>
              <a:rPr lang="cs-CZ" sz="3200" dirty="0" smtClean="0"/>
              <a:t> </a:t>
            </a:r>
            <a:r>
              <a:rPr lang="cs-CZ" sz="3200" b="1" u="sng" dirty="0" smtClean="0"/>
              <a:t>svozová</a:t>
            </a:r>
            <a:r>
              <a:rPr lang="cs-CZ" sz="3200" u="sng" dirty="0" smtClean="0"/>
              <a:t> </a:t>
            </a:r>
            <a:r>
              <a:rPr lang="cs-CZ" sz="3200" dirty="0" smtClean="0"/>
              <a:t>	</a:t>
            </a:r>
            <a:r>
              <a:rPr lang="cs-CZ" sz="3200" b="1" u="sng" dirty="0" smtClean="0"/>
              <a:t>firma</a:t>
            </a:r>
            <a:endParaRPr lang="cs-CZ" sz="3200" b="1" u="sng" dirty="0"/>
          </a:p>
        </p:txBody>
      </p:sp>
    </p:spTree>
    <p:extLst>
      <p:ext uri="{BB962C8B-B14F-4D97-AF65-F5344CB8AC3E}">
        <p14:creationId xmlns:p14="http://schemas.microsoft.com/office/powerpoint/2010/main" val="127807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19524" cy="63088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77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08025" y="1989138"/>
            <a:ext cx="8435975" cy="4525962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pro svoz směsného komunálního odpadu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ro svoz tříděných odpadů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n</a:t>
            </a:r>
            <a:r>
              <a:rPr lang="cs-CZ" dirty="0" smtClean="0"/>
              <a:t>ástavba s lisem (stlačování odpadu 1:6)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p</a:t>
            </a:r>
            <a:r>
              <a:rPr lang="cs-CZ" dirty="0" smtClean="0"/>
              <a:t>apír, plasty, bioodpad, směsný odpad, nápojové kartony – každý odpad se sváží zvlášť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bsluha = řidič + 1-2 dělníci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78593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Vozidlo s lisovací nástavbou</a:t>
            </a:r>
            <a:r>
              <a:rPr lang="cs-CZ" sz="4000" u="sng" dirty="0"/>
              <a:t/>
            </a:r>
            <a:br>
              <a:rPr lang="cs-CZ" sz="4000" u="sng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2691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1628800"/>
            <a:ext cx="6851104" cy="4525963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svoz objemných nákladů</a:t>
            </a:r>
          </a:p>
          <a:p>
            <a:pPr marL="36576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a</a:t>
            </a:r>
            <a:r>
              <a:rPr lang="cs-CZ" dirty="0" smtClean="0"/>
              <a:t>uto převáží prázdné nebo plné </a:t>
            </a:r>
          </a:p>
          <a:p>
            <a:pPr marL="36576" indent="0">
              <a:buNone/>
            </a:pPr>
            <a:endParaRPr lang="cs-CZ" dirty="0" smtClean="0"/>
          </a:p>
          <a:p>
            <a:pPr marL="36576" indent="0">
              <a:buNone/>
            </a:pPr>
            <a:r>
              <a:rPr lang="cs-CZ" dirty="0" smtClean="0"/>
              <a:t>    velkokapacitní kontejnery</a:t>
            </a:r>
          </a:p>
          <a:p>
            <a:pPr marL="36576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bsluha = samotný řidič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827584" y="260648"/>
            <a:ext cx="7470775" cy="1143000"/>
          </a:xfrm>
        </p:spPr>
        <p:txBody>
          <a:bodyPr>
            <a:normAutofit fontScale="90000"/>
          </a:bodyPr>
          <a:lstStyle/>
          <a:p>
            <a: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/>
            </a:r>
            <a:b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</a:br>
            <a: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Ramenový </a:t>
            </a:r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nakladač</a:t>
            </a:r>
            <a:r>
              <a:rPr lang="cs-CZ" sz="40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cs-CZ" sz="40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6481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611560" y="2708920"/>
            <a:ext cx="7812360" cy="3517900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cs-CZ" dirty="0" smtClean="0"/>
              <a:t>objemné odpady, stavební odpady, kovy</a:t>
            </a:r>
          </a:p>
          <a:p>
            <a:pPr marL="36576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tříděný odpad (papír, sklo ..) je-li sbírán do kontejnerů, které vypadají jako zvony</a:t>
            </a:r>
          </a:p>
          <a:p>
            <a:pPr marL="36576" indent="0">
              <a:buNone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r>
              <a:rPr lang="cs-CZ" dirty="0"/>
              <a:t>o</a:t>
            </a:r>
            <a:r>
              <a:rPr lang="cs-CZ" dirty="0" smtClean="0"/>
              <a:t>bsluha = řidič (někdy pomocník) 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95536" y="332656"/>
            <a:ext cx="8229600" cy="2433637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Auto s velkokapacitním kontejnerem </a:t>
            </a:r>
            <a: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/>
            </a:r>
            <a:b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</a:br>
            <a:r>
              <a:rPr lang="cs-CZ" sz="5300" b="1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a </a:t>
            </a:r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hydraulickou rukou</a:t>
            </a:r>
            <a:r>
              <a:rPr lang="cs-CZ" sz="4000" u="sng" dirty="0"/>
              <a:t/>
            </a:r>
            <a:br>
              <a:rPr lang="cs-CZ" sz="4000" u="sng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698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3" y="144463"/>
            <a:ext cx="8658225" cy="4267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vál 1"/>
          <p:cNvSpPr/>
          <p:nvPr/>
        </p:nvSpPr>
        <p:spPr>
          <a:xfrm>
            <a:off x="837283" y="4320148"/>
            <a:ext cx="7272808" cy="1872208"/>
          </a:xfrm>
          <a:prstGeom prst="ellipse">
            <a:avLst/>
          </a:prstGeom>
          <a:gradFill>
            <a:gsLst>
              <a:gs pos="0">
                <a:schemeClr val="accent6">
                  <a:lumMod val="60000"/>
                  <a:lumOff val="40000"/>
                </a:schemeClr>
              </a:gs>
              <a:gs pos="26000">
                <a:schemeClr val="accent1">
                  <a:tint val="44500"/>
                  <a:satMod val="160000"/>
                </a:schemeClr>
              </a:gs>
              <a:gs pos="100000">
                <a:srgbClr val="7E6B4E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VELKOKAPACITNÍ KONTEJNER</a:t>
            </a:r>
            <a:endParaRPr lang="cs-CZ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08400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7733"/>
            <a:ext cx="8531993" cy="636475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711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899592" y="188640"/>
            <a:ext cx="6948264" cy="1800943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Speciálně </a:t>
            </a:r>
            <a:r>
              <a:rPr lang="cs-CZ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upravená </a:t>
            </a:r>
            <a:r>
              <a:rPr lang="cs-CZ" u="sng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nákladní </a:t>
            </a:r>
            <a:r>
              <a:rPr lang="cs-CZ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auta</a:t>
            </a:r>
            <a:r>
              <a:rPr lang="cs-CZ" u="sng" dirty="0"/>
              <a:t/>
            </a:r>
            <a:br>
              <a:rPr lang="cs-CZ" u="sng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type="body" idx="4294967295"/>
          </p:nvPr>
        </p:nvSpPr>
        <p:spPr>
          <a:xfrm>
            <a:off x="827584" y="2348880"/>
            <a:ext cx="8075612" cy="3513138"/>
          </a:xfrm>
        </p:spPr>
        <p:txBody>
          <a:bodyPr>
            <a:normAutofit fontScale="25000" lnSpcReduction="20000"/>
          </a:bodyPr>
          <a:lstStyle/>
          <a:p>
            <a:pPr>
              <a:buFont typeface="Wingdings" pitchFamily="2" charset="2"/>
              <a:buChar char="Ø"/>
            </a:pPr>
            <a:r>
              <a:rPr lang="cs-CZ" sz="11200" dirty="0" smtClean="0"/>
              <a:t>   pro nebezpečné odpady</a:t>
            </a:r>
          </a:p>
          <a:p>
            <a:endParaRPr lang="cs-CZ" sz="11200" dirty="0" smtClean="0"/>
          </a:p>
          <a:p>
            <a:pPr>
              <a:buFont typeface="Wingdings" pitchFamily="2" charset="2"/>
              <a:buChar char="Ø"/>
            </a:pPr>
            <a:r>
              <a:rPr lang="cs-CZ" sz="11200" dirty="0" smtClean="0"/>
              <a:t>   mohou vypadat různě např. velká dodávka</a:t>
            </a:r>
          </a:p>
          <a:p>
            <a:endParaRPr lang="cs-CZ" sz="11200" dirty="0" smtClean="0"/>
          </a:p>
          <a:p>
            <a:pPr>
              <a:buFont typeface="Wingdings" pitchFamily="2" charset="2"/>
              <a:buChar char="Ø"/>
            </a:pPr>
            <a:r>
              <a:rPr lang="cs-CZ" sz="11200" dirty="0" smtClean="0"/>
              <a:t>   označení = oranžové nebo bílé tabulky</a:t>
            </a:r>
          </a:p>
          <a:p>
            <a:endParaRPr lang="cs-CZ" sz="11200" dirty="0" smtClean="0"/>
          </a:p>
          <a:p>
            <a:pPr>
              <a:buFont typeface="Wingdings" pitchFamily="2" charset="2"/>
              <a:buChar char="Ø"/>
            </a:pPr>
            <a:r>
              <a:rPr lang="cs-CZ" sz="11200" dirty="0" smtClean="0"/>
              <a:t>   obsluha = samotný řidič (někdy pomocník)</a:t>
            </a:r>
          </a:p>
          <a:p>
            <a:pPr>
              <a:buFont typeface="Wingdings" pitchFamily="2" charset="2"/>
              <a:buChar char="Ø"/>
            </a:pPr>
            <a:endParaRPr lang="cs-CZ" sz="11200" dirty="0">
              <a:latin typeface="Cooper Black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 dirty="0" smtClean="0"/>
          </a:p>
          <a:p>
            <a:pPr>
              <a:buFont typeface="Wingdings" pitchFamily="2" charset="2"/>
              <a:buChar char="Ø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39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 idx="4294967295"/>
          </p:nvPr>
        </p:nvSpPr>
        <p:spPr>
          <a:xfrm>
            <a:off x="0" y="620713"/>
            <a:ext cx="8229600" cy="3154362"/>
          </a:xfrm>
        </p:spPr>
        <p:txBody>
          <a:bodyPr>
            <a:normAutofit fontScale="90000"/>
          </a:bodyPr>
          <a:lstStyle/>
          <a:p>
            <a:pPr marL="0" indent="0" algn="ctr"/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Auta pro převážení výrobků</a:t>
            </a:r>
            <a:b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</a:br>
            <a:r>
              <a:rPr lang="cs-CZ" sz="5300" b="1" u="sng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oper Black" pitchFamily="18" charset="0"/>
              </a:rPr>
              <a:t>podléhajícím zpětnému odběru</a:t>
            </a:r>
            <a:r>
              <a:rPr lang="cs-CZ" sz="9600" u="sng" dirty="0">
                <a:latin typeface="Cooper Black" pitchFamily="18" charset="0"/>
              </a:rPr>
              <a:t/>
            </a:r>
            <a:br>
              <a:rPr lang="cs-CZ" sz="9600" u="sng" dirty="0">
                <a:latin typeface="Cooper Black" pitchFamily="18" charset="0"/>
              </a:rPr>
            </a:b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115616" y="3645024"/>
            <a:ext cx="705678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nemusí mít označení písmenem</a:t>
            </a:r>
            <a:r>
              <a:rPr lang="cs-CZ" sz="2800" b="1" dirty="0"/>
              <a:t> </a:t>
            </a:r>
            <a:r>
              <a:rPr lang="cs-CZ" sz="2800" b="1" dirty="0" smtClean="0"/>
              <a:t>A </a:t>
            </a:r>
            <a:endParaRPr lang="cs-CZ" sz="2800" dirty="0"/>
          </a:p>
          <a:p>
            <a:endParaRPr lang="cs-CZ" sz="2800" dirty="0"/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/>
              <a:t>jsou různá</a:t>
            </a:r>
          </a:p>
        </p:txBody>
      </p:sp>
    </p:spTree>
    <p:extLst>
      <p:ext uri="{BB962C8B-B14F-4D97-AF65-F5344CB8AC3E}">
        <p14:creationId xmlns:p14="http://schemas.microsoft.com/office/powerpoint/2010/main" val="426576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95536" y="620688"/>
            <a:ext cx="57727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/>
              <a:t>Zdroje: </a:t>
            </a:r>
            <a:r>
              <a:rPr lang="cs-CZ" dirty="0"/>
              <a:t>vlastní </a:t>
            </a:r>
            <a:r>
              <a:rPr lang="cs-CZ" dirty="0" smtClean="0"/>
              <a:t>obrázky a fotografie </a:t>
            </a:r>
            <a:r>
              <a:rPr lang="cs-CZ" dirty="0"/>
              <a:t>(I. Geislerová)</a:t>
            </a:r>
          </a:p>
        </p:txBody>
      </p:sp>
    </p:spTree>
    <p:extLst>
      <p:ext uri="{BB962C8B-B14F-4D97-AF65-F5344CB8AC3E}">
        <p14:creationId xmlns:p14="http://schemas.microsoft.com/office/powerpoint/2010/main" val="303368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222</TotalTime>
  <Words>440</Words>
  <Application>Microsoft Office PowerPoint</Application>
  <PresentationFormat>Předvádění na obrazovce (4:3)</PresentationFormat>
  <Paragraphs>106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Technický</vt:lpstr>
      <vt:lpstr>Výukový materiál  zpracovaný v rámci projektu "EU peníze školám"</vt:lpstr>
      <vt:lpstr>Prezentace aplikace PowerPoint</vt:lpstr>
      <vt:lpstr>NAKLÁDÁNÍ S ODPADY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Místo zpětného odběru </vt:lpstr>
      <vt:lpstr> Sběr a svoz odpadů </vt:lpstr>
      <vt:lpstr> Svozové vozy </vt:lpstr>
      <vt:lpstr>Prezentace aplikace PowerPoint</vt:lpstr>
      <vt:lpstr>Vozidlo s lisovací nástavbou </vt:lpstr>
      <vt:lpstr> Ramenový nakladač </vt:lpstr>
      <vt:lpstr>Auto s velkokapacitním kontejnerem  a hydraulickou rukou </vt:lpstr>
      <vt:lpstr>Prezentace aplikace PowerPoint</vt:lpstr>
      <vt:lpstr>Prezentace aplikace PowerPoint</vt:lpstr>
      <vt:lpstr>Speciálně upravená nákladní auta </vt:lpstr>
      <vt:lpstr>Auta pro převážení výrobků podléhajícím zpětnému odběru 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NAKLÁDÁNÍ S ODPADY</dc:title>
  <dc:creator>admin</dc:creator>
  <cp:lastModifiedBy>admin</cp:lastModifiedBy>
  <cp:revision>27</cp:revision>
  <dcterms:created xsi:type="dcterms:W3CDTF">2012-02-13T09:51:31Z</dcterms:created>
  <dcterms:modified xsi:type="dcterms:W3CDTF">2012-09-05T05:44:50Z</dcterms:modified>
</cp:coreProperties>
</file>