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4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3B20036-7F1D-43C7-B14A-A181995E0B92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9157350-85AF-4355-B3C0-52CE8F71E1B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863588" y="3861048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_32_INOVACE_ENV_14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761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899592" y="1601044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26.10. 2011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je určena pro starší žáky . Podává informace o úpravě odpadů a dotřiďováním. Popisuje cestu odpadu ke konečnému zpracovateli a způsoby využití odpadu (materiálové – nový výrobek, energetické – výroba energie, přeměna bioodpadu, odstranění nevyužitelného odpadu).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Recyklace, Druhotná a primární surovina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69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71600" y="158527"/>
            <a:ext cx="6232525" cy="1038225"/>
          </a:xfrm>
        </p:spPr>
        <p:txBody>
          <a:bodyPr>
            <a:normAutofit/>
          </a:bodyPr>
          <a:lstStyle/>
          <a:p>
            <a:r>
              <a:rPr lang="cs-CZ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ÚPRAVA ODPADŮ</a:t>
            </a:r>
            <a:endParaRPr lang="cs-CZ" cap="none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1196752"/>
            <a:ext cx="777686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200" b="1" dirty="0"/>
              <a:t>č</a:t>
            </a:r>
            <a:r>
              <a:rPr lang="cs-CZ" sz="3200" b="1" dirty="0" smtClean="0"/>
              <a:t>innost, která ještě upravuje, většinou zlepšuje, kvalitu odpadů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800" b="1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000000"/>
                </a:solidFill>
              </a:rPr>
              <a:t>provádí se před recyklací (RECYKLACE = postup zpracování odpadů na nové materiály)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800" b="1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/>
              <a:t>t</a:t>
            </a:r>
            <a:r>
              <a:rPr lang="cs-CZ" sz="3200" b="1" dirty="0" smtClean="0"/>
              <a:t>řídění, lisování, drcení na třídících linkách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800" b="1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>
                <a:solidFill>
                  <a:srgbClr val="000000"/>
                </a:solidFill>
              </a:rPr>
              <a:t>n</a:t>
            </a:r>
            <a:r>
              <a:rPr lang="cs-CZ" sz="3200" b="1" dirty="0" smtClean="0">
                <a:solidFill>
                  <a:srgbClr val="000000"/>
                </a:solidFill>
              </a:rPr>
              <a:t>ebezpečné odpady se upravují před uložením na skládku nebezpečného odpadu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dirty="0" smtClean="0"/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284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2129" y="258696"/>
            <a:ext cx="7524328" cy="1143000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ÚPRAVA ODPADŮ</a:t>
            </a:r>
            <a:endParaRPr lang="cs-CZ" sz="48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7829" y="1412775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200" dirty="0"/>
              <a:t>n</a:t>
            </a:r>
            <a:r>
              <a:rPr lang="cs-CZ" sz="3200" dirty="0" smtClean="0"/>
              <a:t>ejčastěji třídění – dotřídění odpadu na </a:t>
            </a:r>
            <a:r>
              <a:rPr lang="cs-CZ" sz="3200" dirty="0" err="1" smtClean="0"/>
              <a:t>dotřiďovacích</a:t>
            </a:r>
            <a:r>
              <a:rPr lang="cs-CZ" sz="3200" dirty="0" smtClean="0"/>
              <a:t> linkách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>
                <a:solidFill>
                  <a:srgbClr val="000000"/>
                </a:solidFill>
              </a:rPr>
              <a:t>o</a:t>
            </a:r>
            <a:r>
              <a:rPr lang="cs-CZ" sz="3200" b="1" dirty="0" smtClean="0">
                <a:solidFill>
                  <a:srgbClr val="000000"/>
                </a:solidFill>
              </a:rPr>
              <a:t>dpad třídíme podle vlastností (novinový papír, karton …), nebo odebíráme odpad který tam nepatří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dirty="0" smtClean="0"/>
              <a:t>vytříděný odpad = </a:t>
            </a:r>
            <a:r>
              <a:rPr lang="cs-CZ" sz="3200" b="1" u="sng" dirty="0" smtClean="0"/>
              <a:t>druhotná surovina </a:t>
            </a:r>
            <a:r>
              <a:rPr lang="cs-CZ" sz="3200" dirty="0" smtClean="0"/>
              <a:t>(surovina získaná již z použitých materiálů) → šetří se tak </a:t>
            </a:r>
            <a:r>
              <a:rPr lang="cs-CZ" sz="3200" b="1" u="sng" dirty="0" smtClean="0"/>
              <a:t>primární surovina</a:t>
            </a:r>
            <a:r>
              <a:rPr lang="cs-CZ" sz="3200" b="1" dirty="0" smtClean="0"/>
              <a:t> </a:t>
            </a:r>
            <a:r>
              <a:rPr lang="cs-CZ" sz="3200" b="1" dirty="0"/>
              <a:t>(</a:t>
            </a:r>
            <a:r>
              <a:rPr lang="cs-CZ" sz="3200" b="1" dirty="0" smtClean="0"/>
              <a:t> </a:t>
            </a:r>
            <a:r>
              <a:rPr lang="cs-CZ" sz="3200" dirty="0" smtClean="0"/>
              <a:t>získaná přímo z přírody)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8067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1196751"/>
            <a:ext cx="835292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→ hala – dopravník – třídící kabina – třídící pás – obsluha </a:t>
            </a:r>
            <a:r>
              <a:rPr lang="cs-CZ" sz="2000" b="1" dirty="0" smtClean="0"/>
              <a:t>(lidé) </a:t>
            </a:r>
            <a:r>
              <a:rPr lang="cs-CZ" sz="3200" b="1" dirty="0" smtClean="0"/>
              <a:t>provádí ruční třídění – velké klece na vytříděný odpad – lis na odpad </a:t>
            </a:r>
            <a:r>
              <a:rPr lang="cs-CZ" sz="2000" b="1" dirty="0" smtClean="0"/>
              <a:t>(balíky až</a:t>
            </a:r>
            <a:r>
              <a:rPr lang="cs-CZ" sz="3200" b="1" dirty="0" smtClean="0"/>
              <a:t> </a:t>
            </a:r>
            <a:r>
              <a:rPr lang="cs-CZ" sz="2000" b="1" dirty="0" smtClean="0"/>
              <a:t>500 kg) </a:t>
            </a:r>
            <a:r>
              <a:rPr lang="cs-CZ" sz="3200" b="1" dirty="0" smtClean="0"/>
              <a:t>– sklad na balíky – kamion – konečný zpracovatel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>
                <a:solidFill>
                  <a:srgbClr val="000000"/>
                </a:solidFill>
              </a:rPr>
              <a:t>p</a:t>
            </a:r>
            <a:r>
              <a:rPr lang="cs-CZ" sz="3200" b="1" dirty="0" smtClean="0">
                <a:solidFill>
                  <a:srgbClr val="000000"/>
                </a:solidFill>
              </a:rPr>
              <a:t>lasty a papír se mohou třídit na stejné třídící lince </a:t>
            </a:r>
            <a:r>
              <a:rPr lang="cs-CZ" sz="2000" b="1" dirty="0" smtClean="0">
                <a:solidFill>
                  <a:srgbClr val="000000"/>
                </a:solidFill>
              </a:rPr>
              <a:t>(v po – st plast, čt a pá – papír)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/>
              <a:t>nebezpečný odpad  -  chemická úprava </a:t>
            </a:r>
            <a:r>
              <a:rPr lang="cs-CZ" sz="2000" b="1" dirty="0" smtClean="0"/>
              <a:t>(neutralizace, srážení…) </a:t>
            </a:r>
            <a:r>
              <a:rPr lang="cs-CZ" sz="3200" b="1" dirty="0" smtClean="0"/>
              <a:t>v areálu skládky nebezpečného odpadu 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255364"/>
            <a:ext cx="7020272" cy="941387"/>
          </a:xfrm>
        </p:spPr>
        <p:txBody>
          <a:bodyPr>
            <a:normAutofit fontScale="90000"/>
          </a:bodyPr>
          <a:lstStyle/>
          <a:p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53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CESTA </a:t>
            </a:r>
            <a:r>
              <a:rPr lang="cs-CZ" sz="53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ODPADŮ </a:t>
            </a:r>
            <a:r>
              <a:rPr lang="cs-CZ" sz="4400" u="sng" dirty="0"/>
              <a:t/>
            </a:r>
            <a:br>
              <a:rPr lang="cs-CZ" sz="4400" u="sng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015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71600" y="197768"/>
            <a:ext cx="7442200" cy="1143000"/>
          </a:xfrm>
        </p:spPr>
        <p:txBody>
          <a:bodyPr>
            <a:noAutofit/>
          </a:bodyPr>
          <a:lstStyle/>
          <a:p>
            <a:r>
              <a:rPr lang="cs-CZ" sz="48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VYUŽÍVÁNÍ ODPADŮ</a:t>
            </a:r>
            <a:endParaRPr lang="cs-CZ" sz="48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5" y="1340768"/>
            <a:ext cx="8280921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200" b="1" dirty="0"/>
              <a:t>p</a:t>
            </a:r>
            <a:r>
              <a:rPr lang="cs-CZ" sz="3200" b="1" dirty="0" smtClean="0"/>
              <a:t>roces, kdy se odpady použijí pro výrobu </a:t>
            </a:r>
          </a:p>
          <a:p>
            <a:r>
              <a:rPr lang="cs-CZ" sz="3200" b="1" dirty="0"/>
              <a:t>	</a:t>
            </a:r>
            <a:r>
              <a:rPr lang="cs-CZ" sz="3200" b="1" dirty="0" smtClean="0"/>
              <a:t>nějakého jiného předmětu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>
                <a:solidFill>
                  <a:srgbClr val="000000"/>
                </a:solidFill>
              </a:rPr>
              <a:t>v</a:t>
            </a:r>
            <a:r>
              <a:rPr lang="cs-CZ" sz="3200" b="1" dirty="0" smtClean="0">
                <a:solidFill>
                  <a:srgbClr val="000000"/>
                </a:solidFill>
              </a:rPr>
              <a:t>yužití materiálové – recyklace</a:t>
            </a:r>
          </a:p>
          <a:p>
            <a:r>
              <a:rPr lang="cs-CZ" sz="3200" b="1" dirty="0">
                <a:solidFill>
                  <a:srgbClr val="000000"/>
                </a:solidFill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</a:rPr>
              <a:t> – nový výrobek </a:t>
            </a:r>
            <a:r>
              <a:rPr lang="cs-CZ" sz="2000" b="1" dirty="0" smtClean="0">
                <a:solidFill>
                  <a:srgbClr val="000000"/>
                </a:solidFill>
              </a:rPr>
              <a:t>(za použití jen druhotné suroviny, </a:t>
            </a:r>
          </a:p>
          <a:p>
            <a:r>
              <a:rPr lang="cs-CZ" sz="2000" b="1" dirty="0">
                <a:solidFill>
                  <a:srgbClr val="000000"/>
                </a:solidFill>
              </a:rPr>
              <a:t>	</a:t>
            </a:r>
            <a:r>
              <a:rPr lang="cs-CZ" sz="2000" b="1" dirty="0" smtClean="0">
                <a:solidFill>
                  <a:srgbClr val="000000"/>
                </a:solidFill>
              </a:rPr>
              <a:t>nebo ve spojení primární + druhotná surovina)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/>
              <a:t>v</a:t>
            </a:r>
            <a:r>
              <a:rPr lang="cs-CZ" sz="3200" b="1" dirty="0" smtClean="0"/>
              <a:t>yužití energetické – výroba energie </a:t>
            </a:r>
          </a:p>
          <a:p>
            <a:r>
              <a:rPr lang="cs-CZ" sz="3200" b="1" dirty="0"/>
              <a:t>	</a:t>
            </a:r>
            <a:r>
              <a:rPr lang="cs-CZ" sz="3200" b="1" dirty="0" smtClean="0"/>
              <a:t>– spalovny a teplárny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 smtClean="0">
                <a:solidFill>
                  <a:srgbClr val="000000"/>
                </a:solidFill>
              </a:rPr>
              <a:t>přeměna bioodpadu na kompost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3200" b="1" dirty="0"/>
              <a:t>o</a:t>
            </a:r>
            <a:r>
              <a:rPr lang="cs-CZ" sz="3200" b="1" dirty="0" smtClean="0"/>
              <a:t>dstranění – konečné naložení s odpadem</a:t>
            </a:r>
          </a:p>
          <a:p>
            <a:r>
              <a:rPr lang="cs-CZ" sz="2000" b="1" dirty="0" smtClean="0"/>
              <a:t>	(skládka, spalovna nebezpečných odpadů</a:t>
            </a:r>
            <a:r>
              <a:rPr lang="cs-CZ" sz="2000" dirty="0" smtClean="0"/>
              <a:t>)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6931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764704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Zásadní postavení v otázce nakládání </a:t>
            </a:r>
          </a:p>
          <a:p>
            <a:endParaRPr lang="cs-CZ" sz="3200" b="1" dirty="0"/>
          </a:p>
          <a:p>
            <a:r>
              <a:rPr lang="cs-CZ" sz="3200" b="1" dirty="0" smtClean="0"/>
              <a:t>s odpady má </a:t>
            </a:r>
            <a:r>
              <a:rPr lang="cs-CZ" sz="4400" b="1" dirty="0" smtClean="0"/>
              <a:t>OBEC</a:t>
            </a:r>
            <a:r>
              <a:rPr lang="cs-CZ" sz="3200" b="1" dirty="0" smtClean="0"/>
              <a:t>. Určuje pravidla </a:t>
            </a:r>
          </a:p>
          <a:p>
            <a:endParaRPr lang="cs-CZ" sz="3200" b="1" dirty="0"/>
          </a:p>
          <a:p>
            <a:r>
              <a:rPr lang="cs-CZ" sz="3200" b="1" dirty="0" smtClean="0"/>
              <a:t>pro nakládání s odpady na svém území </a:t>
            </a:r>
          </a:p>
          <a:p>
            <a:endParaRPr lang="cs-CZ" sz="3200" b="1" dirty="0"/>
          </a:p>
          <a:p>
            <a:r>
              <a:rPr lang="cs-CZ" sz="3200" b="1" dirty="0" smtClean="0"/>
              <a:t>prostřednictvím obecně závazné </a:t>
            </a:r>
          </a:p>
          <a:p>
            <a:endParaRPr lang="cs-CZ" sz="3200" b="1" dirty="0"/>
          </a:p>
          <a:p>
            <a:r>
              <a:rPr lang="cs-CZ" sz="3200" b="1" dirty="0" smtClean="0"/>
              <a:t>vyhlášky. Ta platí pro všechny obyvatele </a:t>
            </a:r>
          </a:p>
          <a:p>
            <a:endParaRPr lang="cs-CZ" sz="3200" b="1" dirty="0"/>
          </a:p>
          <a:p>
            <a:r>
              <a:rPr lang="cs-CZ" sz="3200" b="1" dirty="0" smtClean="0"/>
              <a:t>města.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203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620688"/>
            <a:ext cx="5772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Zdroje: </a:t>
            </a:r>
            <a:r>
              <a:rPr lang="cs-CZ" dirty="0"/>
              <a:t>vlastní </a:t>
            </a:r>
            <a:r>
              <a:rPr lang="cs-CZ" dirty="0" smtClean="0"/>
              <a:t>obrázky a fotografie </a:t>
            </a:r>
            <a:r>
              <a:rPr lang="cs-CZ" dirty="0"/>
              <a:t>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307950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141</TotalTime>
  <Words>333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Výukový materiál  zpracovaný v rámci projektu "EU peníze školám"</vt:lpstr>
      <vt:lpstr>Prezentace aplikace PowerPoint</vt:lpstr>
      <vt:lpstr>ÚPRAVA ODPADŮ</vt:lpstr>
      <vt:lpstr>ÚPRAVA ODPADŮ</vt:lpstr>
      <vt:lpstr> CESTA ODPADŮ  </vt:lpstr>
      <vt:lpstr>VYUŽÍVÁNÍ ODPADŮ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ÚPRAVA ODPADŮ</dc:title>
  <dc:creator>admin</dc:creator>
  <cp:lastModifiedBy>admin</cp:lastModifiedBy>
  <cp:revision>19</cp:revision>
  <dcterms:created xsi:type="dcterms:W3CDTF">2012-02-13T11:32:21Z</dcterms:created>
  <dcterms:modified xsi:type="dcterms:W3CDTF">2012-09-05T05:45:13Z</dcterms:modified>
</cp:coreProperties>
</file>