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64" r:id="rId2"/>
    <p:sldId id="265" r:id="rId3"/>
    <p:sldId id="256" r:id="rId4"/>
    <p:sldId id="257" r:id="rId5"/>
    <p:sldId id="258" r:id="rId6"/>
    <p:sldId id="263" r:id="rId7"/>
    <p:sldId id="259" r:id="rId8"/>
    <p:sldId id="262" r:id="rId9"/>
    <p:sldId id="261" r:id="rId10"/>
    <p:sldId id="260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2" autoAdjust="0"/>
    <p:restoredTop sz="94685" autoAdjust="0"/>
  </p:normalViewPr>
  <p:slideViewPr>
    <p:cSldViewPr>
      <p:cViewPr varScale="1">
        <p:scale>
          <a:sx n="65" d="100"/>
          <a:sy n="65" d="100"/>
        </p:scale>
        <p:origin x="-144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2700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B35EAF-5CBC-4D39-8FCD-37FCFF2E5533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0542FB-9495-40DB-BED7-0F589DF1AA0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165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E65B025-3671-478E-A901-766652E45FDF}" type="datetimeFigureOut">
              <a:rPr lang="cs-CZ" smtClean="0"/>
              <a:pPr/>
              <a:t>25.10.2012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4B0E303-CF69-45FB-AF06-3C45F6E0D7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8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863588" y="3861048"/>
            <a:ext cx="7488832" cy="2122565"/>
          </a:xfrm>
        </p:spPr>
        <p:txBody>
          <a:bodyPr>
            <a:normAutofit/>
          </a:bodyPr>
          <a:lstStyle/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_32_INOVACE_ENV_15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69269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xmlns="" val="2476170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899592" y="1601044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21.9. 2011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je určena pro starší žáky. Je zaměřena na primární surovinu (dřevo) a sběrový papír (druhy). Uvádí příklady odpadů, které do modrého kontejneru patří – nepatří a popisuje jak probíhá třídění na </a:t>
            </a:r>
            <a:r>
              <a:rPr lang="cs-CZ" dirty="0" err="1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dotřiďovacích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linkách.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Papír, Modrý kontejner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3504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2555776" y="476672"/>
            <a:ext cx="2878138" cy="865188"/>
          </a:xfrm>
        </p:spPr>
        <p:txBody>
          <a:bodyPr>
            <a:normAutofit/>
          </a:bodyPr>
          <a:lstStyle/>
          <a:p>
            <a:pPr marL="182880" indent="0">
              <a:buNone/>
            </a:pPr>
            <a:r>
              <a:rPr lang="cs-CZ" sz="4400" cap="non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rial Black" pitchFamily="34" charset="0"/>
              </a:rPr>
              <a:t>PAPÍR</a:t>
            </a:r>
            <a:endParaRPr lang="cs-CZ" sz="4400" cap="none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23528" y="1699766"/>
            <a:ext cx="5689600" cy="4586287"/>
          </a:xfrm>
        </p:spPr>
        <p:txBody>
          <a:bodyPr>
            <a:noAutofit/>
          </a:bodyPr>
          <a:lstStyle/>
          <a:p>
            <a:pPr marL="13716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PAPÍR JE MATERIÁL,</a:t>
            </a:r>
          </a:p>
          <a:p>
            <a:pPr marL="13716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KTERÝ LIDSTVO POUŽÍVÁ</a:t>
            </a:r>
          </a:p>
          <a:p>
            <a:pPr marL="13716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JIŽ NĚKOLIK TISÍC LET.</a:t>
            </a:r>
          </a:p>
          <a:p>
            <a:pPr marL="13716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PRINCIP JEHO </a:t>
            </a:r>
            <a:r>
              <a:rPr lang="cs-CZ" sz="3200" b="1" dirty="0" smtClean="0">
                <a:solidFill>
                  <a:schemeClr val="tx1"/>
                </a:solidFill>
              </a:rPr>
              <a:t>VÝROBY </a:t>
            </a:r>
            <a:r>
              <a:rPr lang="cs-CZ" sz="3200" b="1" dirty="0" smtClean="0">
                <a:solidFill>
                  <a:schemeClr val="tx1"/>
                </a:solidFill>
              </a:rPr>
              <a:t>JE V PODSTATĚ STÁLE </a:t>
            </a:r>
          </a:p>
          <a:p>
            <a:pPr marL="137160" indent="0">
              <a:buNone/>
            </a:pPr>
            <a:r>
              <a:rPr lang="cs-CZ" sz="3200" b="1" dirty="0" smtClean="0">
                <a:solidFill>
                  <a:schemeClr val="tx1"/>
                </a:solidFill>
              </a:rPr>
              <a:t>STEJNÝ.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admin\Desktop\ddddum\25 novin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73016"/>
            <a:ext cx="2078037" cy="2713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7123"/>
            <a:ext cx="1464793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9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404664"/>
            <a:ext cx="8496944" cy="626469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62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oper Black" pitchFamily="18" charset="0"/>
              </a:rPr>
              <a:t>PAPÍR</a:t>
            </a:r>
          </a:p>
          <a:p>
            <a:pPr marL="0" indent="0">
              <a:buNone/>
            </a:pPr>
            <a:r>
              <a:rPr lang="cs-CZ" sz="4100" dirty="0" smtClean="0">
                <a:solidFill>
                  <a:schemeClr val="bg1"/>
                </a:solidFill>
                <a:latin typeface="Franklin Gothic Book"/>
              </a:rPr>
              <a:t>●</a:t>
            </a:r>
            <a:r>
              <a:rPr lang="cs-CZ" sz="3800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3800" b="1" dirty="0" smtClean="0">
                <a:solidFill>
                  <a:schemeClr val="bg1"/>
                </a:solidFill>
              </a:rPr>
              <a:t>hlavní součást papíru = celulózová vlákna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●</a:t>
            </a:r>
            <a:r>
              <a:rPr lang="cs-CZ" sz="3800" b="1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3800" b="1" dirty="0" smtClean="0">
                <a:solidFill>
                  <a:schemeClr val="tx1"/>
                </a:solidFill>
              </a:rPr>
              <a:t>c. vlákna – ze dřeva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2600" b="1" dirty="0" smtClean="0">
                <a:solidFill>
                  <a:schemeClr val="tx1"/>
                </a:solidFill>
              </a:rPr>
              <a:t>(z jiných rostlin např. z rýže, </a:t>
            </a:r>
          </a:p>
          <a:p>
            <a:pPr marL="0" indent="0">
              <a:buNone/>
            </a:pPr>
            <a:r>
              <a:rPr lang="cs-CZ" sz="2600" b="1" dirty="0">
                <a:solidFill>
                  <a:schemeClr val="tx1"/>
                </a:solidFill>
              </a:rPr>
              <a:t>	</a:t>
            </a:r>
            <a:r>
              <a:rPr lang="cs-CZ" sz="2600" b="1" dirty="0" smtClean="0">
                <a:solidFill>
                  <a:schemeClr val="tx1"/>
                </a:solidFill>
              </a:rPr>
              <a:t>konopí ...)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●</a:t>
            </a:r>
            <a:r>
              <a:rPr lang="cs-CZ" sz="3200" b="1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vlákna dodávají papíru pevnost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●	výroba papíru – průmyslově v papírnách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●</a:t>
            </a: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specializace papíren na určitý druh papíru</a:t>
            </a:r>
          </a:p>
          <a:p>
            <a:pPr marL="0" indent="0">
              <a:buNone/>
            </a:pPr>
            <a:r>
              <a:rPr lang="cs-CZ" sz="2600" b="1" dirty="0">
                <a:solidFill>
                  <a:schemeClr val="bg1"/>
                </a:solidFill>
                <a:latin typeface="Franklin Gothic Book"/>
              </a:rPr>
              <a:t>	</a:t>
            </a:r>
            <a:r>
              <a:rPr lang="cs-CZ" sz="2600" b="1" dirty="0" smtClean="0">
                <a:solidFill>
                  <a:schemeClr val="bg1"/>
                </a:solidFill>
                <a:latin typeface="Franklin Gothic Book"/>
              </a:rPr>
              <a:t>(balicí p., novinový p., papíry pro časopisy, lepenkové obaly</a:t>
            </a:r>
            <a:r>
              <a:rPr lang="cs-CZ" sz="2600" b="1" dirty="0">
                <a:solidFill>
                  <a:schemeClr val="bg1"/>
                </a:solidFill>
                <a:latin typeface="Franklin Gothic Book"/>
              </a:rPr>
              <a:t> </a:t>
            </a:r>
            <a:r>
              <a:rPr lang="cs-CZ" sz="2600" b="1" dirty="0" smtClean="0">
                <a:solidFill>
                  <a:schemeClr val="bg1"/>
                </a:solidFill>
                <a:latin typeface="Franklin Gothic Book"/>
              </a:rPr>
              <a:t> ...)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●</a:t>
            </a:r>
            <a:r>
              <a:rPr lang="cs-CZ" sz="3200" b="1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vlákna + plnidla, klížidla, barviva</a:t>
            </a:r>
          </a:p>
          <a:p>
            <a:pPr marL="0" indent="0">
              <a:buNone/>
            </a:pP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●</a:t>
            </a:r>
            <a:r>
              <a:rPr lang="cs-CZ" sz="4100" b="1" dirty="0" smtClean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b="1" dirty="0" smtClean="0">
                <a:solidFill>
                  <a:schemeClr val="bg1"/>
                </a:solidFill>
                <a:latin typeface="Franklin Gothic Book"/>
              </a:rPr>
              <a:t>výroba </a:t>
            </a:r>
          </a:p>
          <a:p>
            <a:pPr marL="0" indent="0">
              <a:buNone/>
            </a:pPr>
            <a:r>
              <a:rPr lang="cs-CZ" sz="4100" b="1" dirty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dirty="0" smtClean="0">
                <a:solidFill>
                  <a:schemeClr val="tx1"/>
                </a:solidFill>
                <a:latin typeface="Franklin Gothic Book"/>
              </a:rPr>
              <a:t>A)  - z primárních surovin</a:t>
            </a:r>
          </a:p>
          <a:p>
            <a:pPr marL="0" indent="0">
              <a:buNone/>
            </a:pPr>
            <a:r>
              <a:rPr lang="cs-CZ" sz="4100" dirty="0">
                <a:solidFill>
                  <a:schemeClr val="tx1"/>
                </a:solidFill>
                <a:latin typeface="Franklin Gothic Book"/>
              </a:rPr>
              <a:t>	</a:t>
            </a:r>
            <a:r>
              <a:rPr lang="cs-CZ" sz="4100" dirty="0" smtClean="0">
                <a:solidFill>
                  <a:schemeClr val="bg1"/>
                </a:solidFill>
                <a:latin typeface="Franklin Gothic Book"/>
              </a:rPr>
              <a:t>B)  - primární suroviny + určitý podíl 			     sběrového papíru</a:t>
            </a:r>
          </a:p>
          <a:p>
            <a:pPr marL="0" indent="0">
              <a:buNone/>
            </a:pPr>
            <a:endParaRPr lang="cs-CZ" sz="2600" dirty="0">
              <a:latin typeface="Franklin Gothic Book"/>
            </a:endParaRPr>
          </a:p>
          <a:p>
            <a:pPr marL="0" indent="0">
              <a:buNone/>
            </a:pPr>
            <a:endParaRPr lang="cs-CZ" sz="2600" dirty="0" smtClean="0"/>
          </a:p>
        </p:txBody>
      </p:sp>
    </p:spTree>
    <p:extLst>
      <p:ext uri="{BB962C8B-B14F-4D97-AF65-F5344CB8AC3E}">
        <p14:creationId xmlns:p14="http://schemas.microsoft.com/office/powerpoint/2010/main" xmlns="" val="394291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467544" y="908720"/>
            <a:ext cx="83164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Franklin Gothic Book"/>
              </a:rPr>
              <a:t>●	</a:t>
            </a:r>
            <a:r>
              <a:rPr lang="cs-CZ" sz="3200" b="1" dirty="0" smtClean="0"/>
              <a:t>na třídících linkách se papír dotřídí do 	nejznámějších tříd:</a:t>
            </a:r>
          </a:p>
          <a:p>
            <a:r>
              <a:rPr lang="cs-CZ" sz="3200" b="1" dirty="0" smtClean="0"/>
              <a:t>		</a:t>
            </a:r>
            <a:r>
              <a:rPr lang="cs-CZ" sz="3200" b="1" dirty="0" smtClean="0">
                <a:solidFill>
                  <a:schemeClr val="bg1"/>
                </a:solidFill>
              </a:rPr>
              <a:t>-  noviny</a:t>
            </a:r>
          </a:p>
          <a:p>
            <a:r>
              <a:rPr lang="cs-CZ" sz="3200" b="1" dirty="0" smtClean="0"/>
              <a:t>		-  časopisy</a:t>
            </a:r>
          </a:p>
          <a:p>
            <a:r>
              <a:rPr lang="cs-CZ" sz="3200" b="1" dirty="0"/>
              <a:t>	</a:t>
            </a:r>
            <a:r>
              <a:rPr lang="cs-CZ" sz="3200" b="1" dirty="0" smtClean="0"/>
              <a:t>	</a:t>
            </a:r>
            <a:r>
              <a:rPr lang="cs-CZ" sz="3200" b="1" dirty="0" smtClean="0">
                <a:solidFill>
                  <a:schemeClr val="bg1"/>
                </a:solidFill>
              </a:rPr>
              <a:t>-  lepenka</a:t>
            </a:r>
          </a:p>
          <a:p>
            <a:r>
              <a:rPr lang="cs-CZ" sz="3200" b="1" dirty="0"/>
              <a:t>	</a:t>
            </a:r>
            <a:r>
              <a:rPr lang="cs-CZ" sz="3200" b="1" dirty="0" smtClean="0"/>
              <a:t>	-  smíšený papír</a:t>
            </a:r>
          </a:p>
          <a:p>
            <a:endParaRPr lang="cs-CZ" sz="3200" b="1" dirty="0" smtClean="0"/>
          </a:p>
          <a:p>
            <a:r>
              <a:rPr lang="cs-CZ" sz="3200" b="1" dirty="0" smtClean="0">
                <a:solidFill>
                  <a:schemeClr val="bg1"/>
                </a:solidFill>
                <a:latin typeface="Franklin Gothic Book"/>
              </a:rPr>
              <a:t>●</a:t>
            </a:r>
            <a:r>
              <a:rPr lang="cs-CZ" sz="3200" b="1" dirty="0" smtClean="0">
                <a:latin typeface="Franklin Gothic Book"/>
              </a:rPr>
              <a:t>	</a:t>
            </a:r>
            <a:r>
              <a:rPr lang="cs-CZ" sz="3200" b="1" dirty="0" smtClean="0">
                <a:solidFill>
                  <a:schemeClr val="bg1"/>
                </a:solidFill>
                <a:latin typeface="Franklin Gothic Book"/>
              </a:rPr>
              <a:t>se sběrovým papírem se obchoduje po 	celém světě</a:t>
            </a:r>
            <a:endParaRPr lang="cs-CZ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1507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EKOLOGIE\2. EKO FOTO\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3384376" cy="2341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Desktop\EKOLOGIE\2. EKO FOTO\6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6632"/>
            <a:ext cx="4320480" cy="65642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admin\Desktop\EKOLOGIE\2. EKO FOTO\5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3708" y="2888879"/>
            <a:ext cx="2844031" cy="37920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admin\Desktop\EKOLOGIE\2. EKO FOTO\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artisticMarke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2492896"/>
            <a:ext cx="2340769" cy="31210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851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476672"/>
            <a:ext cx="8064896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52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SBĚR</a:t>
            </a:r>
          </a:p>
          <a:p>
            <a:pPr marL="0" indent="0">
              <a:buNone/>
            </a:pPr>
            <a:endParaRPr lang="cs-CZ" sz="2200" b="1" u="sng" dirty="0" smtClean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 Black" pitchFamily="34" charset="0"/>
            </a:endParaRPr>
          </a:p>
          <a:p>
            <a:pPr marL="0" indent="0">
              <a:buNone/>
            </a:pPr>
            <a:r>
              <a:rPr lang="cs-CZ" sz="3200" dirty="0" smtClean="0">
                <a:solidFill>
                  <a:schemeClr val="bg1"/>
                </a:solidFill>
              </a:rPr>
              <a:t>• </a:t>
            </a:r>
            <a:r>
              <a:rPr lang="cs-CZ" sz="3200" b="1" dirty="0" smtClean="0">
                <a:solidFill>
                  <a:schemeClr val="bg1"/>
                </a:solidFill>
              </a:rPr>
              <a:t>do modrých kontejnerů, nebo do pytlů</a:t>
            </a:r>
          </a:p>
          <a:p>
            <a:pPr marL="45720" indent="0">
              <a:buNone/>
            </a:pPr>
            <a:endParaRPr lang="cs-CZ" sz="3200" b="1" dirty="0">
              <a:solidFill>
                <a:schemeClr val="bg1"/>
              </a:solidFill>
            </a:endParaRPr>
          </a:p>
          <a:p>
            <a:pPr marL="45720" indent="0">
              <a:buNone/>
            </a:pPr>
            <a:r>
              <a:rPr lang="cs-CZ" sz="3200" b="1" dirty="0" smtClean="0"/>
              <a:t>• vykupuje se ve sběrnách a výkupnách 	surovin</a:t>
            </a:r>
          </a:p>
          <a:p>
            <a:pPr marL="45720" indent="0">
              <a:buNone/>
            </a:pPr>
            <a:endParaRPr lang="cs-CZ" sz="3200" b="1" dirty="0" smtClean="0"/>
          </a:p>
          <a:p>
            <a:pPr marL="45720" indent="0">
              <a:buNone/>
            </a:pPr>
            <a:r>
              <a:rPr lang="cs-CZ" sz="3200" b="1" dirty="0" smtClean="0">
                <a:solidFill>
                  <a:schemeClr val="bg1"/>
                </a:solidFill>
              </a:rPr>
              <a:t>• velké množství papírového odpadu se 	vyprodukuje v obchodech, 	tiskárnách, </a:t>
            </a:r>
            <a:r>
              <a:rPr lang="cs-CZ" sz="3200" b="1" dirty="0" err="1" smtClean="0">
                <a:solidFill>
                  <a:schemeClr val="bg1"/>
                </a:solidFill>
              </a:rPr>
              <a:t>kartonážkách</a:t>
            </a:r>
            <a:r>
              <a:rPr lang="cs-CZ" sz="3200" b="1" dirty="0" smtClean="0">
                <a:solidFill>
                  <a:schemeClr val="bg1"/>
                </a:solidFill>
              </a:rPr>
              <a:t> …</a:t>
            </a:r>
          </a:p>
          <a:p>
            <a:pPr>
              <a:buFont typeface="Wingdings" pitchFamily="2" charset="2"/>
              <a:buChar char="Ø"/>
            </a:pPr>
            <a:endParaRPr lang="cs-CZ" sz="900" dirty="0" smtClean="0"/>
          </a:p>
          <a:p>
            <a:pPr>
              <a:buFont typeface="Wingdings" pitchFamily="2" charset="2"/>
              <a:buChar char="Ø"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03264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0" y="333375"/>
            <a:ext cx="8424863" cy="208756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80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oper Black" pitchFamily="18" charset="0"/>
              </a:rPr>
              <a:t>CO DO MODRÉHO KONTEJNERU PATŘÍ - NEPATŘÍ</a:t>
            </a:r>
            <a:endParaRPr lang="cs-CZ" sz="480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oper Black" pitchFamily="18" charset="0"/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xmlns="" val="3247253840"/>
              </p:ext>
            </p:extLst>
          </p:nvPr>
        </p:nvGraphicFramePr>
        <p:xfrm>
          <a:off x="1043608" y="2852936"/>
          <a:ext cx="7408862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4431"/>
                <a:gridCol w="3704431"/>
              </a:tblGrid>
              <a:tr h="364991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PATŘÍ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bg1"/>
                          </a:solidFill>
                        </a:rPr>
                        <a:t>NEPATŘÍ</a:t>
                      </a:r>
                      <a:endParaRPr lang="cs-CZ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94414465"/>
              </p:ext>
            </p:extLst>
          </p:nvPr>
        </p:nvGraphicFramePr>
        <p:xfrm>
          <a:off x="1763688" y="3356992"/>
          <a:ext cx="6096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3143672"/>
              </a:tblGrid>
              <a:tr h="0"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letáky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dirty="0" smtClean="0">
                          <a:solidFill>
                            <a:schemeClr val="tx1"/>
                          </a:solidFill>
                        </a:rPr>
                        <a:t>mastný</a:t>
                      </a:r>
                      <a:r>
                        <a:rPr lang="cs-CZ" b="0" baseline="0" dirty="0" smtClean="0">
                          <a:solidFill>
                            <a:schemeClr val="tx1"/>
                          </a:solidFill>
                        </a:rPr>
                        <a:t> papír</a:t>
                      </a:r>
                      <a:endParaRPr lang="cs-CZ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noviny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mokrý papír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časopisy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špinavý</a:t>
                      </a:r>
                      <a:r>
                        <a:rPr lang="cs-CZ" baseline="0" dirty="0" smtClean="0"/>
                        <a:t> papír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knihy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dehtová lepenka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obaly od potravin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papírové pleny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krabice od bot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další druhy papíru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24870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1124744"/>
            <a:ext cx="79208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SVOZ</a:t>
            </a:r>
          </a:p>
          <a:p>
            <a:endParaRPr lang="cs-CZ" sz="3200" b="1" i="1" u="sng" dirty="0"/>
          </a:p>
          <a:p>
            <a:r>
              <a:rPr lang="cs-CZ" sz="3200" b="1" dirty="0" smtClean="0">
                <a:solidFill>
                  <a:schemeClr val="bg1"/>
                </a:solidFill>
              </a:rPr>
              <a:t>•Svoz </a:t>
            </a:r>
            <a:r>
              <a:rPr lang="cs-CZ" sz="3200" b="1" dirty="0">
                <a:solidFill>
                  <a:schemeClr val="bg1"/>
                </a:solidFill>
              </a:rPr>
              <a:t>papíru – v obcích cca 1x za 14 dní – </a:t>
            </a:r>
            <a:r>
              <a:rPr lang="cs-CZ" sz="3200" b="1" dirty="0" smtClean="0">
                <a:solidFill>
                  <a:schemeClr val="bg1"/>
                </a:solidFill>
              </a:rPr>
              <a:t>	ve velkých </a:t>
            </a:r>
            <a:r>
              <a:rPr lang="cs-CZ" sz="3200" b="1" dirty="0">
                <a:solidFill>
                  <a:schemeClr val="bg1"/>
                </a:solidFill>
              </a:rPr>
              <a:t>městech </a:t>
            </a:r>
            <a:r>
              <a:rPr lang="cs-CZ" sz="3200" b="1" dirty="0" smtClean="0">
                <a:solidFill>
                  <a:schemeClr val="bg1"/>
                </a:solidFill>
              </a:rPr>
              <a:t>jedenkrát</a:t>
            </a:r>
          </a:p>
          <a:p>
            <a:r>
              <a:rPr lang="cs-CZ" sz="3200" b="1" dirty="0">
                <a:solidFill>
                  <a:schemeClr val="bg1"/>
                </a:solidFill>
              </a:rPr>
              <a:t>	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  <a:r>
              <a:rPr lang="cs-CZ" sz="3200" b="1" dirty="0">
                <a:solidFill>
                  <a:schemeClr val="bg1"/>
                </a:solidFill>
              </a:rPr>
              <a:t>i vícekrát za </a:t>
            </a:r>
            <a:r>
              <a:rPr lang="cs-CZ" sz="3200" b="1" dirty="0" smtClean="0">
                <a:solidFill>
                  <a:schemeClr val="bg1"/>
                </a:solidFill>
              </a:rPr>
              <a:t>týden</a:t>
            </a:r>
          </a:p>
          <a:p>
            <a:endParaRPr lang="cs-CZ" sz="3200" dirty="0"/>
          </a:p>
          <a:p>
            <a:r>
              <a:rPr lang="cs-CZ" sz="3200" dirty="0" smtClean="0"/>
              <a:t>•</a:t>
            </a:r>
            <a:r>
              <a:rPr lang="cs-CZ" sz="3200" b="1" dirty="0" smtClean="0"/>
              <a:t>Papír </a:t>
            </a:r>
            <a:r>
              <a:rPr lang="cs-CZ" sz="3200" b="1" dirty="0"/>
              <a:t>se dá dobře lisovat </a:t>
            </a:r>
            <a:r>
              <a:rPr lang="cs-CZ" sz="2000" b="1" dirty="0"/>
              <a:t>(auto s lisovací </a:t>
            </a:r>
            <a:r>
              <a:rPr lang="cs-CZ" sz="2000" b="1" dirty="0" smtClean="0"/>
              <a:t>	nástavbou</a:t>
            </a:r>
            <a:r>
              <a:rPr lang="cs-CZ" sz="2000" b="1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4227982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503238" y="476250"/>
            <a:ext cx="8640762" cy="59055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192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ÚPRAVA</a:t>
            </a:r>
            <a:r>
              <a:rPr lang="cs-CZ" sz="128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 </a:t>
            </a:r>
            <a:r>
              <a:rPr lang="cs-CZ" sz="1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 Black" pitchFamily="34" charset="0"/>
              </a:rPr>
              <a:t>  </a:t>
            </a:r>
            <a:r>
              <a:rPr lang="cs-CZ" sz="12800" b="1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●	</a:t>
            </a:r>
            <a:r>
              <a:rPr lang="cs-CZ" sz="12800" b="1" u="sng" dirty="0" err="1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dotřiďovací</a:t>
            </a:r>
            <a:r>
              <a:rPr lang="cs-CZ" sz="12800" b="1" u="sng" dirty="0" smtClean="0">
                <a:solidFill>
                  <a:schemeClr val="bg2">
                    <a:lumMod val="75000"/>
                  </a:schemeClr>
                </a:solidFill>
                <a:latin typeface="+mj-lt"/>
              </a:rPr>
              <a:t> linka </a:t>
            </a:r>
          </a:p>
          <a:p>
            <a:pPr marL="0" indent="0">
              <a:buNone/>
            </a:pPr>
            <a:r>
              <a:rPr lang="cs-CZ" sz="12800" b="1" dirty="0" smtClean="0">
                <a:solidFill>
                  <a:schemeClr val="bg1"/>
                </a:solidFill>
                <a:latin typeface="+mj-lt"/>
              </a:rPr>
              <a:t>1. - papír se vysype na pohyblivý pás </a:t>
            </a:r>
          </a:p>
          <a:p>
            <a:pPr marL="0" indent="0">
              <a:buNone/>
            </a:pPr>
            <a:r>
              <a:rPr lang="cs-CZ" sz="12800" b="1" dirty="0" smtClean="0">
                <a:latin typeface="+mj-lt"/>
              </a:rPr>
              <a:t>2. - obsluha linky vybírá jednotlivé 	druhy papíru</a:t>
            </a:r>
          </a:p>
          <a:p>
            <a:pPr marL="0" indent="0">
              <a:buNone/>
            </a:pPr>
            <a:r>
              <a:rPr lang="cs-CZ" sz="12800" b="1" dirty="0" smtClean="0">
                <a:solidFill>
                  <a:schemeClr val="bg1"/>
                </a:solidFill>
                <a:latin typeface="+mj-lt"/>
              </a:rPr>
              <a:t>3. - ty shazuje do velkých klecí </a:t>
            </a:r>
          </a:p>
          <a:p>
            <a:pPr marL="0" indent="0">
              <a:buNone/>
            </a:pPr>
            <a:r>
              <a:rPr lang="cs-CZ" sz="12800" b="1" dirty="0" smtClean="0">
                <a:latin typeface="+mj-lt"/>
              </a:rPr>
              <a:t>4. - nežádoucí příměsi projedou po pásu 	až na konec </a:t>
            </a:r>
            <a:r>
              <a:rPr lang="cs-CZ" sz="8000" b="1" dirty="0" smtClean="0">
                <a:latin typeface="+mj-lt"/>
              </a:rPr>
              <a:t>(kontejner na odpad) </a:t>
            </a:r>
          </a:p>
          <a:p>
            <a:pPr marL="0" indent="0">
              <a:buNone/>
            </a:pPr>
            <a:r>
              <a:rPr lang="cs-CZ" sz="12800" b="1" dirty="0" smtClean="0">
                <a:solidFill>
                  <a:schemeClr val="bg1"/>
                </a:solidFill>
                <a:latin typeface="+mj-lt"/>
              </a:rPr>
              <a:t>5. - v klecích se hromadí jednotlivé      	druhy </a:t>
            </a:r>
          </a:p>
          <a:p>
            <a:pPr marL="0" indent="0">
              <a:buNone/>
            </a:pPr>
            <a:r>
              <a:rPr lang="cs-CZ" sz="12800" b="1" dirty="0" smtClean="0">
                <a:latin typeface="+mj-lt"/>
              </a:rPr>
              <a:t>6. - plná klec - papír se dopravníkem 	doveze do lisu a lisují se balíky </a:t>
            </a:r>
            <a:endParaRPr lang="cs-CZ" sz="5600" b="1" dirty="0" smtClean="0">
              <a:latin typeface="+mj-lt"/>
            </a:endParaRPr>
          </a:p>
          <a:p>
            <a:pPr marL="0" indent="0">
              <a:buNone/>
            </a:pPr>
            <a:r>
              <a:rPr lang="cs-CZ" sz="12800" b="1" dirty="0">
                <a:solidFill>
                  <a:schemeClr val="bg1"/>
                </a:solidFill>
                <a:latin typeface="+mj-lt"/>
              </a:rPr>
              <a:t>7</a:t>
            </a:r>
            <a:r>
              <a:rPr lang="cs-CZ" sz="12800" b="1" dirty="0" smtClean="0">
                <a:solidFill>
                  <a:schemeClr val="bg1"/>
                </a:solidFill>
                <a:latin typeface="+mj-lt"/>
              </a:rPr>
              <a:t>. – 9. - sklad – kamion - papírny</a:t>
            </a:r>
            <a:endParaRPr lang="cs-CZ" sz="128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331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476672"/>
            <a:ext cx="74888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/>
              <a:t>Zdroje: </a:t>
            </a:r>
            <a:r>
              <a:rPr lang="cs-CZ" dirty="0"/>
              <a:t>vlastní </a:t>
            </a:r>
            <a:r>
              <a:rPr lang="cs-CZ" dirty="0" smtClean="0"/>
              <a:t>fotografie a obrázky  </a:t>
            </a:r>
            <a:r>
              <a:rPr lang="cs-CZ" dirty="0"/>
              <a:t>(I. Geislerová)</a:t>
            </a:r>
          </a:p>
        </p:txBody>
      </p:sp>
    </p:spTree>
    <p:extLst>
      <p:ext uri="{BB962C8B-B14F-4D97-AF65-F5344CB8AC3E}">
        <p14:creationId xmlns:p14="http://schemas.microsoft.com/office/powerpoint/2010/main" xmlns="" val="1525004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256</TotalTime>
  <Words>198</Words>
  <Application>Microsoft Office PowerPoint</Application>
  <PresentationFormat>Předvádění na obrazovce (4:3)</PresentationFormat>
  <Paragraphs>74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Výukový materiál  zpracovaný v rámci projektu "EU peníze školám"</vt:lpstr>
      <vt:lpstr>Snímek 2</vt:lpstr>
      <vt:lpstr>PAPÍR</vt:lpstr>
      <vt:lpstr>Snímek 4</vt:lpstr>
      <vt:lpstr>Snímek 5</vt:lpstr>
      <vt:lpstr>Snímek 6</vt:lpstr>
      <vt:lpstr>Snímek 7</vt:lpstr>
      <vt:lpstr>CO DO MODRÉHO KONTEJNERU PATŘÍ - NEPATŘÍ</vt:lpstr>
      <vt:lpstr>Snímek 9</vt:lpstr>
      <vt:lpstr>Snímek 10</vt:lpstr>
      <vt:lpstr>Snímek 11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PAPÍR</dc:title>
  <dc:creator>admin</dc:creator>
  <cp:lastModifiedBy>expert</cp:lastModifiedBy>
  <cp:revision>29</cp:revision>
  <dcterms:created xsi:type="dcterms:W3CDTF">2012-02-13T12:51:38Z</dcterms:created>
  <dcterms:modified xsi:type="dcterms:W3CDTF">2012-10-25T11:55:44Z</dcterms:modified>
</cp:coreProperties>
</file>