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5" r:id="rId2"/>
    <p:sldId id="263" r:id="rId3"/>
    <p:sldId id="256" r:id="rId4"/>
    <p:sldId id="259" r:id="rId5"/>
    <p:sldId id="258" r:id="rId6"/>
    <p:sldId id="257" r:id="rId7"/>
    <p:sldId id="260" r:id="rId8"/>
    <p:sldId id="261" r:id="rId9"/>
    <p:sldId id="262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94" autoAdjust="0"/>
    <p:restoredTop sz="94660"/>
  </p:normalViewPr>
  <p:slideViewPr>
    <p:cSldViewPr>
      <p:cViewPr varScale="1">
        <p:scale>
          <a:sx n="65" d="100"/>
          <a:sy n="65" d="100"/>
        </p:scale>
        <p:origin x="-1548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86EC48-3401-465B-989C-BB05B1A10DAF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A26299-1999-403A-976C-2D1D25F718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</p:cSld>
  <p:clrMapOvr>
    <a:masterClrMapping/>
  </p:clrMapOvr>
  <p:transition spd="slow">
    <p:push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86EC48-3401-465B-989C-BB05B1A10DAF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A26299-1999-403A-976C-2D1D25F718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86EC48-3401-465B-989C-BB05B1A10DAF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3FA26299-1999-403A-976C-2D1D25F718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86EC48-3401-465B-989C-BB05B1A10DAF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A26299-1999-403A-976C-2D1D25F718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86EC48-3401-465B-989C-BB05B1A10DAF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A26299-1999-403A-976C-2D1D25F718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86EC48-3401-465B-989C-BB05B1A10DAF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A26299-1999-403A-976C-2D1D25F718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86EC48-3401-465B-989C-BB05B1A10DAF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A26299-1999-403A-976C-2D1D25F718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86EC48-3401-465B-989C-BB05B1A10DAF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A26299-1999-403A-976C-2D1D25F718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86EC48-3401-465B-989C-BB05B1A10DAF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A26299-1999-403A-976C-2D1D25F718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86EC48-3401-465B-989C-BB05B1A10DAF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A26299-1999-403A-976C-2D1D25F718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86EC48-3401-465B-989C-BB05B1A10DAF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A26299-1999-403A-976C-2D1D25F718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3786EC48-3401-465B-989C-BB05B1A10DAF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3FA26299-1999-403A-976C-2D1D25F718C0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 spd="slow">
    <p:push dir="u"/>
  </p:transition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6" Type="http://schemas.microsoft.com/office/2007/relationships/hdphoto" Target="../media/hdphoto4.wdp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755576" y="2167189"/>
            <a:ext cx="7704856" cy="381642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683568" y="2132856"/>
            <a:ext cx="7772400" cy="1584176"/>
          </a:xfrm>
          <a:prstGeom prst="rect">
            <a:avLst/>
          </a:prstGeom>
        </p:spPr>
        <p:txBody>
          <a:bodyPr vert="horz" anchor="ctr">
            <a:normAutofit fontScale="90000" lnSpcReduction="10000"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>
            <a:lvl1pPr algn="ctr" rtl="0" eaLnBrk="1" latinLnBrk="0" hangingPunct="1">
              <a:spcBef>
                <a:spcPct val="0"/>
              </a:spcBef>
              <a:buNone/>
              <a:defRPr kumimoji="0" sz="4100" b="1" kern="1200" cap="none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z="400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Výukový materiál </a:t>
            </a:r>
            <a:br>
              <a:rPr lang="cs-CZ" sz="400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400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zpracovaný v rámci projektu "EU peníze školám"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863588" y="3861048"/>
            <a:ext cx="7488832" cy="2122565"/>
          </a:xfrm>
          <a:prstGeom prst="rect">
            <a:avLst/>
          </a:prstGeom>
        </p:spPr>
        <p:txBody>
          <a:bodyPr vert="horz">
            <a:normAutofit/>
          </a:bodyPr>
          <a:lstStyle>
            <a:lvl1pPr marL="548640" indent="-411480" algn="l" rtl="0" eaLnBrk="1" latinLnBrk="0" hangingPunct="1"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buFont typeface="Wingdings 2"/>
              <a:buChar char=""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868680" indent="-283464" algn="l" rtl="0" eaLnBrk="1" latinLnBrk="0" hangingPunct="1">
              <a:spcBef>
                <a:spcPct val="20000"/>
              </a:spcBef>
              <a:buClr>
                <a:schemeClr val="tx1"/>
              </a:buClr>
              <a:buSzPct val="80000"/>
              <a:buFont typeface="Wingdings 2"/>
              <a:buChar char="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33856" indent="-228600" algn="l" rtl="0" eaLnBrk="1" latinLnBrk="0" hangingPunct="1">
              <a:spcBef>
                <a:spcPct val="20000"/>
              </a:spcBef>
              <a:buClr>
                <a:schemeClr val="tx1"/>
              </a:buClr>
              <a:buSzPct val="95000"/>
              <a:buFont typeface="Wingdings"/>
              <a:buChar char=""/>
              <a:defRPr kumimoji="0"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5331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SzPct val="100000"/>
              <a:buFont typeface="Wingdings 3"/>
              <a:buChar char="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533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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6479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3"/>
              <a:buChar char="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65960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67128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6829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Pořadové číslo projektu: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4247/21/7.1.4/2011</a:t>
            </a:r>
          </a:p>
          <a:p>
            <a:endParaRPr lang="cs-CZ" sz="20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Číslo šablony: 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VY _32_INOVACE_ENV_17</a:t>
            </a:r>
          </a:p>
          <a:p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  <p:pic>
        <p:nvPicPr>
          <p:cNvPr id="7" name="Obrázek 6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692696"/>
            <a:ext cx="5667375" cy="1238250"/>
          </a:xfrm>
          <a:prstGeom prst="rect">
            <a:avLst/>
          </a:prstGeom>
          <a:noFill/>
          <a:ln>
            <a:noFill/>
          </a:ln>
          <a:effectLst/>
        </p:spPr>
      </p:pic>
    </p:spTree>
    <p:extLst>
      <p:ext uri="{BB962C8B-B14F-4D97-AF65-F5344CB8AC3E}">
        <p14:creationId xmlns:p14="http://schemas.microsoft.com/office/powerpoint/2010/main" val="124681203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332656"/>
            <a:ext cx="5667375" cy="1238250"/>
          </a:xfrm>
          <a:prstGeom prst="rect">
            <a:avLst/>
          </a:prstGeom>
          <a:noFill/>
          <a:ln>
            <a:noFill/>
          </a:ln>
          <a:effectLst/>
        </p:spPr>
      </p:pic>
      <p:sp>
        <p:nvSpPr>
          <p:cNvPr id="7" name="Obdélník 6"/>
          <p:cNvSpPr/>
          <p:nvPr/>
        </p:nvSpPr>
        <p:spPr>
          <a:xfrm>
            <a:off x="899592" y="1601044"/>
            <a:ext cx="7416824" cy="49243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ct val="150000"/>
              </a:lnSpc>
            </a:pPr>
            <a:r>
              <a:rPr lang="cs-CZ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Vzdělávací oblast</a:t>
            </a: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Environmentální výchova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Předmět</a:t>
            </a: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Zábavná ekologie</a:t>
            </a:r>
            <a:r>
              <a:rPr lang="cs-CZ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Přírodověda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Stupeň vzdělávání</a:t>
            </a: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1. stupeň ZŠ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Ročník</a:t>
            </a: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4. a 5.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Datum vytvoření</a:t>
            </a: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27.10. 2011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lvl="0">
              <a:lnSpc>
                <a:spcPct val="150000"/>
              </a:lnSpc>
            </a:pPr>
            <a:r>
              <a:rPr lang="cs-CZ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Anotace</a:t>
            </a: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dirty="0">
                <a:solidFill>
                  <a:schemeClr val="tx1"/>
                </a:solidFill>
                <a:latin typeface="Calibri" pitchFamily="34" charset="0"/>
                <a:cs typeface="Arial" pitchFamily="34" charset="0"/>
              </a:rPr>
              <a:t>Prezentace </a:t>
            </a:r>
            <a:r>
              <a:rPr lang="cs-CZ" dirty="0" smtClean="0">
                <a:solidFill>
                  <a:schemeClr val="tx1"/>
                </a:solidFill>
                <a:latin typeface="Calibri" pitchFamily="34" charset="0"/>
                <a:cs typeface="Arial" pitchFamily="34" charset="0"/>
              </a:rPr>
              <a:t> je určena pro starší žáky. Seznamuje žáky s vlastnostmi skla a uvádí příklady skleněných výrobků. Popisuje třídění podle barev so bílých a zelených kontejnerů a popisuje cestu skleněného odpadu přes střepiště, </a:t>
            </a:r>
            <a:r>
              <a:rPr lang="cs-CZ" dirty="0" err="1" smtClean="0">
                <a:solidFill>
                  <a:schemeClr val="tx1"/>
                </a:solidFill>
                <a:latin typeface="Calibri" pitchFamily="34" charset="0"/>
                <a:cs typeface="Arial" pitchFamily="34" charset="0"/>
              </a:rPr>
              <a:t>dotřiďovací</a:t>
            </a:r>
            <a:r>
              <a:rPr lang="cs-CZ" dirty="0" smtClean="0">
                <a:solidFill>
                  <a:schemeClr val="tx1"/>
                </a:solidFill>
                <a:latin typeface="Calibri" pitchFamily="34" charset="0"/>
                <a:cs typeface="Arial" pitchFamily="34" charset="0"/>
              </a:rPr>
              <a:t> linku až ke konečnému zpracovateli (sklárny).</a:t>
            </a:r>
          </a:p>
          <a:p>
            <a:pPr lvl="0">
              <a:lnSpc>
                <a:spcPct val="150000"/>
              </a:lnSpc>
            </a:pPr>
            <a:r>
              <a:rPr lang="cs-CZ" dirty="0" smtClean="0">
                <a:solidFill>
                  <a:schemeClr val="tx1"/>
                </a:solidFill>
                <a:latin typeface="Calibri" pitchFamily="34" charset="0"/>
                <a:cs typeface="Arial" pitchFamily="34" charset="0"/>
              </a:rPr>
              <a:t> </a:t>
            </a: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Klíčová </a:t>
            </a:r>
            <a:r>
              <a:rPr lang="cs-CZ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slova</a:t>
            </a: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Sklo – čiré a barevné,  Střepiště, </a:t>
            </a:r>
            <a:r>
              <a:rPr lang="cs-CZ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Dotřiďovací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linka</a:t>
            </a:r>
            <a:endParaRPr lang="cs-CZ" dirty="0">
              <a:solidFill>
                <a:schemeClr val="tx1"/>
              </a:solidFill>
              <a:latin typeface="Calibri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Ivana Geislerova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7617056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961629" y="404664"/>
            <a:ext cx="5976938" cy="1036638"/>
          </a:xfrm>
        </p:spPr>
        <p:txBody>
          <a:bodyPr>
            <a:normAutofit/>
          </a:bodyPr>
          <a:lstStyle/>
          <a:p>
            <a:r>
              <a:rPr lang="cs-CZ" sz="6000" cap="none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Arial Black" pitchFamily="34" charset="0"/>
              </a:rPr>
              <a:t>SKLO</a:t>
            </a:r>
            <a:endParaRPr lang="cs-CZ" sz="6000" cap="none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1700808"/>
            <a:ext cx="5040560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SKLO JE MATERIÁL, KTERÝ LIDSTVO POUŽÍVÁ JIŽ NĚKOLIK TISÍC LET, PŘIČEMŽ NENÍ ZŘEJMÉ, KDE DOŠLO K OBJEVENÍ POSTUPU JEHO VÝROBY.</a:t>
            </a:r>
            <a:endParaRPr lang="cs-CZ" sz="3200" b="1" dirty="0"/>
          </a:p>
        </p:txBody>
      </p:sp>
      <p:pic>
        <p:nvPicPr>
          <p:cNvPr id="1026" name="Picture 2" descr="C:\Users\admin\Desktop\ddddum\7 sklenice.jp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PlasticWrap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62490" y="3090461"/>
            <a:ext cx="2762671" cy="33492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3688" y="237207"/>
            <a:ext cx="1399236" cy="252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5036316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58317" y="1124744"/>
            <a:ext cx="7992888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Wingdings" pitchFamily="2" charset="2"/>
              <a:buChar char="Ø"/>
            </a:pPr>
            <a:r>
              <a:rPr lang="cs-CZ" sz="3200" b="1" dirty="0" smtClean="0"/>
              <a:t>nejstarší informace – 4 000 let Egypt</a:t>
            </a:r>
          </a:p>
          <a:p>
            <a:pPr marL="571500" indent="-571500">
              <a:buFont typeface="Wingdings" pitchFamily="2" charset="2"/>
              <a:buChar char="Ø"/>
            </a:pPr>
            <a:r>
              <a:rPr lang="cs-CZ" sz="3200" b="1" dirty="0">
                <a:solidFill>
                  <a:schemeClr val="bg1"/>
                </a:solidFill>
              </a:rPr>
              <a:t>z</a:t>
            </a:r>
            <a:r>
              <a:rPr lang="cs-CZ" sz="3200" b="1" dirty="0" smtClean="0">
                <a:solidFill>
                  <a:schemeClr val="bg1"/>
                </a:solidFill>
              </a:rPr>
              <a:t>ákladem pro výrobu skla je křemičitý písek</a:t>
            </a:r>
          </a:p>
          <a:p>
            <a:pPr marL="571500" indent="-571500">
              <a:buFont typeface="Wingdings" pitchFamily="2" charset="2"/>
              <a:buChar char="Ø"/>
            </a:pPr>
            <a:r>
              <a:rPr lang="cs-CZ" sz="3200" b="1" dirty="0"/>
              <a:t>j</a:t>
            </a:r>
            <a:r>
              <a:rPr lang="cs-CZ" sz="3200" b="1" dirty="0" smtClean="0"/>
              <a:t>e to homogenní materiál</a:t>
            </a:r>
          </a:p>
          <a:p>
            <a:pPr marL="571500" indent="-571500">
              <a:buFont typeface="Wingdings" pitchFamily="2" charset="2"/>
              <a:buChar char="Ø"/>
            </a:pPr>
            <a:r>
              <a:rPr lang="cs-CZ" sz="3200" b="1" u="sng" dirty="0">
                <a:solidFill>
                  <a:schemeClr val="bg1"/>
                </a:solidFill>
              </a:rPr>
              <a:t>v</a:t>
            </a:r>
            <a:r>
              <a:rPr lang="cs-CZ" sz="3200" b="1" u="sng" dirty="0" smtClean="0">
                <a:solidFill>
                  <a:schemeClr val="bg1"/>
                </a:solidFill>
              </a:rPr>
              <a:t>lastnosti:</a:t>
            </a:r>
            <a:r>
              <a:rPr lang="cs-CZ" sz="3200" b="1" dirty="0" smtClean="0">
                <a:solidFill>
                  <a:schemeClr val="bg1"/>
                </a:solidFill>
              </a:rPr>
              <a:t>	pevnost</a:t>
            </a:r>
          </a:p>
          <a:p>
            <a:r>
              <a:rPr lang="cs-CZ" sz="3200" b="1" dirty="0">
                <a:solidFill>
                  <a:schemeClr val="bg1"/>
                </a:solidFill>
              </a:rPr>
              <a:t>	</a:t>
            </a:r>
            <a:r>
              <a:rPr lang="cs-CZ" sz="3200" b="1" dirty="0" smtClean="0">
                <a:solidFill>
                  <a:schemeClr val="bg1"/>
                </a:solidFill>
              </a:rPr>
              <a:t>		křehkost</a:t>
            </a:r>
          </a:p>
          <a:p>
            <a:r>
              <a:rPr lang="cs-CZ" sz="3200" b="1" dirty="0">
                <a:solidFill>
                  <a:schemeClr val="bg1"/>
                </a:solidFill>
              </a:rPr>
              <a:t>	</a:t>
            </a:r>
            <a:r>
              <a:rPr lang="cs-CZ" sz="3200" b="1" dirty="0" smtClean="0">
                <a:solidFill>
                  <a:schemeClr val="bg1"/>
                </a:solidFill>
              </a:rPr>
              <a:t>		chemická odolnost</a:t>
            </a:r>
          </a:p>
          <a:p>
            <a:r>
              <a:rPr lang="cs-CZ" sz="3200" b="1" dirty="0" smtClean="0">
                <a:solidFill>
                  <a:schemeClr val="bg1"/>
                </a:solidFill>
              </a:rPr>
              <a:t>			optické vlastnosti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b="1" u="sng" dirty="0"/>
              <a:t>v</a:t>
            </a:r>
            <a:r>
              <a:rPr lang="cs-CZ" sz="3200" b="1" u="sng" dirty="0" smtClean="0"/>
              <a:t>ýrobky: </a:t>
            </a:r>
          </a:p>
          <a:p>
            <a:r>
              <a:rPr lang="cs-CZ" sz="3200" b="1" dirty="0" smtClean="0"/>
              <a:t>     obaly potravin, vybavení domácností,    	okna, autoskla, optická vlákna…..</a:t>
            </a:r>
          </a:p>
          <a:p>
            <a:endParaRPr lang="cs-CZ" sz="3200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188913"/>
            <a:ext cx="8229600" cy="719137"/>
          </a:xfrm>
        </p:spPr>
        <p:txBody>
          <a:bodyPr>
            <a:normAutofit fontScale="90000"/>
          </a:bodyPr>
          <a:lstStyle/>
          <a:p>
            <a:r>
              <a:rPr lang="cs-CZ" sz="5300" i="1" u="sng" dirty="0" smtClean="0">
                <a:latin typeface="Cooper Black" pitchFamily="18" charset="0"/>
              </a:rPr>
              <a:t/>
            </a:r>
            <a:br>
              <a:rPr lang="cs-CZ" sz="5300" i="1" u="sng" dirty="0" smtClean="0">
                <a:latin typeface="Cooper Black" pitchFamily="18" charset="0"/>
              </a:rPr>
            </a:br>
            <a:r>
              <a:rPr lang="cs-CZ" sz="5300" u="sng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Cooper Black" pitchFamily="18" charset="0"/>
              </a:rPr>
              <a:t>SKLO</a:t>
            </a:r>
            <a:r>
              <a:rPr lang="cs-CZ" sz="4000" i="1" u="sng" dirty="0"/>
              <a:t/>
            </a:r>
            <a:br>
              <a:rPr lang="cs-CZ" sz="4000" i="1" u="sng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3508172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531781"/>
            <a:ext cx="8136904" cy="63094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cs-CZ" sz="3200" dirty="0" smtClean="0"/>
              <a:t> </a:t>
            </a:r>
            <a:r>
              <a:rPr lang="cs-CZ" sz="3200" b="1" dirty="0" smtClean="0">
                <a:solidFill>
                  <a:schemeClr val="bg1"/>
                </a:solidFill>
              </a:rPr>
              <a:t>dá se opakovaně recyklovat </a:t>
            </a:r>
            <a:r>
              <a:rPr lang="cs-CZ" sz="2000" b="1" dirty="0" smtClean="0"/>
              <a:t>(do</a:t>
            </a:r>
            <a:r>
              <a:rPr lang="cs-CZ" sz="3200" b="1" dirty="0" smtClean="0"/>
              <a:t> </a:t>
            </a:r>
            <a:r>
              <a:rPr lang="cs-CZ" sz="2000" b="1" dirty="0" smtClean="0"/>
              <a:t>nekonečna)</a:t>
            </a:r>
          </a:p>
          <a:p>
            <a:endParaRPr lang="cs-CZ" sz="2000" b="1" dirty="0" smtClean="0"/>
          </a:p>
          <a:p>
            <a:pPr marL="285750" indent="-285750">
              <a:buFont typeface="Wingdings" pitchFamily="2" charset="2"/>
              <a:buChar char="Ø"/>
            </a:pPr>
            <a:r>
              <a:rPr lang="cs-CZ" sz="3200" b="1" dirty="0" smtClean="0"/>
              <a:t> při použití skleněných střepů se sníží     	pracovní teplota z 1400˚C na 800˚C 	</a:t>
            </a:r>
            <a:r>
              <a:rPr lang="cs-CZ" sz="2000" b="1" dirty="0" smtClean="0"/>
              <a:t>(úspora energie</a:t>
            </a:r>
            <a:r>
              <a:rPr lang="cs-CZ" sz="3200" b="1" dirty="0" smtClean="0"/>
              <a:t>)</a:t>
            </a:r>
          </a:p>
          <a:p>
            <a:endParaRPr lang="cs-CZ" sz="3200" b="1" dirty="0" smtClean="0"/>
          </a:p>
          <a:p>
            <a:pPr marL="285750" indent="-285750">
              <a:buFont typeface="Wingdings" pitchFamily="2" charset="2"/>
              <a:buChar char="Ø"/>
            </a:pPr>
            <a:r>
              <a:rPr lang="cs-CZ" sz="3200" b="1" dirty="0">
                <a:solidFill>
                  <a:schemeClr val="bg1"/>
                </a:solidFill>
              </a:rPr>
              <a:t> </a:t>
            </a:r>
            <a:r>
              <a:rPr lang="cs-CZ" sz="3200" b="1" dirty="0" smtClean="0">
                <a:solidFill>
                  <a:schemeClr val="bg1"/>
                </a:solidFill>
              </a:rPr>
              <a:t>sklo třídíme podle barev</a:t>
            </a:r>
          </a:p>
          <a:p>
            <a:r>
              <a:rPr lang="cs-CZ" sz="3200" b="1" dirty="0">
                <a:solidFill>
                  <a:schemeClr val="bg1"/>
                </a:solidFill>
              </a:rPr>
              <a:t>	</a:t>
            </a:r>
            <a:r>
              <a:rPr lang="cs-CZ" sz="3200" b="1" dirty="0" smtClean="0">
                <a:solidFill>
                  <a:schemeClr val="bg1"/>
                </a:solidFill>
              </a:rPr>
              <a:t> (čiré a barevné)</a:t>
            </a:r>
          </a:p>
          <a:p>
            <a:pPr marL="285750" indent="-285750">
              <a:buFont typeface="Wingdings" pitchFamily="2" charset="2"/>
              <a:buChar char="Ø"/>
            </a:pPr>
            <a:endParaRPr lang="cs-CZ" sz="3200" dirty="0" smtClean="0"/>
          </a:p>
          <a:p>
            <a:pPr marL="285750" indent="-285750">
              <a:buFont typeface="Wingdings" pitchFamily="2" charset="2"/>
              <a:buChar char="Ø"/>
            </a:pPr>
            <a:endParaRPr lang="cs-CZ" sz="3200" dirty="0" smtClean="0"/>
          </a:p>
          <a:p>
            <a:endParaRPr lang="cs-CZ" sz="3200" dirty="0" smtClean="0"/>
          </a:p>
          <a:p>
            <a:endParaRPr lang="cs-CZ" sz="3200" b="1" i="1" u="sng" dirty="0" smtClean="0"/>
          </a:p>
          <a:p>
            <a:pPr marL="285750" indent="-285750">
              <a:buFont typeface="Wingdings" pitchFamily="2" charset="2"/>
              <a:buChar char="Ø"/>
            </a:pPr>
            <a:endParaRPr lang="cs-CZ" sz="3200" dirty="0"/>
          </a:p>
        </p:txBody>
      </p:sp>
      <p:pic>
        <p:nvPicPr>
          <p:cNvPr id="2050" name="Picture 2" descr="C:\Users\admin\Desktop\ddddum\53 lahve.jp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PlasticWrap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34082" y="2564904"/>
            <a:ext cx="2462609" cy="36034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5610178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497212" y="1052736"/>
            <a:ext cx="8251251" cy="62170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3200" b="1" dirty="0" smtClean="0"/>
              <a:t>do zelených kontejnerů – sklo </a:t>
            </a:r>
            <a:r>
              <a:rPr lang="cs-CZ" sz="2800" b="1" dirty="0" smtClean="0"/>
              <a:t>BAREVNÉ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b="1" dirty="0" smtClean="0">
                <a:solidFill>
                  <a:schemeClr val="bg1"/>
                </a:solidFill>
              </a:rPr>
              <a:t>do bílých kontejnerů – sklo </a:t>
            </a:r>
            <a:r>
              <a:rPr lang="cs-CZ" sz="2800" b="1" dirty="0" smtClean="0">
                <a:solidFill>
                  <a:schemeClr val="bg1"/>
                </a:solidFill>
              </a:rPr>
              <a:t>ČIRÉ</a:t>
            </a:r>
          </a:p>
          <a:p>
            <a:r>
              <a:rPr lang="cs-CZ" sz="2800" b="1" u="sng" dirty="0" smtClean="0"/>
              <a:t>CO TŘÍDIT?</a:t>
            </a:r>
          </a:p>
          <a:p>
            <a:r>
              <a:rPr lang="cs-CZ" sz="3200" b="1" dirty="0"/>
              <a:t>	</a:t>
            </a:r>
            <a:r>
              <a:rPr lang="cs-CZ" sz="3200" b="1" dirty="0" smtClean="0"/>
              <a:t>obalové sklo </a:t>
            </a:r>
            <a:r>
              <a:rPr lang="cs-CZ" sz="2000" b="1" dirty="0" smtClean="0"/>
              <a:t>(láhve a sklenice mohou mít etikety)</a:t>
            </a:r>
          </a:p>
          <a:p>
            <a:r>
              <a:rPr lang="cs-CZ" sz="3200" b="1" dirty="0" smtClean="0"/>
              <a:t>	tabulové sklo </a:t>
            </a:r>
          </a:p>
          <a:p>
            <a:r>
              <a:rPr lang="cs-CZ" sz="2800" b="1" u="sng" dirty="0" smtClean="0">
                <a:solidFill>
                  <a:schemeClr val="bg1"/>
                </a:solidFill>
              </a:rPr>
              <a:t>CO DO KONTEJNERU NE SKLO NEPATŘÍ?</a:t>
            </a:r>
          </a:p>
          <a:p>
            <a:r>
              <a:rPr lang="cs-CZ" sz="2800" b="1" dirty="0">
                <a:solidFill>
                  <a:schemeClr val="bg1"/>
                </a:solidFill>
              </a:rPr>
              <a:t>	</a:t>
            </a:r>
            <a:r>
              <a:rPr lang="cs-CZ" sz="2800" b="1" dirty="0" smtClean="0">
                <a:solidFill>
                  <a:schemeClr val="bg1"/>
                </a:solidFill>
              </a:rPr>
              <a:t>sklo rozbité na malinké kousky</a:t>
            </a:r>
          </a:p>
          <a:p>
            <a:r>
              <a:rPr lang="cs-CZ" sz="2800" b="1" dirty="0" smtClean="0">
                <a:solidFill>
                  <a:schemeClr val="bg1"/>
                </a:solidFill>
              </a:rPr>
              <a:t>	špinavé od bláta</a:t>
            </a:r>
          </a:p>
          <a:p>
            <a:r>
              <a:rPr lang="cs-CZ" sz="2800" b="1" dirty="0" smtClean="0">
                <a:solidFill>
                  <a:schemeClr val="bg1"/>
                </a:solidFill>
              </a:rPr>
              <a:t>	keramika</a:t>
            </a:r>
          </a:p>
          <a:p>
            <a:r>
              <a:rPr lang="cs-CZ" sz="2800" b="1" dirty="0" smtClean="0">
                <a:solidFill>
                  <a:schemeClr val="bg1"/>
                </a:solidFill>
              </a:rPr>
              <a:t>	porcelán</a:t>
            </a:r>
          </a:p>
          <a:p>
            <a:r>
              <a:rPr lang="cs-CZ" sz="2800" b="1" dirty="0" smtClean="0">
                <a:solidFill>
                  <a:schemeClr val="bg1"/>
                </a:solidFill>
              </a:rPr>
              <a:t>	zrcadla</a:t>
            </a:r>
          </a:p>
          <a:p>
            <a:r>
              <a:rPr lang="cs-CZ" sz="2800" b="1" dirty="0" smtClean="0">
                <a:solidFill>
                  <a:schemeClr val="bg1"/>
                </a:solidFill>
              </a:rPr>
              <a:t>	</a:t>
            </a:r>
            <a:r>
              <a:rPr lang="cs-CZ" sz="2800" b="1" dirty="0" err="1" smtClean="0">
                <a:solidFill>
                  <a:schemeClr val="bg1"/>
                </a:solidFill>
              </a:rPr>
              <a:t>drátosklo</a:t>
            </a:r>
            <a:r>
              <a:rPr lang="cs-CZ" sz="2800" b="1" dirty="0" smtClean="0">
                <a:solidFill>
                  <a:schemeClr val="bg1"/>
                </a:solidFill>
              </a:rPr>
              <a:t> a autosklo</a:t>
            </a:r>
          </a:p>
          <a:p>
            <a:pPr marL="457200" indent="-457200">
              <a:buFont typeface="Wingdings" pitchFamily="2" charset="2"/>
              <a:buChar char="Ø"/>
            </a:pPr>
            <a:endParaRPr lang="cs-CZ" sz="2800" dirty="0" smtClean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404664"/>
            <a:ext cx="8229600" cy="777875"/>
          </a:xfrm>
        </p:spPr>
        <p:txBody>
          <a:bodyPr>
            <a:normAutofit fontScale="90000"/>
          </a:bodyPr>
          <a:lstStyle/>
          <a:p>
            <a:r>
              <a:rPr lang="cs-CZ" sz="5300" u="sng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Arial Black" pitchFamily="34" charset="0"/>
              </a:rPr>
              <a:t>SBĚR</a:t>
            </a:r>
            <a:r>
              <a:rPr lang="cs-CZ" sz="4400" i="1" u="sng" dirty="0"/>
              <a:t/>
            </a:r>
            <a:br>
              <a:rPr lang="cs-CZ" sz="4400" i="1" u="sng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7503290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1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0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26484" y="1340768"/>
            <a:ext cx="7992888" cy="3847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3200" b="1" dirty="0" smtClean="0"/>
              <a:t>1x až 2x do měsíce</a:t>
            </a:r>
          </a:p>
          <a:p>
            <a:endParaRPr lang="cs-CZ" sz="3200" b="1" dirty="0" smtClean="0"/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b="1" dirty="0">
                <a:solidFill>
                  <a:schemeClr val="bg1"/>
                </a:solidFill>
              </a:rPr>
              <a:t>s</a:t>
            </a:r>
            <a:r>
              <a:rPr lang="cs-CZ" sz="3200" b="1" dirty="0" smtClean="0">
                <a:solidFill>
                  <a:schemeClr val="bg1"/>
                </a:solidFill>
              </a:rPr>
              <a:t>váží se do areálu svozové firmy – na </a:t>
            </a:r>
            <a:r>
              <a:rPr lang="cs-CZ" sz="3200" b="1" u="sng" dirty="0" smtClean="0">
                <a:solidFill>
                  <a:schemeClr val="bg1"/>
                </a:solidFill>
              </a:rPr>
              <a:t>STŘEPIŠTĚ</a:t>
            </a:r>
          </a:p>
          <a:p>
            <a:endParaRPr lang="cs-CZ" sz="3200" b="1" u="sng" dirty="0" smtClean="0"/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b="1" dirty="0"/>
              <a:t>o</a:t>
            </a:r>
            <a:r>
              <a:rPr lang="cs-CZ" sz="3200" b="1" dirty="0" smtClean="0"/>
              <a:t>dvoz v kamionech na </a:t>
            </a:r>
            <a:r>
              <a:rPr lang="cs-CZ" sz="3200" b="1" dirty="0" err="1" smtClean="0"/>
              <a:t>dotřiďovací</a:t>
            </a:r>
            <a:r>
              <a:rPr lang="cs-CZ" sz="3200" b="1" dirty="0" smtClean="0"/>
              <a:t> linky</a:t>
            </a:r>
          </a:p>
          <a:p>
            <a:r>
              <a:rPr lang="cs-CZ" sz="2000" b="1" dirty="0" smtClean="0"/>
              <a:t>       ( v Příbrami, Novém Sedle u Karlových Varů, Kyjově a Bílině) 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sz="5300" u="sng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Arial Black" pitchFamily="34" charset="0"/>
              </a:rPr>
              <a:t>SVOZ</a:t>
            </a:r>
            <a:r>
              <a:rPr lang="cs-CZ" sz="4400" u="sng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Arial Black" pitchFamily="34" charset="0"/>
              </a:rPr>
              <a:t/>
            </a:r>
            <a:br>
              <a:rPr lang="cs-CZ" sz="4400" u="sng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Arial Black" pitchFamily="34" charset="0"/>
              </a:rPr>
            </a:br>
            <a:endParaRPr lang="cs-CZ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8477240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51520" y="1196752"/>
            <a:ext cx="8538646" cy="5509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3200" b="1" u="sng" dirty="0" err="1" smtClean="0">
                <a:solidFill>
                  <a:schemeClr val="bg1"/>
                </a:solidFill>
              </a:rPr>
              <a:t>dotřiďovací</a:t>
            </a:r>
            <a:r>
              <a:rPr lang="cs-CZ" sz="3200" b="1" u="sng" dirty="0" smtClean="0">
                <a:solidFill>
                  <a:schemeClr val="bg1"/>
                </a:solidFill>
              </a:rPr>
              <a:t> linka </a:t>
            </a:r>
            <a:r>
              <a:rPr lang="cs-CZ" sz="3200" dirty="0" smtClean="0"/>
              <a:t>– pohyblivý pás – obsluha vybírá velké nečistoty – separátor kovů </a:t>
            </a:r>
            <a:r>
              <a:rPr lang="cs-CZ" sz="2000" dirty="0" smtClean="0"/>
              <a:t>(víček od nápojů) </a:t>
            </a:r>
            <a:r>
              <a:rPr lang="cs-CZ" sz="3200" dirty="0" smtClean="0"/>
              <a:t>– v drtiči se drtí na menší kousky – vibrační dopravníky </a:t>
            </a:r>
            <a:r>
              <a:rPr lang="cs-CZ" sz="2000" dirty="0" smtClean="0"/>
              <a:t>(střepy se třídí podle velikosti) </a:t>
            </a:r>
            <a:r>
              <a:rPr lang="cs-CZ" sz="3200" dirty="0" smtClean="0"/>
              <a:t>– optické třídění podle barev - </a:t>
            </a:r>
            <a:r>
              <a:rPr lang="cs-CZ" sz="2000" dirty="0" smtClean="0"/>
              <a:t>(největším nepřítelem pro recyklaci skla jsou prach, kamínky a bláto) </a:t>
            </a:r>
            <a:r>
              <a:rPr lang="cs-CZ" sz="3200" dirty="0" smtClean="0"/>
              <a:t>najít špinavé střepy je úkolem laserových odlučovačů – vzduchová tryska špinavý střep pak odfoukne – roztříděné sklo se odváží ke konečnému zpracovateli = sklárny</a:t>
            </a:r>
            <a:endParaRPr lang="cs-CZ" sz="3200" dirty="0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066800"/>
          </a:xfrm>
        </p:spPr>
        <p:txBody>
          <a:bodyPr>
            <a:normAutofit fontScale="90000"/>
          </a:bodyPr>
          <a:lstStyle/>
          <a:p>
            <a:r>
              <a:rPr lang="cs-CZ" sz="4400" u="sng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Arial Black" pitchFamily="34" charset="0"/>
              </a:rPr>
              <a:t>ÚPRAVA</a:t>
            </a:r>
            <a:r>
              <a:rPr lang="cs-CZ" sz="4400" i="1" u="sng" dirty="0"/>
              <a:t/>
            </a:r>
            <a:br>
              <a:rPr lang="cs-CZ" sz="4400" i="1" u="sng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5457535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C:\Users\admin\Desktop\EKOLOGIE\2. EKO FOTO\15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Photocopy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309355"/>
            <a:ext cx="4209227" cy="5612303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332656"/>
            <a:ext cx="3384376" cy="5990668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 descr="C:\Users\admin\Desktop\EKOLOGIE\2. EKO FOTO\03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artisticPhotocopy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3327990"/>
            <a:ext cx="4320479" cy="3240360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7302128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4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7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2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11560" y="548680"/>
            <a:ext cx="79928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Zdroje: </a:t>
            </a:r>
            <a:r>
              <a:rPr lang="cs-CZ" dirty="0" smtClean="0"/>
              <a:t>vlastní  </a:t>
            </a:r>
            <a:r>
              <a:rPr lang="cs-CZ" smtClean="0"/>
              <a:t>obrázky a fotografie </a:t>
            </a:r>
            <a:r>
              <a:rPr lang="cs-CZ" dirty="0" smtClean="0"/>
              <a:t>(I. Geislerová)</a:t>
            </a:r>
          </a:p>
        </p:txBody>
      </p:sp>
    </p:spTree>
    <p:extLst>
      <p:ext uri="{BB962C8B-B14F-4D97-AF65-F5344CB8AC3E}">
        <p14:creationId xmlns:p14="http://schemas.microsoft.com/office/powerpoint/2010/main" val="198711607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Bubbles">
      <a:dk1>
        <a:srgbClr val="0C002C"/>
      </a:dk1>
      <a:lt1>
        <a:srgbClr val="FFFFFF"/>
      </a:lt1>
      <a:dk2>
        <a:srgbClr val="236626"/>
      </a:dk2>
      <a:lt2>
        <a:srgbClr val="D7C8FE"/>
      </a:lt2>
      <a:accent1>
        <a:srgbClr val="4203E7"/>
      </a:accent1>
      <a:accent2>
        <a:srgbClr val="842F73"/>
      </a:accent2>
      <a:accent3>
        <a:srgbClr val="7532A8"/>
      </a:accent3>
      <a:accent4>
        <a:srgbClr val="F7A107"/>
      </a:accent4>
      <a:accent5>
        <a:srgbClr val="C86DCF"/>
      </a:accent5>
      <a:accent6>
        <a:srgbClr val="E6B500"/>
      </a:accent6>
      <a:hlink>
        <a:srgbClr val="FFDE66"/>
      </a:hlink>
      <a:folHlink>
        <a:srgbClr val="D490C5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161</TotalTime>
  <Words>312</Words>
  <Application>Microsoft Office PowerPoint</Application>
  <PresentationFormat>Předvádění na obrazovce (4:3)</PresentationFormat>
  <Paragraphs>56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Vrchol</vt:lpstr>
      <vt:lpstr>Prezentace aplikace PowerPoint</vt:lpstr>
      <vt:lpstr>Prezentace aplikace PowerPoint</vt:lpstr>
      <vt:lpstr>SKLO</vt:lpstr>
      <vt:lpstr> SKLO </vt:lpstr>
      <vt:lpstr>Prezentace aplikace PowerPoint</vt:lpstr>
      <vt:lpstr>SBĚR </vt:lpstr>
      <vt:lpstr>SVOZ </vt:lpstr>
      <vt:lpstr>ÚPRAVA 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SKLO</dc:title>
  <dc:creator>admin</dc:creator>
  <cp:lastModifiedBy>admin</cp:lastModifiedBy>
  <cp:revision>21</cp:revision>
  <dcterms:created xsi:type="dcterms:W3CDTF">2012-02-13T15:20:44Z</dcterms:created>
  <dcterms:modified xsi:type="dcterms:W3CDTF">2012-09-05T05:46:16Z</dcterms:modified>
</cp:coreProperties>
</file>