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9" r:id="rId2"/>
    <p:sldId id="260" r:id="rId3"/>
    <p:sldId id="256" r:id="rId4"/>
    <p:sldId id="262" r:id="rId5"/>
    <p:sldId id="257" r:id="rId6"/>
    <p:sldId id="258" r:id="rId7"/>
    <p:sldId id="261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294" autoAdjust="0"/>
    <p:restoredTop sz="94660"/>
  </p:normalViewPr>
  <p:slideViewPr>
    <p:cSldViewPr>
      <p:cViewPr varScale="1">
        <p:scale>
          <a:sx n="65" d="100"/>
          <a:sy n="65" d="100"/>
        </p:scale>
        <p:origin x="-1548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76C6AC-E067-4D58-8694-5B152B0B4A5F}" type="datetimeFigureOut">
              <a:rPr lang="cs-CZ" smtClean="0"/>
              <a:t>5.9.2012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0EB278-209C-48D6-ACF9-1BE1FB89942B}" type="slidenum">
              <a:rPr lang="cs-CZ" smtClean="0"/>
              <a:t>‹#›</a:t>
            </a:fld>
            <a:endParaRPr lang="cs-CZ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</p:spTree>
  </p:cSld>
  <p:clrMapOvr>
    <a:masterClrMapping/>
  </p:clrMapOvr>
  <p:transition spd="slow">
    <p:push dir="u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76C6AC-E067-4D58-8694-5B152B0B4A5F}" type="datetimeFigureOut">
              <a:rPr lang="cs-CZ" smtClean="0"/>
              <a:t>5.9.2012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0EB278-209C-48D6-ACF9-1BE1FB89942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76C6AC-E067-4D58-8694-5B152B0B4A5F}" type="datetimeFigureOut">
              <a:rPr lang="cs-CZ" smtClean="0"/>
              <a:t>5.9.2012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2F0EB278-209C-48D6-ACF9-1BE1FB89942B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push dir="u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76C6AC-E067-4D58-8694-5B152B0B4A5F}" type="datetimeFigureOut">
              <a:rPr lang="cs-CZ" smtClean="0"/>
              <a:t>5.9.2012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0EB278-209C-48D6-ACF9-1BE1FB89942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76C6AC-E067-4D58-8694-5B152B0B4A5F}" type="datetimeFigureOut">
              <a:rPr lang="cs-CZ" smtClean="0"/>
              <a:t>5.9.2012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0EB278-209C-48D6-ACF9-1BE1FB89942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76C6AC-E067-4D58-8694-5B152B0B4A5F}" type="datetimeFigureOut">
              <a:rPr lang="cs-CZ" smtClean="0"/>
              <a:t>5.9.2012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0EB278-209C-48D6-ACF9-1BE1FB89942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76C6AC-E067-4D58-8694-5B152B0B4A5F}" type="datetimeFigureOut">
              <a:rPr lang="cs-CZ" smtClean="0"/>
              <a:t>5.9.2012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0EB278-209C-48D6-ACF9-1BE1FB89942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76C6AC-E067-4D58-8694-5B152B0B4A5F}" type="datetimeFigureOut">
              <a:rPr lang="cs-CZ" smtClean="0"/>
              <a:t>5.9.2012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0EB278-209C-48D6-ACF9-1BE1FB89942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Kliknutím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76C6AC-E067-4D58-8694-5B152B0B4A5F}" type="datetimeFigureOut">
              <a:rPr lang="cs-CZ" smtClean="0"/>
              <a:t>5.9.2012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0EB278-209C-48D6-ACF9-1BE1FB89942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76C6AC-E067-4D58-8694-5B152B0B4A5F}" type="datetimeFigureOut">
              <a:rPr lang="cs-CZ" smtClean="0"/>
              <a:t>5.9.2012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0EB278-209C-48D6-ACF9-1BE1FB89942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76C6AC-E067-4D58-8694-5B152B0B4A5F}" type="datetimeFigureOut">
              <a:rPr lang="cs-CZ" smtClean="0"/>
              <a:t>5.9.2012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0EB278-209C-48D6-ACF9-1BE1FB89942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3276C6AC-E067-4D58-8694-5B152B0B4A5F}" type="datetimeFigureOut">
              <a:rPr lang="cs-CZ" smtClean="0"/>
              <a:t>5.9.2012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2F0EB278-209C-48D6-ACF9-1BE1FB89942B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ransition spd="slow">
    <p:push dir="u"/>
  </p:transition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jpe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755576" y="2167189"/>
            <a:ext cx="7704856" cy="3816424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Nadpis 1"/>
          <p:cNvSpPr>
            <a:spLocks noGrp="1"/>
          </p:cNvSpPr>
          <p:nvPr>
            <p:ph type="ctrTitle"/>
          </p:nvPr>
        </p:nvSpPr>
        <p:spPr>
          <a:xfrm>
            <a:off x="688032" y="2348880"/>
            <a:ext cx="7772400" cy="1584176"/>
          </a:xfrm>
        </p:spPr>
        <p:txBody>
          <a:bodyPr>
            <a:normAutofit fontScale="90000"/>
          </a:bodyPr>
          <a:lstStyle/>
          <a:p>
            <a:pPr algn="ctr"/>
            <a:r>
              <a:rPr lang="cs-CZ" sz="40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Výukový materiál </a:t>
            </a:r>
            <a:r>
              <a:rPr lang="cs-CZ" sz="40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40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40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zpracovaný v rámci projektu "EU peníze školám"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8" name="Podnadpis 2"/>
          <p:cNvSpPr>
            <a:spLocks noGrp="1"/>
          </p:cNvSpPr>
          <p:nvPr>
            <p:ph type="subTitle" idx="1"/>
          </p:nvPr>
        </p:nvSpPr>
        <p:spPr>
          <a:xfrm>
            <a:off x="863588" y="4221088"/>
            <a:ext cx="7488832" cy="2122565"/>
          </a:xfrm>
        </p:spPr>
        <p:txBody>
          <a:bodyPr>
            <a:normAutofit/>
          </a:bodyPr>
          <a:lstStyle/>
          <a:p>
            <a:r>
              <a:rPr lang="cs-CZ" sz="20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Pořadové číslo projektu: </a:t>
            </a:r>
            <a:r>
              <a:rPr lang="cs-CZ" sz="20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4247/21/7.1.4/2011</a:t>
            </a:r>
          </a:p>
          <a:p>
            <a:endParaRPr lang="cs-CZ" sz="20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Číslo šablony: </a:t>
            </a:r>
            <a:r>
              <a:rPr lang="cs-CZ" sz="16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VY _32_INOVACE_ENV_18</a:t>
            </a:r>
            <a:endParaRPr lang="cs-CZ" sz="16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algn="l"/>
            <a:endParaRPr lang="cs-CZ" sz="20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9" name="Obrázek 8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260648"/>
            <a:ext cx="5667375" cy="1238250"/>
          </a:xfrm>
          <a:prstGeom prst="rect">
            <a:avLst/>
          </a:prstGeom>
          <a:noFill/>
          <a:ln>
            <a:noFill/>
          </a:ln>
          <a:effectLst/>
        </p:spPr>
      </p:pic>
    </p:spTree>
    <p:extLst>
      <p:ext uri="{BB962C8B-B14F-4D97-AF65-F5344CB8AC3E}">
        <p14:creationId xmlns:p14="http://schemas.microsoft.com/office/powerpoint/2010/main" val="247617056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332656"/>
            <a:ext cx="5667375" cy="1238250"/>
          </a:xfrm>
          <a:prstGeom prst="rect">
            <a:avLst/>
          </a:prstGeom>
          <a:noFill/>
          <a:ln>
            <a:noFill/>
          </a:ln>
          <a:effectLst/>
        </p:spPr>
      </p:pic>
      <p:sp>
        <p:nvSpPr>
          <p:cNvPr id="5" name="Obdélník 4"/>
          <p:cNvSpPr/>
          <p:nvPr/>
        </p:nvSpPr>
        <p:spPr>
          <a:xfrm>
            <a:off x="395536" y="1601044"/>
            <a:ext cx="8208912" cy="49243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lnSpc>
                <a:spcPct val="150000"/>
              </a:lnSpc>
            </a:pPr>
            <a:r>
              <a:rPr lang="cs-CZ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Vzdělávací oblast</a:t>
            </a:r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Environmentální výchova</a:t>
            </a:r>
            <a:endParaRPr lang="cs-CZ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Předmět</a:t>
            </a:r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Zábavná ekologie</a:t>
            </a:r>
            <a:r>
              <a:rPr lang="cs-CZ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Přírodověda</a:t>
            </a:r>
            <a:endParaRPr lang="cs-CZ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Stupeň vzdělávání</a:t>
            </a:r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1. stupeň ZŠ</a:t>
            </a:r>
            <a:endParaRPr lang="cs-CZ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Ročník</a:t>
            </a:r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4. a 5.</a:t>
            </a:r>
            <a:endParaRPr lang="cs-CZ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Datum vytvoření</a:t>
            </a:r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27.10. 211</a:t>
            </a:r>
            <a:endParaRPr lang="cs-CZ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lvl="0">
              <a:lnSpc>
                <a:spcPct val="150000"/>
              </a:lnSpc>
            </a:pPr>
            <a:r>
              <a:rPr lang="cs-CZ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Anotace</a:t>
            </a:r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dirty="0">
                <a:solidFill>
                  <a:schemeClr val="tx1"/>
                </a:solidFill>
                <a:latin typeface="Calibri" pitchFamily="34" charset="0"/>
                <a:cs typeface="Arial" pitchFamily="34" charset="0"/>
              </a:rPr>
              <a:t>Prezentace </a:t>
            </a:r>
            <a:r>
              <a:rPr lang="cs-CZ" dirty="0" smtClean="0">
                <a:solidFill>
                  <a:schemeClr val="tx1"/>
                </a:solidFill>
                <a:latin typeface="Calibri" pitchFamily="34" charset="0"/>
                <a:cs typeface="Arial" pitchFamily="34" charset="0"/>
              </a:rPr>
              <a:t> je určena pro starší žáky.  Popisuje výrobu skla a suroviny používané při  jeho výrobě. Způsoby vytváření skla (foukání, lití, lisování). Uvádí příklady průmyslového skla a dalších  skleněných výrobků (izolace …)</a:t>
            </a:r>
          </a:p>
          <a:p>
            <a:pPr lvl="0">
              <a:lnSpc>
                <a:spcPct val="150000"/>
              </a:lnSpc>
            </a:pPr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Klíčová </a:t>
            </a:r>
            <a:r>
              <a:rPr lang="cs-CZ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slova</a:t>
            </a:r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Sklo, Sklářský kmen, Sklářská pec, Sklářský píšťala</a:t>
            </a:r>
          </a:p>
          <a:p>
            <a:pPr lvl="0">
              <a:lnSpc>
                <a:spcPct val="150000"/>
              </a:lnSpc>
            </a:pPr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Autor: </a:t>
            </a: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Ivana Geislerova</a:t>
            </a:r>
            <a:endParaRPr lang="cs-CZ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3236654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683568" y="1124743"/>
            <a:ext cx="8136904" cy="60016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i="1" u="sng" dirty="0" smtClean="0">
                <a:solidFill>
                  <a:schemeClr val="bg1"/>
                </a:solidFill>
              </a:rPr>
              <a:t>VÝROBA SKLA – sklárny</a:t>
            </a:r>
          </a:p>
          <a:p>
            <a:endParaRPr lang="cs-CZ" sz="3200" b="1" i="1" u="sng" dirty="0" smtClean="0">
              <a:solidFill>
                <a:schemeClr val="bg1"/>
              </a:solidFill>
            </a:endParaRPr>
          </a:p>
          <a:p>
            <a:pPr marL="457200" indent="-457200">
              <a:buFont typeface="Wingdings" pitchFamily="2" charset="2"/>
              <a:buChar char="Ø"/>
            </a:pPr>
            <a:r>
              <a:rPr lang="cs-CZ" sz="2000" b="1" u="sng" dirty="0" smtClean="0">
                <a:solidFill>
                  <a:schemeClr val="bg1"/>
                </a:solidFill>
              </a:rPr>
              <a:t>výroba</a:t>
            </a:r>
            <a:r>
              <a:rPr lang="cs-CZ" sz="3200" b="1" dirty="0" smtClean="0">
                <a:solidFill>
                  <a:schemeClr val="bg1"/>
                </a:solidFill>
              </a:rPr>
              <a:t>: </a:t>
            </a:r>
            <a:r>
              <a:rPr lang="cs-CZ" sz="3200" b="1" dirty="0" smtClean="0"/>
              <a:t>z přírodních materiálů</a:t>
            </a:r>
          </a:p>
          <a:p>
            <a:pPr marL="457200" indent="-457200">
              <a:buFont typeface="Wingdings" pitchFamily="2" charset="2"/>
              <a:buChar char="Ø"/>
            </a:pPr>
            <a:r>
              <a:rPr lang="cs-CZ" sz="3200" b="1" u="sng" dirty="0" smtClean="0"/>
              <a:t>sklářský kmen </a:t>
            </a:r>
            <a:r>
              <a:rPr lang="cs-CZ" sz="3200" b="1" dirty="0" smtClean="0"/>
              <a:t>= křemičitý písek + vápenec + soda + potaš + další příměsi</a:t>
            </a:r>
          </a:p>
          <a:p>
            <a:pPr marL="457200" indent="-457200">
              <a:buFont typeface="Wingdings" pitchFamily="2" charset="2"/>
              <a:buChar char="Ø"/>
            </a:pPr>
            <a:r>
              <a:rPr lang="cs-CZ" sz="3200" b="1" dirty="0"/>
              <a:t>t</a:t>
            </a:r>
            <a:r>
              <a:rPr lang="cs-CZ" sz="3200" b="1" dirty="0" smtClean="0"/>
              <a:t>avení skla při 1 400˚C</a:t>
            </a:r>
          </a:p>
          <a:p>
            <a:pPr marL="457200" indent="-457200">
              <a:buFont typeface="Wingdings" pitchFamily="2" charset="2"/>
              <a:buChar char="Ø"/>
            </a:pPr>
            <a:endParaRPr lang="cs-CZ" sz="3200" dirty="0" smtClean="0"/>
          </a:p>
          <a:p>
            <a:pPr marL="457200" indent="-457200">
              <a:buFont typeface="Wingdings" pitchFamily="2" charset="2"/>
              <a:buChar char="Ø"/>
            </a:pPr>
            <a:r>
              <a:rPr lang="cs-CZ" sz="2000" b="1" u="sng" dirty="0">
                <a:solidFill>
                  <a:schemeClr val="bg1"/>
                </a:solidFill>
              </a:rPr>
              <a:t>v</a:t>
            </a:r>
            <a:r>
              <a:rPr lang="cs-CZ" sz="2000" b="1" u="sng" dirty="0" smtClean="0">
                <a:solidFill>
                  <a:schemeClr val="bg1"/>
                </a:solidFill>
              </a:rPr>
              <a:t>ýroba</a:t>
            </a:r>
            <a:r>
              <a:rPr lang="cs-CZ" sz="3200" b="1" u="sng" dirty="0" smtClean="0">
                <a:solidFill>
                  <a:schemeClr val="bg1"/>
                </a:solidFill>
              </a:rPr>
              <a:t>:</a:t>
            </a:r>
            <a:r>
              <a:rPr lang="cs-CZ" sz="3200" b="1" dirty="0" smtClean="0">
                <a:solidFill>
                  <a:schemeClr val="bg1"/>
                </a:solidFill>
              </a:rPr>
              <a:t> </a:t>
            </a:r>
            <a:r>
              <a:rPr lang="cs-CZ" sz="3200" b="1" dirty="0" smtClean="0"/>
              <a:t>s přidáním skleněných střepů</a:t>
            </a:r>
          </a:p>
          <a:p>
            <a:pPr marL="457200" indent="-457200">
              <a:buFont typeface="Wingdings" pitchFamily="2" charset="2"/>
              <a:buChar char="Ø"/>
            </a:pPr>
            <a:r>
              <a:rPr lang="cs-CZ" sz="3200" b="1" dirty="0"/>
              <a:t>t</a:t>
            </a:r>
            <a:r>
              <a:rPr lang="cs-CZ" sz="3200" b="1" dirty="0" smtClean="0"/>
              <a:t>avení skla 800˚C </a:t>
            </a:r>
            <a:r>
              <a:rPr lang="cs-CZ" sz="2000" b="1" dirty="0" smtClean="0"/>
              <a:t>(úspora energie)</a:t>
            </a:r>
          </a:p>
          <a:p>
            <a:pPr marL="457200" indent="-457200">
              <a:buFont typeface="Wingdings" pitchFamily="2" charset="2"/>
              <a:buChar char="Ø"/>
            </a:pPr>
            <a:r>
              <a:rPr lang="cs-CZ" sz="3200" b="1" dirty="0" smtClean="0"/>
              <a:t>recyklační sklárny </a:t>
            </a:r>
            <a:r>
              <a:rPr lang="cs-CZ" sz="2000" b="1" dirty="0" smtClean="0"/>
              <a:t>(v Novém Sedle, Dubí, Kyjově)</a:t>
            </a:r>
          </a:p>
          <a:p>
            <a:endParaRPr lang="cs-CZ" sz="3200" b="1" dirty="0" smtClean="0"/>
          </a:p>
          <a:p>
            <a:pPr marL="457200" indent="-457200">
              <a:buFont typeface="Wingdings" pitchFamily="2" charset="2"/>
              <a:buChar char="Ø"/>
            </a:pPr>
            <a:endParaRPr lang="cs-CZ" sz="3200" dirty="0"/>
          </a:p>
        </p:txBody>
      </p:sp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0" y="274638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sz="530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  <a:latin typeface="Arial Black" pitchFamily="34" charset="0"/>
              </a:rPr>
              <a:t>RECYKLACE SKLA</a:t>
            </a:r>
            <a:r>
              <a:rPr lang="cs-CZ" sz="4000" dirty="0"/>
              <a:t/>
            </a:r>
            <a:br>
              <a:rPr lang="cs-CZ" sz="4000" dirty="0"/>
            </a:b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5575644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636692"/>
            <a:ext cx="763284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/>
              <a:t>Při použití skleněných střepů (odpadu) se nešetří pouze primární zdroj, ale i energie  (nižší pracovní teplota).</a:t>
            </a:r>
            <a:endParaRPr lang="cs-CZ" sz="32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611560" y="2492896"/>
            <a:ext cx="763284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chemeClr val="bg1"/>
                </a:solidFill>
              </a:rPr>
              <a:t>Sklo se taví ve speciálních sklářských pecích, postavených ze šamotových cihel.</a:t>
            </a:r>
            <a:endParaRPr lang="cs-CZ" sz="3200" b="1" dirty="0">
              <a:solidFill>
                <a:schemeClr val="bg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11560" y="4509120"/>
            <a:ext cx="7848872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/>
              <a:t>Při výrobě skleněných výrobků se používají sklářské formy do kterých se sklo fouká (sklářskými píšťalami), nebo lisuje.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val="85982727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683568" y="548680"/>
            <a:ext cx="7848872" cy="57861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Wingdings" pitchFamily="2" charset="2"/>
              <a:buChar char="Ø"/>
            </a:pPr>
            <a:r>
              <a:rPr lang="cs-CZ" sz="3200" b="1" u="sng" dirty="0" smtClean="0">
                <a:solidFill>
                  <a:schemeClr val="bg1"/>
                </a:solidFill>
              </a:rPr>
              <a:t>průmyslové sklo </a:t>
            </a:r>
            <a:r>
              <a:rPr lang="cs-CZ" sz="3200" b="1" dirty="0" smtClean="0">
                <a:solidFill>
                  <a:schemeClr val="bg1"/>
                </a:solidFill>
              </a:rPr>
              <a:t>– speciální sklárny </a:t>
            </a:r>
          </a:p>
          <a:p>
            <a:r>
              <a:rPr lang="cs-CZ" sz="3200" b="1" dirty="0" smtClean="0">
                <a:solidFill>
                  <a:schemeClr val="bg1"/>
                </a:solidFill>
              </a:rPr>
              <a:t>	 na obalové sklo, tabulové sklo, 	optické sklo, skleněná vlákna – 	další skleněné výrobky</a:t>
            </a:r>
          </a:p>
          <a:p>
            <a:pPr marL="457200" indent="-457200">
              <a:buFont typeface="Wingdings" pitchFamily="2" charset="2"/>
              <a:buChar char="Ø"/>
            </a:pPr>
            <a:r>
              <a:rPr lang="cs-CZ" sz="3200" b="1" dirty="0" smtClean="0"/>
              <a:t>vytváření výrobků</a:t>
            </a:r>
          </a:p>
          <a:p>
            <a:r>
              <a:rPr lang="cs-CZ" sz="3200" b="1" dirty="0" smtClean="0"/>
              <a:t>	foukáním</a:t>
            </a:r>
          </a:p>
          <a:p>
            <a:r>
              <a:rPr lang="cs-CZ" sz="3200" b="1" dirty="0" smtClean="0"/>
              <a:t>	litím</a:t>
            </a:r>
          </a:p>
          <a:p>
            <a:r>
              <a:rPr lang="cs-CZ" sz="3200" b="1" dirty="0" smtClean="0"/>
              <a:t>	lisováním</a:t>
            </a:r>
          </a:p>
          <a:p>
            <a:pPr marL="457200" indent="-457200">
              <a:buFont typeface="Wingdings" pitchFamily="2" charset="2"/>
              <a:buChar char="Ø"/>
            </a:pPr>
            <a:r>
              <a:rPr lang="cs-CZ" sz="3200" b="1" u="sng" dirty="0">
                <a:solidFill>
                  <a:schemeClr val="bg1"/>
                </a:solidFill>
              </a:rPr>
              <a:t>d</a:t>
            </a:r>
            <a:r>
              <a:rPr lang="cs-CZ" sz="3200" b="1" u="sng" dirty="0" smtClean="0">
                <a:solidFill>
                  <a:schemeClr val="bg1"/>
                </a:solidFill>
              </a:rPr>
              <a:t>alší skleněné výrobky</a:t>
            </a:r>
            <a:r>
              <a:rPr lang="cs-CZ" sz="3200" b="1" dirty="0" smtClean="0">
                <a:solidFill>
                  <a:schemeClr val="bg1"/>
                </a:solidFill>
              </a:rPr>
              <a:t>: tepelné izolace </a:t>
            </a:r>
            <a:r>
              <a:rPr lang="cs-CZ" sz="2000" b="1" dirty="0" smtClean="0">
                <a:solidFill>
                  <a:schemeClr val="bg1"/>
                </a:solidFill>
              </a:rPr>
              <a:t>(skelná vata), </a:t>
            </a:r>
            <a:r>
              <a:rPr lang="cs-CZ" sz="3200" b="1" dirty="0" smtClean="0">
                <a:solidFill>
                  <a:schemeClr val="bg1"/>
                </a:solidFill>
              </a:rPr>
              <a:t>tepelněizolační desky, rouna, pěnové sklo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8087975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admin\Desktop\EKOLOGIE\2. EKO FOTO\14.JPG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artisticPhotocopy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1" y="278064"/>
            <a:ext cx="7010234" cy="5239167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admin\Desktop\EKOLOGIE\2. EKO FOTO\14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784" y="1988840"/>
            <a:ext cx="6229994" cy="4705201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Ovál 2"/>
          <p:cNvSpPr/>
          <p:nvPr/>
        </p:nvSpPr>
        <p:spPr>
          <a:xfrm>
            <a:off x="395536" y="5517231"/>
            <a:ext cx="6336704" cy="1176810"/>
          </a:xfrm>
          <a:prstGeom prst="ellipse">
            <a:avLst/>
          </a:prstGeom>
          <a:solidFill>
            <a:schemeClr val="bg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2">
                    <a:lumMod val="10000"/>
                  </a:schemeClr>
                </a:solidFill>
                <a:latin typeface="Arial Black" pitchFamily="34" charset="0"/>
              </a:rPr>
              <a:t>Nezapomeň, že některé obaly jsou vratné. (např. pivní láhve)</a:t>
            </a:r>
            <a:endParaRPr lang="cs-CZ" b="1" dirty="0">
              <a:solidFill>
                <a:schemeClr val="tx2">
                  <a:lumMod val="10000"/>
                </a:schemeClr>
              </a:solidFill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6449840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548680"/>
            <a:ext cx="79928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Zdroje: </a:t>
            </a:r>
            <a:r>
              <a:rPr lang="cs-CZ" dirty="0" smtClean="0"/>
              <a:t>vlastní obrázky a fotografie (I. Geislerová)</a:t>
            </a:r>
          </a:p>
        </p:txBody>
      </p:sp>
    </p:spTree>
    <p:extLst>
      <p:ext uri="{BB962C8B-B14F-4D97-AF65-F5344CB8AC3E}">
        <p14:creationId xmlns:p14="http://schemas.microsoft.com/office/powerpoint/2010/main" val="62087801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rchol">
  <a:themeElements>
    <a:clrScheme name="Bubbles">
      <a:dk1>
        <a:srgbClr val="0C002C"/>
      </a:dk1>
      <a:lt1>
        <a:srgbClr val="FFFFFF"/>
      </a:lt1>
      <a:dk2>
        <a:srgbClr val="236626"/>
      </a:dk2>
      <a:lt2>
        <a:srgbClr val="D7C8FE"/>
      </a:lt2>
      <a:accent1>
        <a:srgbClr val="4203E7"/>
      </a:accent1>
      <a:accent2>
        <a:srgbClr val="842F73"/>
      </a:accent2>
      <a:accent3>
        <a:srgbClr val="7532A8"/>
      </a:accent3>
      <a:accent4>
        <a:srgbClr val="F7A107"/>
      </a:accent4>
      <a:accent5>
        <a:srgbClr val="C86DCF"/>
      </a:accent5>
      <a:accent6>
        <a:srgbClr val="E6B500"/>
      </a:accent6>
      <a:hlink>
        <a:srgbClr val="FFDE66"/>
      </a:hlink>
      <a:folHlink>
        <a:srgbClr val="D490C5"/>
      </a:folHlink>
    </a:clrScheme>
    <a:fontScheme name="Vrchol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Vrchol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75</TotalTime>
  <Words>244</Words>
  <Application>Microsoft Office PowerPoint</Application>
  <PresentationFormat>Předvádění na obrazovce (4:3)</PresentationFormat>
  <Paragraphs>34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Vrchol</vt:lpstr>
      <vt:lpstr>Výukový materiál  zpracovaný v rámci projektu "EU peníze školám"</vt:lpstr>
      <vt:lpstr>Prezentace aplikace PowerPoint</vt:lpstr>
      <vt:lpstr>RECYKLACE SKLA 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admin</dc:creator>
  <cp:lastModifiedBy>admin</cp:lastModifiedBy>
  <cp:revision>15</cp:revision>
  <dcterms:created xsi:type="dcterms:W3CDTF">2012-02-13T16:51:02Z</dcterms:created>
  <dcterms:modified xsi:type="dcterms:W3CDTF">2012-09-05T05:46:38Z</dcterms:modified>
</cp:coreProperties>
</file>