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61" r:id="rId3"/>
    <p:sldId id="258" r:id="rId4"/>
    <p:sldId id="256" r:id="rId5"/>
    <p:sldId id="257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7070751-B375-45FF-BFCF-BDA2F51FDC2D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EE2CCD9-DB88-4E67-A516-54F6FB518477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8032" y="2539328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636935" y="4509120"/>
            <a:ext cx="7488832" cy="2122565"/>
          </a:xfrm>
        </p:spPr>
        <p:txBody>
          <a:bodyPr>
            <a:normAutofit/>
          </a:bodyPr>
          <a:lstStyle/>
          <a:p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 _32_INOVACE_NEV_20</a:t>
            </a:r>
            <a:endParaRPr lang="cs-CZ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0648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6326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683568" y="1601044"/>
            <a:ext cx="7632848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Zábavná ekologie</a:t>
            </a:r>
            <a:r>
              <a:rPr lang="cs-CZ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Přírodověda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18.11. 2011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je určena pro starší žáky. Podává informace o dotřiďování plastů podle druhů a podle barev. Popisuje výrobu plastů z primární suroviny a z odpadu. Uvádí příklady recyklovaných výrobků a možnost využití plastového odpadu jako alternativního paliva.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Plast, </a:t>
            </a:r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Regranulace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Regranulát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Granulát, PET </a:t>
            </a:r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flakes</a:t>
            </a:r>
            <a:endParaRPr lang="cs-CZ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80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80728"/>
            <a:ext cx="851301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nejběžnější způsob – </a:t>
            </a:r>
            <a:r>
              <a:rPr lang="cs-CZ" sz="3200" b="1" u="sng" dirty="0" smtClean="0">
                <a:solidFill>
                  <a:schemeClr val="bg1"/>
                </a:solidFill>
                <a:latin typeface="+mj-lt"/>
              </a:rPr>
              <a:t>REGRANULACE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b="1" u="sng" dirty="0" smtClean="0">
                <a:solidFill>
                  <a:schemeClr val="bg1"/>
                </a:solidFill>
                <a:latin typeface="+mj-lt"/>
              </a:rPr>
              <a:t>REGRANULÁT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 – malé pecičky plastu  </a:t>
            </a:r>
            <a:r>
              <a:rPr lang="cs-CZ" sz="2000" dirty="0" smtClean="0">
                <a:solidFill>
                  <a:schemeClr val="bg1"/>
                </a:solidFill>
                <a:latin typeface="+mj-lt"/>
              </a:rPr>
              <a:t>(vzniknou roztavením plastu a následným zchlazením)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dirty="0" err="1">
                <a:solidFill>
                  <a:schemeClr val="bg1"/>
                </a:solidFill>
                <a:latin typeface="+mj-lt"/>
              </a:rPr>
              <a:t>r</a:t>
            </a:r>
            <a:r>
              <a:rPr lang="cs-CZ" sz="3200" dirty="0" err="1" smtClean="0">
                <a:solidFill>
                  <a:schemeClr val="bg1"/>
                </a:solidFill>
                <a:latin typeface="+mj-lt"/>
              </a:rPr>
              <a:t>egranulát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 = surovina pro výrobu jakéhokoliv nového plastového výrobku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dirty="0" err="1">
                <a:solidFill>
                  <a:schemeClr val="bg1"/>
                </a:solidFill>
                <a:latin typeface="+mj-lt"/>
              </a:rPr>
              <a:t>r</a:t>
            </a:r>
            <a:r>
              <a:rPr lang="cs-CZ" sz="3200" dirty="0" err="1" smtClean="0">
                <a:solidFill>
                  <a:schemeClr val="bg1"/>
                </a:solidFill>
                <a:latin typeface="+mj-lt"/>
              </a:rPr>
              <a:t>egranulace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 je možná opakovat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b="1" u="sng" dirty="0" smtClean="0">
                <a:solidFill>
                  <a:schemeClr val="bg1"/>
                </a:solidFill>
                <a:latin typeface="+mj-lt"/>
              </a:rPr>
              <a:t>GRANULÁT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 – je primární surovinou vyrobenou z ropy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  <a:latin typeface="+mj-lt"/>
              </a:rPr>
              <a:t>p</a:t>
            </a:r>
            <a:r>
              <a:rPr lang="cs-CZ" sz="3200" dirty="0" smtClean="0">
                <a:solidFill>
                  <a:schemeClr val="bg1"/>
                </a:solidFill>
                <a:latin typeface="+mj-lt"/>
              </a:rPr>
              <a:t>ři výrobě plastů se míchá granulát + </a:t>
            </a:r>
            <a:r>
              <a:rPr lang="cs-CZ" sz="3200" dirty="0" err="1" smtClean="0">
                <a:solidFill>
                  <a:schemeClr val="bg1"/>
                </a:solidFill>
                <a:latin typeface="+mj-lt"/>
              </a:rPr>
              <a:t>regranulát</a:t>
            </a:r>
            <a:endParaRPr lang="cs-CZ" sz="3200" dirty="0" smtClean="0">
              <a:solidFill>
                <a:schemeClr val="bg1"/>
              </a:solidFill>
              <a:latin typeface="+mj-lt"/>
            </a:endParaRPr>
          </a:p>
          <a:p>
            <a:pPr marL="571500" indent="-571500">
              <a:buFont typeface="Wingdings" pitchFamily="2" charset="2"/>
              <a:buChar char="Ø"/>
            </a:pPr>
            <a:endParaRPr lang="cs-CZ" sz="3200" dirty="0" smtClean="0">
              <a:latin typeface="+mj-lt"/>
            </a:endParaRPr>
          </a:p>
          <a:p>
            <a:endParaRPr lang="cs-CZ" sz="4400" b="1" dirty="0">
              <a:latin typeface="Arial Black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914400" y="2603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RECYKLACE PLASTŮ</a:t>
            </a:r>
            <a:r>
              <a:rPr lang="cs-CZ" sz="4000" dirty="0">
                <a:latin typeface="Arial Black" pitchFamily="34" charset="0"/>
              </a:rPr>
              <a:t/>
            </a:r>
            <a:br>
              <a:rPr lang="cs-CZ" sz="4000" dirty="0">
                <a:latin typeface="Arial Black" pitchFamily="34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864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620688"/>
            <a:ext cx="835292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b="1" u="sng" dirty="0" smtClean="0">
                <a:solidFill>
                  <a:schemeClr val="bg1"/>
                </a:solidFill>
              </a:rPr>
              <a:t>technologie nenáročná na třídění plastů </a:t>
            </a:r>
            <a:r>
              <a:rPr lang="cs-CZ" sz="3200" b="1" dirty="0" smtClean="0">
                <a:solidFill>
                  <a:schemeClr val="bg1"/>
                </a:solidFill>
              </a:rPr>
              <a:t>– 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vybrané plasty se nadrtí, roztaví a 	lisuje do forem (plastová prkna, 	zatravňovací dlaždice, protihlukové stěny …</a:t>
            </a:r>
          </a:p>
          <a:p>
            <a:endParaRPr lang="cs-CZ" sz="10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</a:rPr>
              <a:t>n</a:t>
            </a:r>
            <a:r>
              <a:rPr lang="cs-CZ" sz="3200" dirty="0" smtClean="0">
                <a:solidFill>
                  <a:schemeClr val="bg1"/>
                </a:solidFill>
              </a:rPr>
              <a:t>ejlépe recyklovatelný plast – PET lahve</a:t>
            </a:r>
          </a:p>
          <a:p>
            <a:endParaRPr lang="cs-CZ" sz="10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>
                <a:solidFill>
                  <a:schemeClr val="bg1"/>
                </a:solidFill>
              </a:rPr>
              <a:t>d</a:t>
            </a:r>
            <a:r>
              <a:rPr lang="cs-CZ" sz="3200" b="1" dirty="0" smtClean="0">
                <a:solidFill>
                  <a:schemeClr val="bg1"/>
                </a:solidFill>
              </a:rPr>
              <a:t>otřiďuje se podle barev</a:t>
            </a:r>
          </a:p>
          <a:p>
            <a:endParaRPr lang="cs-CZ" sz="10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</a:rPr>
              <a:t>n</a:t>
            </a:r>
            <a:r>
              <a:rPr lang="cs-CZ" sz="3200" dirty="0" smtClean="0">
                <a:solidFill>
                  <a:schemeClr val="bg1"/>
                </a:solidFill>
              </a:rPr>
              <a:t>ásledně se melou na na tzv. PET </a:t>
            </a:r>
            <a:r>
              <a:rPr lang="cs-CZ" sz="3200" dirty="0" err="1" smtClean="0">
                <a:solidFill>
                  <a:schemeClr val="bg1"/>
                </a:solidFill>
              </a:rPr>
              <a:t>flakes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(vločky) </a:t>
            </a:r>
            <a:r>
              <a:rPr lang="cs-CZ" sz="3200" dirty="0" smtClean="0">
                <a:solidFill>
                  <a:schemeClr val="bg1"/>
                </a:solidFill>
              </a:rPr>
              <a:t>ty se vyperou, usuší – dále se </a:t>
            </a:r>
            <a:r>
              <a:rPr lang="cs-CZ" sz="3200" u="sng" dirty="0" err="1" smtClean="0">
                <a:solidFill>
                  <a:schemeClr val="bg1"/>
                </a:solidFill>
              </a:rPr>
              <a:t>regranulují</a:t>
            </a:r>
            <a:r>
              <a:rPr lang="cs-CZ" sz="3200" dirty="0" smtClean="0">
                <a:solidFill>
                  <a:schemeClr val="bg1"/>
                </a:solidFill>
              </a:rPr>
              <a:t> nebo používají na výrobu vláken, vázacích pásek …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1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799288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>
                <a:solidFill>
                  <a:schemeClr val="bg1"/>
                </a:solidFill>
              </a:rPr>
              <a:t>r</a:t>
            </a:r>
            <a:r>
              <a:rPr lang="cs-CZ" sz="3200" dirty="0" err="1" smtClean="0">
                <a:solidFill>
                  <a:schemeClr val="bg1"/>
                </a:solidFill>
              </a:rPr>
              <a:t>egranulát</a:t>
            </a:r>
            <a:r>
              <a:rPr lang="cs-CZ" sz="3200" dirty="0" smtClean="0">
                <a:solidFill>
                  <a:schemeClr val="bg1"/>
                </a:solidFill>
              </a:rPr>
              <a:t> se používá i na výrobu </a:t>
            </a:r>
            <a:r>
              <a:rPr lang="cs-CZ" sz="3200" dirty="0">
                <a:solidFill>
                  <a:schemeClr val="bg1"/>
                </a:solidFill>
              </a:rPr>
              <a:t>	</a:t>
            </a:r>
            <a:r>
              <a:rPr lang="cs-CZ" sz="3200" dirty="0" smtClean="0">
                <a:solidFill>
                  <a:schemeClr val="bg1"/>
                </a:solidFill>
              </a:rPr>
              <a:t>nových PET lahví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>
                <a:solidFill>
                  <a:schemeClr val="bg1"/>
                </a:solidFill>
              </a:rPr>
              <a:t>r</a:t>
            </a:r>
            <a:r>
              <a:rPr lang="cs-CZ" sz="3200" b="1" dirty="0" smtClean="0">
                <a:solidFill>
                  <a:schemeClr val="bg1"/>
                </a:solidFill>
              </a:rPr>
              <a:t>ecyklačních technologií je celá řada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</a:rPr>
              <a:t>s</a:t>
            </a:r>
            <a:r>
              <a:rPr lang="cs-CZ" sz="3200" dirty="0" smtClean="0">
                <a:solidFill>
                  <a:schemeClr val="bg1"/>
                </a:solidFill>
              </a:rPr>
              <a:t> vytříděným plastovým odpadem se 	obchoduje v globálním měřítku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>
                <a:solidFill>
                  <a:schemeClr val="bg1"/>
                </a:solidFill>
              </a:rPr>
              <a:t>v</a:t>
            </a:r>
            <a:r>
              <a:rPr lang="cs-CZ" sz="3200" b="1" dirty="0" smtClean="0">
                <a:solidFill>
                  <a:schemeClr val="bg1"/>
                </a:solidFill>
              </a:rPr>
              <a:t>ýroba tepelných izolací </a:t>
            </a:r>
            <a:r>
              <a:rPr lang="cs-CZ" sz="2000" b="1" dirty="0" smtClean="0">
                <a:solidFill>
                  <a:schemeClr val="bg1"/>
                </a:solidFill>
              </a:rPr>
              <a:t>(pěnový polystyren)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chemeClr val="bg1"/>
                </a:solidFill>
              </a:rPr>
              <a:t>p</a:t>
            </a:r>
            <a:r>
              <a:rPr lang="cs-CZ" sz="3200" dirty="0" smtClean="0">
                <a:solidFill>
                  <a:schemeClr val="bg1"/>
                </a:solidFill>
              </a:rPr>
              <a:t>last – palivo při výrobě cementu</a:t>
            </a: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bg1"/>
                </a:solidFill>
              </a:rPr>
              <a:t>ALTERNATIVNÍ PALIVO </a:t>
            </a:r>
            <a:r>
              <a:rPr lang="cs-CZ" sz="3200" dirty="0" smtClean="0">
                <a:solidFill>
                  <a:schemeClr val="bg1"/>
                </a:solidFill>
              </a:rPr>
              <a:t>– rozdrcené plasty se smíchají v potřebném poměru s dalšími odpady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 smtClean="0"/>
          </a:p>
          <a:p>
            <a:pPr marL="457200" indent="-457200">
              <a:buFont typeface="Wingdings" pitchFamily="2" charset="2"/>
              <a:buChar char="Ø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233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EKOLOGIE\2. EKO FOTO\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342831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EKOLOGIE\2. EKO FOTO\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111" y="418660"/>
            <a:ext cx="4326678" cy="576890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EKOLOGIE\2. EKO FOTO\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763" y="3501008"/>
            <a:ext cx="3888052" cy="291603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4366411" y="460159"/>
            <a:ext cx="4467215" cy="864096"/>
          </a:xfrm>
          <a:prstGeom prst="wedgeEllipseCallout">
            <a:avLst>
              <a:gd name="adj1" fmla="val 22379"/>
              <a:gd name="adj2" fmla="val 371567"/>
            </a:avLst>
          </a:prstGeom>
          <a:solidFill>
            <a:srgbClr val="FFFF00"/>
          </a:solidFill>
          <a:ln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Arial Black" pitchFamily="34" charset="0"/>
              </a:rPr>
              <a:t>S tříděním odpadu začínáme u nás doma</a:t>
            </a:r>
            <a:r>
              <a:rPr lang="cs-CZ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cs-CZ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96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6489" y="54868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Zdroje: </a:t>
            </a:r>
            <a:r>
              <a:rPr lang="cs-CZ" dirty="0" smtClean="0">
                <a:solidFill>
                  <a:schemeClr val="bg1"/>
                </a:solidFill>
              </a:rPr>
              <a:t>vlastní obrázky a fotografie (I. Geislerová)</a:t>
            </a:r>
          </a:p>
        </p:txBody>
      </p:sp>
    </p:spTree>
    <p:extLst>
      <p:ext uri="{BB962C8B-B14F-4D97-AF65-F5344CB8AC3E}">
        <p14:creationId xmlns:p14="http://schemas.microsoft.com/office/powerpoint/2010/main" val="87515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Infinity">
      <a:dk1>
        <a:sysClr val="windowText" lastClr="000000"/>
      </a:dk1>
      <a:lt1>
        <a:sysClr val="window" lastClr="FFFFFF"/>
      </a:lt1>
      <a:dk2>
        <a:srgbClr val="EABB00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79</TotalTime>
  <Words>193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Vrchol</vt:lpstr>
      <vt:lpstr>Výukový materiál  zpracovaný v rámci projektu "EU peníze školám"</vt:lpstr>
      <vt:lpstr>Prezentace aplikace PowerPoint</vt:lpstr>
      <vt:lpstr>RECYKLACE PLASTŮ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14</cp:revision>
  <dcterms:created xsi:type="dcterms:W3CDTF">2012-02-13T18:33:23Z</dcterms:created>
  <dcterms:modified xsi:type="dcterms:W3CDTF">2012-09-05T05:47:14Z</dcterms:modified>
</cp:coreProperties>
</file>