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61" r:id="rId3"/>
    <p:sldId id="256" r:id="rId4"/>
    <p:sldId id="263" r:id="rId5"/>
    <p:sldId id="257" r:id="rId6"/>
    <p:sldId id="258" r:id="rId7"/>
    <p:sldId id="259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83" autoAdjust="0"/>
    <p:restoredTop sz="94660"/>
  </p:normalViewPr>
  <p:slideViewPr>
    <p:cSldViewPr>
      <p:cViewPr varScale="1">
        <p:scale>
          <a:sx n="65" d="100"/>
          <a:sy n="65" d="100"/>
        </p:scale>
        <p:origin x="-155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B5579-6972-454C-B277-3FEF705F90E5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FA91-459D-4103-A100-60BB0712B78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B5579-6972-454C-B277-3FEF705F90E5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FA91-459D-4103-A100-60BB0712B7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B5579-6972-454C-B277-3FEF705F90E5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456FA91-459D-4103-A100-60BB0712B78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B5579-6972-454C-B277-3FEF705F90E5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FA91-459D-4103-A100-60BB0712B7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B5579-6972-454C-B277-3FEF705F90E5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FA91-459D-4103-A100-60BB0712B7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B5579-6972-454C-B277-3FEF705F90E5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FA91-459D-4103-A100-60BB0712B7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B5579-6972-454C-B277-3FEF705F90E5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FA91-459D-4103-A100-60BB0712B7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B5579-6972-454C-B277-3FEF705F90E5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FA91-459D-4103-A100-60BB0712B7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B5579-6972-454C-B277-3FEF705F90E5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FA91-459D-4103-A100-60BB0712B7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B5579-6972-454C-B277-3FEF705F90E5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FA91-459D-4103-A100-60BB0712B7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B5579-6972-454C-B277-3FEF705F90E5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FA91-459D-4103-A100-60BB0712B7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F1B5579-6972-454C-B277-3FEF705F90E5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456FA91-459D-4103-A100-60BB0712B78C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755576" y="2167189"/>
            <a:ext cx="7704856" cy="3816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88032" y="2539328"/>
            <a:ext cx="7772400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Výukový materiál </a:t>
            </a:r>
            <a:r>
              <a:rPr lang="cs-CZ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zpracovaný v rámci projektu "EU peníze školám"</a:t>
            </a:r>
            <a:endParaRPr lang="cs-CZ" sz="4000" dirty="0">
              <a:solidFill>
                <a:schemeClr val="bg1"/>
              </a:solidFill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636935" y="4509120"/>
            <a:ext cx="7488832" cy="2122565"/>
          </a:xfrm>
        </p:spPr>
        <p:txBody>
          <a:bodyPr>
            <a:normAutofit/>
          </a:bodyPr>
          <a:lstStyle/>
          <a:p>
            <a:r>
              <a:rPr lang="cs-CZ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Pořadové číslo projektu: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4247/21/7.1.4/2011</a:t>
            </a:r>
          </a:p>
          <a:p>
            <a:endParaRPr lang="cs-CZ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Číslo šablony: 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 _32_INOVACE_ENV_21</a:t>
            </a:r>
            <a:endParaRPr lang="cs-CZ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cs-CZ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60648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16326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683568" y="1601044"/>
            <a:ext cx="7632848" cy="4924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Environmentální výchova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Zábavná ekologie</a:t>
            </a:r>
            <a:r>
              <a:rPr lang="cs-CZ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Přírodověda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Stupeň vzdělávání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stupeň ZŠ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a 5.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Datum vytvoření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3.2. 2012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Prezentace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 je určena pro starší žáky. Informuje je o tom, že nápojový karton se skládá ze tří vrstev a vysvětluje jejich funkce. Jeho barva je oranžová a sbírá se do samostatných kontejnerů (ve velkých městech) nebo do kontejneru na papír nebo plast, je-li tam oranžová samolepka.</a:t>
            </a:r>
            <a:endParaRPr lang="cs-CZ" dirty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Nápojový karton, vrstvený obal</a:t>
            </a:r>
          </a:p>
          <a:p>
            <a:pPr lvl="0">
              <a:lnSpc>
                <a:spcPct val="150000"/>
              </a:lnSpc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Ivana Geislerova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0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99592" y="1988840"/>
            <a:ext cx="45365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NÁPOJOVÉ KARTONY JSOU POMĚRNĚ MLADÉ OBALY, KTERÉ SE VYRÁBĚJÍ PŘIBLIŽNĚ OD ROKU 1950.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1196" y="52457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53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NÁPOJOVÉ KARTONY</a:t>
            </a:r>
            <a:r>
              <a:rPr lang="cs-CZ" sz="4000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cs-CZ" sz="4000" dirty="0">
                <a:solidFill>
                  <a:schemeClr val="bg1"/>
                </a:solidFill>
                <a:latin typeface="Arial Black" pitchFamily="34" charset="0"/>
              </a:rPr>
            </a:br>
            <a:endParaRPr lang="cs-CZ" dirty="0"/>
          </a:p>
        </p:txBody>
      </p:sp>
      <p:pic>
        <p:nvPicPr>
          <p:cNvPr id="1026" name="Picture 2" descr="C:\Users\admin\Desktop\ddddum\66 tetrapak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100" y="2852936"/>
            <a:ext cx="2273300" cy="324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249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4463"/>
            <a:ext cx="7739905" cy="64275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879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3220" y="1124744"/>
            <a:ext cx="842493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solidFill>
                  <a:schemeClr val="bg1"/>
                </a:solidFill>
                <a:latin typeface="+mj-lt"/>
              </a:rPr>
              <a:t>obaly – jsou lehké a pevné</a:t>
            </a:r>
          </a:p>
          <a:p>
            <a:r>
              <a:rPr lang="cs-CZ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cs-CZ" sz="3200" dirty="0" smtClean="0">
                <a:solidFill>
                  <a:schemeClr val="bg1"/>
                </a:solidFill>
                <a:latin typeface="+mj-lt"/>
              </a:rPr>
              <a:t>	- dokážou ochránit obsah 			  	  před UV zářením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b="1" dirty="0" smtClean="0">
                <a:latin typeface="+mj-lt"/>
              </a:rPr>
              <a:t>vrstvený obal – hlavní složka = velmi kvalitní papír </a:t>
            </a:r>
            <a:r>
              <a:rPr lang="cs-CZ" sz="2000" b="1" dirty="0" smtClean="0">
                <a:latin typeface="+mj-lt"/>
              </a:rPr>
              <a:t>(až 75% hmotnosti celého obalu), </a:t>
            </a:r>
            <a:r>
              <a:rPr lang="cs-CZ" sz="3200" b="1" dirty="0" smtClean="0">
                <a:latin typeface="+mj-lt"/>
              </a:rPr>
              <a:t>ten také drží tvar obalu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chemeClr val="bg1"/>
                </a:solidFill>
                <a:latin typeface="+mj-lt"/>
              </a:rPr>
              <a:t>n</a:t>
            </a:r>
            <a:r>
              <a:rPr lang="cs-CZ" sz="3200" dirty="0" smtClean="0">
                <a:solidFill>
                  <a:schemeClr val="bg1"/>
                </a:solidFill>
                <a:latin typeface="+mj-lt"/>
              </a:rPr>
              <a:t>ěkolik vrstev polyetylenových folií zajišťují nepropustnost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b="1" dirty="0">
                <a:latin typeface="+mj-lt"/>
              </a:rPr>
              <a:t>h</a:t>
            </a:r>
            <a:r>
              <a:rPr lang="cs-CZ" sz="3200" b="1" dirty="0" smtClean="0">
                <a:latin typeface="+mj-lt"/>
              </a:rPr>
              <a:t>liníková folie – brání pronikání UV záření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000" dirty="0" smtClean="0">
              <a:latin typeface="+mj-lt"/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2000" dirty="0" smtClean="0">
              <a:latin typeface="+mj-lt"/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3200" dirty="0">
              <a:latin typeface="+mj-lt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443220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53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NÁPOJOVÉ KARTONY</a:t>
            </a:r>
            <a:r>
              <a:rPr lang="cs-CZ" sz="4400" dirty="0">
                <a:solidFill>
                  <a:schemeClr val="bg1"/>
                </a:solidFill>
              </a:rPr>
              <a:t/>
            </a:r>
            <a:br>
              <a:rPr lang="cs-CZ" sz="4400" dirty="0">
                <a:solidFill>
                  <a:schemeClr val="bg1"/>
                </a:solidFill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347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24744"/>
            <a:ext cx="820891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solidFill>
                  <a:schemeClr val="bg1"/>
                </a:solidFill>
              </a:rPr>
              <a:t>několika způsoby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b="1" dirty="0"/>
              <a:t>srovnání s ostatními druhy odpadů je nápojových kartonů – málo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solidFill>
                  <a:schemeClr val="bg1"/>
                </a:solidFill>
              </a:rPr>
              <a:t>ve na nádobách pro plast nebo papír </a:t>
            </a:r>
            <a:r>
              <a:rPr lang="cs-CZ" sz="3200" dirty="0">
                <a:solidFill>
                  <a:schemeClr val="bg1"/>
                </a:solidFill>
              </a:rPr>
              <a:t>+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b="1" u="sng" dirty="0" smtClean="0">
                <a:solidFill>
                  <a:schemeClr val="bg1"/>
                </a:solidFill>
              </a:rPr>
              <a:t>oranžová samolepka</a:t>
            </a:r>
            <a:r>
              <a:rPr lang="cs-CZ" sz="3200" dirty="0" smtClean="0">
                <a:solidFill>
                  <a:schemeClr val="bg1"/>
                </a:solidFill>
              </a:rPr>
              <a:t>, která informuje o tom, že do této nádoby je možno odkládat i nápojové kartony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b="1" dirty="0"/>
              <a:t>v</a:t>
            </a:r>
            <a:r>
              <a:rPr lang="cs-CZ" sz="3200" b="1" dirty="0" smtClean="0"/>
              <a:t> některých větších městech – sběrné nádoby na nápojové kartony + oranžové samolepky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3200" b="1" i="1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300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SBĚR</a:t>
            </a:r>
            <a:r>
              <a:rPr lang="cs-CZ" sz="4400" i="1" u="sng" dirty="0">
                <a:solidFill>
                  <a:schemeClr val="bg1"/>
                </a:solidFill>
              </a:rPr>
              <a:t/>
            </a:r>
            <a:br>
              <a:rPr lang="cs-CZ" sz="4400" i="1" u="sng" dirty="0">
                <a:solidFill>
                  <a:schemeClr val="bg1"/>
                </a:solidFill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097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85192" y="116632"/>
            <a:ext cx="8219256" cy="1143000"/>
          </a:xfrm>
        </p:spPr>
        <p:txBody>
          <a:bodyPr>
            <a:normAutofit fontScale="90000"/>
          </a:bodyPr>
          <a:lstStyle/>
          <a:p>
            <a:r>
              <a:rPr lang="cs-CZ" sz="5300" i="1" u="sng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oper Black" pitchFamily="18" charset="0"/>
              </a:rPr>
              <a:t/>
            </a:r>
            <a:br>
              <a:rPr lang="cs-CZ" sz="5300" i="1" u="sng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oper Black" pitchFamily="18" charset="0"/>
              </a:rPr>
            </a:br>
            <a:r>
              <a:rPr lang="cs-CZ" sz="5300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SVOZ</a:t>
            </a:r>
            <a:r>
              <a:rPr lang="cs-CZ" sz="4400" i="1" u="sng" dirty="0">
                <a:solidFill>
                  <a:schemeClr val="bg1"/>
                </a:solidFill>
              </a:rPr>
              <a:t/>
            </a:r>
            <a:br>
              <a:rPr lang="cs-CZ" sz="4400" i="1" u="sng" dirty="0">
                <a:solidFill>
                  <a:schemeClr val="bg1"/>
                </a:solidFill>
              </a:rPr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31629" y="1484784"/>
            <a:ext cx="4038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b="1" dirty="0">
                <a:solidFill>
                  <a:schemeClr val="bg1"/>
                </a:solidFill>
              </a:rPr>
              <a:t>pokud se nápojový karton </a:t>
            </a:r>
            <a:r>
              <a:rPr lang="cs-CZ" sz="2800" b="1" dirty="0" smtClean="0">
                <a:solidFill>
                  <a:schemeClr val="bg1"/>
                </a:solidFill>
              </a:rPr>
              <a:t>sbírá ve </a:t>
            </a:r>
            <a:r>
              <a:rPr lang="cs-CZ" sz="2800" b="1" dirty="0">
                <a:solidFill>
                  <a:schemeClr val="bg1"/>
                </a:solidFill>
              </a:rPr>
              <a:t>směsi s plasty nebo papírem , jsou vyváženy společně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788024" y="1916832"/>
            <a:ext cx="4038600" cy="4525963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cs-CZ" sz="32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NÁPOJOVÉ </a:t>
            </a:r>
            <a:r>
              <a:rPr lang="cs-CZ" sz="32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KARTONY</a:t>
            </a:r>
          </a:p>
          <a:p>
            <a:endParaRPr lang="cs-CZ" sz="3200" b="1" i="1" u="sng" dirty="0">
              <a:solidFill>
                <a:schemeClr val="accent6">
                  <a:lumMod val="40000"/>
                  <a:lumOff val="60000"/>
                </a:schemeClr>
              </a:solidFill>
              <a:latin typeface="Cooper Black" pitchFamily="18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b="1" dirty="0"/>
              <a:t>od mléka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b="1" dirty="0"/>
              <a:t>od džusů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b="1" dirty="0"/>
              <a:t>od vína</a:t>
            </a:r>
          </a:p>
          <a:p>
            <a:endParaRPr lang="cs-CZ" dirty="0"/>
          </a:p>
        </p:txBody>
      </p:sp>
      <p:pic>
        <p:nvPicPr>
          <p:cNvPr id="1026" name="Picture 2" descr="C:\Users\admin\Pictures\Eko\16. nápojové karto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867522"/>
            <a:ext cx="2880320" cy="260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062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06489" y="54868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Zdroje: </a:t>
            </a:r>
            <a:r>
              <a:rPr lang="cs-CZ" dirty="0" smtClean="0">
                <a:solidFill>
                  <a:schemeClr val="bg1"/>
                </a:solidFill>
              </a:rPr>
              <a:t>vlastní fotografie a obrázky (I. Geislerová)</a:t>
            </a:r>
          </a:p>
        </p:txBody>
      </p:sp>
    </p:spTree>
    <p:extLst>
      <p:ext uri="{BB962C8B-B14F-4D97-AF65-F5344CB8AC3E}">
        <p14:creationId xmlns:p14="http://schemas.microsoft.com/office/powerpoint/2010/main" val="272970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74</TotalTime>
  <Words>222</Words>
  <Application>Microsoft Office PowerPoint</Application>
  <PresentationFormat>Předvádění na obrazovce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Vrchol</vt:lpstr>
      <vt:lpstr>Výukový materiál  zpracovaný v rámci projektu "EU peníze školám"</vt:lpstr>
      <vt:lpstr>Prezentace aplikace PowerPoint</vt:lpstr>
      <vt:lpstr>NÁPOJOVÉ KARTONY </vt:lpstr>
      <vt:lpstr>Prezentace aplikace PowerPoint</vt:lpstr>
      <vt:lpstr>NÁPOJOVÉ KARTONY </vt:lpstr>
      <vt:lpstr>SBĚR </vt:lpstr>
      <vt:lpstr> SVOZ 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14</cp:revision>
  <dcterms:created xsi:type="dcterms:W3CDTF">2012-02-13T19:10:05Z</dcterms:created>
  <dcterms:modified xsi:type="dcterms:W3CDTF">2012-09-05T05:47:41Z</dcterms:modified>
</cp:coreProperties>
</file>