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0" r:id="rId2"/>
    <p:sldId id="261" r:id="rId3"/>
    <p:sldId id="257" r:id="rId4"/>
    <p:sldId id="256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0C7E-AF9D-4068-A182-A6FB9A938344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0AD23-3B13-4138-B08B-9B98CAE69FE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0C7E-AF9D-4068-A182-A6FB9A938344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0AD23-3B13-4138-B08B-9B98CAE69F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0C7E-AF9D-4068-A182-A6FB9A938344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280AD23-3B13-4138-B08B-9B98CAE69FE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0C7E-AF9D-4068-A182-A6FB9A938344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0AD23-3B13-4138-B08B-9B98CAE69F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0C7E-AF9D-4068-A182-A6FB9A938344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0AD23-3B13-4138-B08B-9B98CAE69F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0C7E-AF9D-4068-A182-A6FB9A938344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0AD23-3B13-4138-B08B-9B98CAE69F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0C7E-AF9D-4068-A182-A6FB9A938344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0AD23-3B13-4138-B08B-9B98CAE69F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0C7E-AF9D-4068-A182-A6FB9A938344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0AD23-3B13-4138-B08B-9B98CAE69F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0C7E-AF9D-4068-A182-A6FB9A938344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0AD23-3B13-4138-B08B-9B98CAE69F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0C7E-AF9D-4068-A182-A6FB9A938344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0AD23-3B13-4138-B08B-9B98CAE69F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20C7E-AF9D-4068-A182-A6FB9A938344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0AD23-3B13-4138-B08B-9B98CAE69F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C20C7E-AF9D-4068-A182-A6FB9A938344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280AD23-3B13-4138-B08B-9B98CAE69FE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755576" y="2167189"/>
            <a:ext cx="7704856" cy="3816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Nadpis 1"/>
          <p:cNvSpPr>
            <a:spLocks noGrp="1"/>
          </p:cNvSpPr>
          <p:nvPr>
            <p:ph type="ctrTitle"/>
          </p:nvPr>
        </p:nvSpPr>
        <p:spPr>
          <a:xfrm>
            <a:off x="688032" y="2539328"/>
            <a:ext cx="777240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4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rgbClr val="000000"/>
              </a:solidFill>
            </a:endParaRPr>
          </a:p>
        </p:txBody>
      </p:sp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0648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36935" y="4221088"/>
            <a:ext cx="7488832" cy="2122565"/>
          </a:xfrm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0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16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VY _32_INOVACE_ENV_24</a:t>
            </a:r>
            <a:endParaRPr lang="cs-CZ" sz="16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268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683568" y="1601044"/>
            <a:ext cx="7632848" cy="4924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Environmentální výchova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Zábavná ekologie</a:t>
            </a:r>
            <a: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Stupeň vzdělávání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1. stupeň ZŠ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4. a 5.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14.2. 2012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je určena pro starší žáky. Podává informace  o tom, co se sbírá (třídí) a co do kontejneru na textil nepatří. Do jakých skupin se dál textil třídí na třídících linkách a jaké jsou možnosti  jeho recyklace.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Textil, Charitativní organizace, přírodní a umělý materiál </a:t>
            </a:r>
            <a:endParaRPr lang="cs-CZ" dirty="0">
              <a:solidFill>
                <a:srgbClr val="000000"/>
              </a:solidFill>
              <a:latin typeface="Calibri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Ivana Geislerova</a:t>
            </a:r>
            <a:endParaRPr lang="cs-CZ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23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424847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400" b="1" dirty="0" smtClean="0"/>
          </a:p>
          <a:p>
            <a:pPr algn="ctr"/>
            <a:r>
              <a:rPr lang="cs-CZ" sz="3200" b="1" dirty="0" smtClean="0"/>
              <a:t>TEXTIL PROŽÍVÁ ZNOVUVZKŘÍŠENÍ JAKO DRUH ODPADU, KTERÝ SE DÁLE TŘÍDÍ A VYUŽÍVÁ.</a:t>
            </a:r>
          </a:p>
          <a:p>
            <a:pPr marL="571500" indent="-571500">
              <a:buFont typeface="Wingdings" pitchFamily="2" charset="2"/>
              <a:buChar char="Ø"/>
            </a:pPr>
            <a:endParaRPr lang="cs-CZ" sz="4400" b="1" dirty="0" smtClean="0"/>
          </a:p>
          <a:p>
            <a:pPr marL="571500" indent="-571500">
              <a:buFont typeface="Wingdings" pitchFamily="2" charset="2"/>
              <a:buChar char="Ø"/>
            </a:pPr>
            <a:endParaRPr lang="cs-CZ" sz="4400" b="1" dirty="0"/>
          </a:p>
        </p:txBody>
      </p:sp>
      <p:pic>
        <p:nvPicPr>
          <p:cNvPr id="1026" name="Picture 2" descr="C:\Users\admin\Desktop\ddddum\41 tričko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852936"/>
            <a:ext cx="2808312" cy="3170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86957" y="520146"/>
            <a:ext cx="244169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TEXTIL</a:t>
            </a:r>
          </a:p>
        </p:txBody>
      </p:sp>
    </p:spTree>
    <p:extLst>
      <p:ext uri="{BB962C8B-B14F-4D97-AF65-F5344CB8AC3E}">
        <p14:creationId xmlns:p14="http://schemas.microsoft.com/office/powerpoint/2010/main" val="3586829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8504" y="404664"/>
            <a:ext cx="8357951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			</a:t>
            </a:r>
            <a:r>
              <a:rPr lang="cs-CZ" sz="32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TEXTIL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/>
              <a:t>č</a:t>
            </a:r>
            <a:r>
              <a:rPr lang="cs-CZ" sz="3200" b="1" dirty="0" smtClean="0"/>
              <a:t>ást textilu se vyrábí z přírodních materiálů – bavlna, vlna, hedvábí – ty jsou cenné a dají se opakovaně použít</a:t>
            </a:r>
          </a:p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			</a:t>
            </a:r>
            <a:r>
              <a:rPr lang="cs-CZ" sz="32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SBĚR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v některých městech a obcích se objevují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000000"/>
                </a:solidFill>
              </a:rPr>
              <a:t>kontejnery na textilu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/>
              <a:t>m</a:t>
            </a:r>
            <a:r>
              <a:rPr lang="cs-CZ" sz="3200" b="1" dirty="0" smtClean="0"/>
              <a:t>ají upravený </a:t>
            </a:r>
            <a:r>
              <a:rPr lang="cs-CZ" sz="3200" b="1" dirty="0" err="1" smtClean="0"/>
              <a:t>vhozový</a:t>
            </a:r>
            <a:r>
              <a:rPr lang="cs-CZ" sz="3200" b="1" dirty="0" smtClean="0"/>
              <a:t> otvor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>
                <a:solidFill>
                  <a:srgbClr val="000000"/>
                </a:solidFill>
              </a:rPr>
              <a:t>z</a:t>
            </a:r>
            <a:r>
              <a:rPr lang="cs-CZ" sz="3200" b="1" dirty="0" smtClean="0">
                <a:solidFill>
                  <a:srgbClr val="000000"/>
                </a:solidFill>
              </a:rPr>
              <a:t>abalený textil v igelitových taškách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/>
              <a:t>t</a:t>
            </a:r>
            <a:r>
              <a:rPr lang="cs-CZ" sz="3200" b="1" dirty="0" smtClean="0"/>
              <a:t>extil nesmí být špinavý nebo mokrý</a:t>
            </a:r>
          </a:p>
          <a:p>
            <a:r>
              <a:rPr lang="cs-CZ" sz="3200" b="1" dirty="0" smtClean="0"/>
              <a:t>     - nepatří tam koberce, molitany, peřiny, 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 spacáky, záclony, kožichy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75818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1741" y="1028055"/>
            <a:ext cx="8256721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textil se sváží na třídírnu, kde se třídí ručně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rgbClr val="000000"/>
                </a:solidFill>
              </a:rPr>
              <a:t>t</a:t>
            </a:r>
            <a:r>
              <a:rPr lang="cs-CZ" sz="3200" dirty="0" smtClean="0">
                <a:solidFill>
                  <a:srgbClr val="000000"/>
                </a:solidFill>
              </a:rPr>
              <a:t>řídí se na:</a:t>
            </a:r>
          </a:p>
          <a:p>
            <a:r>
              <a:rPr lang="cs-CZ" sz="3200" dirty="0">
                <a:solidFill>
                  <a:srgbClr val="000000"/>
                </a:solidFill>
              </a:rPr>
              <a:t>	</a:t>
            </a:r>
            <a:r>
              <a:rPr lang="cs-CZ" sz="3200" dirty="0" smtClean="0">
                <a:solidFill>
                  <a:srgbClr val="000000"/>
                </a:solidFill>
              </a:rPr>
              <a:t>textil, který se dá ještě nosit </a:t>
            </a:r>
            <a:r>
              <a:rPr lang="cs-CZ" sz="2000" dirty="0" smtClean="0">
                <a:solidFill>
                  <a:srgbClr val="000000"/>
                </a:solidFill>
              </a:rPr>
              <a:t>(charitativní 	organizace)</a:t>
            </a:r>
          </a:p>
          <a:p>
            <a:r>
              <a:rPr lang="cs-CZ" sz="2000" dirty="0">
                <a:solidFill>
                  <a:srgbClr val="000000"/>
                </a:solidFill>
              </a:rPr>
              <a:t>	</a:t>
            </a:r>
            <a:r>
              <a:rPr lang="cs-CZ" sz="3200" dirty="0" smtClean="0">
                <a:solidFill>
                  <a:srgbClr val="000000"/>
                </a:solidFill>
              </a:rPr>
              <a:t>textil, který se dá recyklovat </a:t>
            </a:r>
            <a:r>
              <a:rPr lang="cs-CZ" sz="2000" dirty="0" smtClean="0">
                <a:solidFill>
                  <a:srgbClr val="000000"/>
                </a:solidFill>
              </a:rPr>
              <a:t>(výroba čistících 	hadrů)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t</a:t>
            </a:r>
            <a:r>
              <a:rPr lang="cs-CZ" sz="3200" dirty="0" smtClean="0"/>
              <a:t>extil v třídírně zbaví netextilních součástí </a:t>
            </a:r>
            <a:r>
              <a:rPr lang="cs-CZ" sz="2000" dirty="0" smtClean="0"/>
              <a:t>(knoflíky, zipy, přezky, pásky, šňůrky)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000000"/>
                </a:solidFill>
              </a:rPr>
              <a:t>textil z přírodních materiálů – na výrobu speciálních papírů  </a:t>
            </a:r>
          </a:p>
          <a:p>
            <a:endParaRPr lang="cs-CZ" sz="3200" b="1" i="1" u="sng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915816" y="258614"/>
            <a:ext cx="275498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ÚPRAVA</a:t>
            </a:r>
          </a:p>
        </p:txBody>
      </p:sp>
    </p:spTree>
    <p:extLst>
      <p:ext uri="{BB962C8B-B14F-4D97-AF65-F5344CB8AC3E}">
        <p14:creationId xmlns:p14="http://schemas.microsoft.com/office/powerpoint/2010/main" val="286080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92501"/>
            <a:ext cx="689404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 opakované použití textilu</a:t>
            </a:r>
          </a:p>
          <a:p>
            <a:endParaRPr lang="cs-CZ" sz="3200" dirty="0" smtClean="0">
              <a:solidFill>
                <a:srgbClr val="000000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>
                <a:solidFill>
                  <a:srgbClr val="000000"/>
                </a:solidFill>
              </a:rPr>
              <a:t>i</a:t>
            </a:r>
            <a:r>
              <a:rPr lang="cs-CZ" sz="3200" dirty="0" smtClean="0">
                <a:solidFill>
                  <a:srgbClr val="000000"/>
                </a:solidFill>
              </a:rPr>
              <a:t>zolace</a:t>
            </a:r>
          </a:p>
          <a:p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výroba papírové lepenky 			    </a:t>
            </a:r>
            <a:r>
              <a:rPr lang="cs-CZ" sz="2000" dirty="0" smtClean="0"/>
              <a:t>(podklad pro výrobu asfaltových lepenek)</a:t>
            </a:r>
          </a:p>
          <a:p>
            <a:endParaRPr lang="cs-CZ" sz="20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000000"/>
                </a:solidFill>
              </a:rPr>
              <a:t>dá se zpracovat i jako palivo</a:t>
            </a:r>
          </a:p>
          <a:p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využít při výrobě cementu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051720" y="372600"/>
            <a:ext cx="403129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RECYKLACE</a:t>
            </a:r>
          </a:p>
        </p:txBody>
      </p:sp>
    </p:spTree>
    <p:extLst>
      <p:ext uri="{BB962C8B-B14F-4D97-AF65-F5344CB8AC3E}">
        <p14:creationId xmlns:p14="http://schemas.microsoft.com/office/powerpoint/2010/main" val="2985021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6489" y="5486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</a:rPr>
              <a:t>Zdroje: </a:t>
            </a:r>
            <a:r>
              <a:rPr lang="cs-CZ" dirty="0" smtClean="0">
                <a:solidFill>
                  <a:srgbClr val="000000"/>
                </a:solidFill>
              </a:rPr>
              <a:t>vlastní fotografie a obrázky (I. Geislerová)</a:t>
            </a:r>
          </a:p>
        </p:txBody>
      </p:sp>
    </p:spTree>
    <p:extLst>
      <p:ext uri="{BB962C8B-B14F-4D97-AF65-F5344CB8AC3E}">
        <p14:creationId xmlns:p14="http://schemas.microsoft.com/office/powerpoint/2010/main" val="2918818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84</TotalTime>
  <Words>155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Výukový materiál  zpracovaný v rámci projektu "EU peníze školám"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12</cp:revision>
  <dcterms:created xsi:type="dcterms:W3CDTF">2012-02-13T20:54:02Z</dcterms:created>
  <dcterms:modified xsi:type="dcterms:W3CDTF">2012-09-05T05:48:49Z</dcterms:modified>
</cp:coreProperties>
</file>