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1A833-0EC3-4A0A-B101-CF9474E22F0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EBF9A-8062-48A1-8CD8-0C2F8A53A14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1A833-0EC3-4A0A-B101-CF9474E22F0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EBF9A-8062-48A1-8CD8-0C2F8A53A1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1A833-0EC3-4A0A-B101-CF9474E22F0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7D9EBF9A-8062-48A1-8CD8-0C2F8A53A14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1A833-0EC3-4A0A-B101-CF9474E22F0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EBF9A-8062-48A1-8CD8-0C2F8A53A1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1A833-0EC3-4A0A-B101-CF9474E22F0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EBF9A-8062-48A1-8CD8-0C2F8A53A1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1A833-0EC3-4A0A-B101-CF9474E22F0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EBF9A-8062-48A1-8CD8-0C2F8A53A1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1A833-0EC3-4A0A-B101-CF9474E22F0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EBF9A-8062-48A1-8CD8-0C2F8A53A1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1A833-0EC3-4A0A-B101-CF9474E22F0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EBF9A-8062-48A1-8CD8-0C2F8A53A1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1A833-0EC3-4A0A-B101-CF9474E22F0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EBF9A-8062-48A1-8CD8-0C2F8A53A1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1A833-0EC3-4A0A-B101-CF9474E22F0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EBF9A-8062-48A1-8CD8-0C2F8A53A1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1A833-0EC3-4A0A-B101-CF9474E22F0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EBF9A-8062-48A1-8CD8-0C2F8A53A1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991A833-0EC3-4A0A-B101-CF9474E22F0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D9EBF9A-8062-48A1-8CD8-0C2F8A53A14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 dir="u"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576" y="2167189"/>
            <a:ext cx="7704856" cy="38164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88032" y="2539328"/>
            <a:ext cx="7772400" cy="158417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8" name="Podnadpis 2"/>
          <p:cNvSpPr>
            <a:spLocks noGrp="1"/>
          </p:cNvSpPr>
          <p:nvPr>
            <p:ph type="subTitle" idx="1"/>
          </p:nvPr>
        </p:nvSpPr>
        <p:spPr>
          <a:xfrm>
            <a:off x="636935" y="4509120"/>
            <a:ext cx="7488832" cy="2122565"/>
          </a:xfrm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 _32_INOVACE_ENV_27</a:t>
            </a:r>
            <a:endParaRPr lang="cs-CZ" sz="1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0648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1632685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683568" y="1601044"/>
            <a:ext cx="7848872" cy="4924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Environmentální výchova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Zábavná ekologie</a:t>
            </a: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Přírodověda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Stupeň vzdělávání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1. stupeň ZŠ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4. a 5.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Datum vytvoření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17.2. 2012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Prezentace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je určena pro starší žáky. Uvádí příklady bioodpadů a místa vzniku. Sběr probíhá do hnědých popelnic (jen v některých velkých městech) nebo ve sběrných dvorech.  Popisuje výrobu kompostu – v kompostárnách a  výroba el. energie v bioplynových stanicích. </a:t>
            </a:r>
          </a:p>
          <a:p>
            <a:pPr lvl="0">
              <a:lnSpc>
                <a:spcPct val="150000"/>
              </a:lnSpc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Biologický odpad, kompost – kompostárna - komposty, bioplynová stanice, </a:t>
            </a:r>
            <a:r>
              <a:rPr lang="cs-CZ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hygienizace</a:t>
            </a: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Autor: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Ivana Geislerova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27788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94186" y="1849094"/>
            <a:ext cx="453650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800" b="1" dirty="0" smtClean="0">
              <a:latin typeface="Bodoni MT Black" pitchFamily="18" charset="0"/>
              <a:cs typeface="Aharoni" pitchFamily="2" charset="-79"/>
            </a:endParaRPr>
          </a:p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  <a:cs typeface="Aharoni" pitchFamily="2" charset="-79"/>
              </a:rPr>
              <a:t>BIOODPADEM JE TAKOVÝ ODPAD, KTERÝ SE SÁM V PŘÍRODĚ RYCHLE ROZPOŽÍ NA PŘÍRODNÍ LÁTKY.</a:t>
            </a:r>
            <a:endParaRPr lang="cs-CZ" sz="3200" dirty="0">
              <a:solidFill>
                <a:schemeClr val="bg1"/>
              </a:solidFill>
              <a:latin typeface="+mj-lt"/>
              <a:cs typeface="Aharoni" pitchFamily="2" charset="-79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0170" y="548680"/>
            <a:ext cx="4680520" cy="1143000"/>
          </a:xfrm>
        </p:spPr>
        <p:txBody>
          <a:bodyPr>
            <a:normAutofit fontScale="90000"/>
          </a:bodyPr>
          <a:lstStyle/>
          <a:p>
            <a:r>
              <a:rPr lang="cs-CZ" sz="490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  <a:cs typeface="Aharoni" pitchFamily="2" charset="-79"/>
              </a:rPr>
              <a:t>BIOODPAD</a:t>
            </a:r>
            <a:r>
              <a:rPr lang="cs-CZ" sz="4000" dirty="0">
                <a:latin typeface="Bodoni MT Black" pitchFamily="18" charset="0"/>
                <a:cs typeface="Aharoni" pitchFamily="2" charset="-79"/>
              </a:rPr>
              <a:t/>
            </a:r>
            <a:br>
              <a:rPr lang="cs-CZ" sz="4000" dirty="0">
                <a:latin typeface="Bodoni MT Black" pitchFamily="18" charset="0"/>
                <a:cs typeface="Aharoni" pitchFamily="2" charset="-79"/>
              </a:rPr>
            </a:br>
            <a:endParaRPr lang="cs-CZ" dirty="0"/>
          </a:p>
        </p:txBody>
      </p:sp>
      <p:pic>
        <p:nvPicPr>
          <p:cNvPr id="1026" name="Picture 2" descr="C:\Users\admin\Desktop\ddddum\12 ohryzek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009866"/>
            <a:ext cx="30243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admin\Desktop\EKOLOGIE\2. EKO FOTO\0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6741" y="260648"/>
            <a:ext cx="3303691" cy="247776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34306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034405"/>
            <a:ext cx="835292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věci, které se kazí a zapáchají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z</a:t>
            </a:r>
            <a:r>
              <a:rPr lang="cs-CZ" sz="3200" dirty="0" smtClean="0">
                <a:solidFill>
                  <a:schemeClr val="bg1"/>
                </a:solidFill>
              </a:rPr>
              <a:t>bytky potravin, listí, tráva, větve…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v</a:t>
            </a:r>
            <a:r>
              <a:rPr lang="cs-CZ" sz="3200" dirty="0" smtClean="0"/>
              <a:t>znikají: v domácnostech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  na zahrádkách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  v parcích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  na trávnících ….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k</a:t>
            </a:r>
            <a:r>
              <a:rPr lang="cs-CZ" sz="3200" dirty="0" smtClean="0">
                <a:solidFill>
                  <a:schemeClr val="bg1"/>
                </a:solidFill>
              </a:rPr>
              <a:t>ompostárny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b</a:t>
            </a:r>
            <a:r>
              <a:rPr lang="cs-CZ" sz="3200" dirty="0" smtClean="0"/>
              <a:t>ioplynové stanice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z</a:t>
            </a:r>
            <a:r>
              <a:rPr lang="cs-CZ" sz="3200" dirty="0" smtClean="0">
                <a:solidFill>
                  <a:schemeClr val="bg1"/>
                </a:solidFill>
              </a:rPr>
              <a:t>ahradní kompostéry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s</a:t>
            </a:r>
            <a:r>
              <a:rPr lang="cs-CZ" sz="3200" dirty="0" smtClean="0"/>
              <a:t>kládky, spalovny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  <a:p>
            <a:endParaRPr lang="cs-CZ" sz="3200" b="1" i="1" u="sng" dirty="0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755576" y="188640"/>
            <a:ext cx="6948264" cy="1143000"/>
          </a:xfrm>
        </p:spPr>
        <p:txBody>
          <a:bodyPr>
            <a:normAutofit fontScale="90000"/>
          </a:bodyPr>
          <a:lstStyle/>
          <a:p>
            <a:r>
              <a:rPr lang="cs-CZ" sz="4900" i="1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BIOODPAD</a:t>
            </a:r>
            <a:r>
              <a:rPr lang="cs-CZ" sz="4400" i="1" u="sng" dirty="0">
                <a:latin typeface="Cooper Black" pitchFamily="18" charset="0"/>
              </a:rPr>
              <a:t/>
            </a:r>
            <a:br>
              <a:rPr lang="cs-CZ" sz="4400" i="1" u="sng" dirty="0">
                <a:latin typeface="Cooper Black" pitchFamily="18" charset="0"/>
              </a:rPr>
            </a:br>
            <a:endParaRPr lang="cs-CZ" dirty="0">
              <a:latin typeface="Cooper Black" pitchFamily="18" charset="0"/>
            </a:endParaRPr>
          </a:p>
        </p:txBody>
      </p:sp>
      <p:pic>
        <p:nvPicPr>
          <p:cNvPr id="2050" name="Picture 2" descr="C:\Users\admin\Desktop\EKOLOGIE\2. EKO FOTO\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6448" y="1484784"/>
            <a:ext cx="2553038" cy="510088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10774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52736"/>
            <a:ext cx="82809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800" b="1" i="1" u="sng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z</a:t>
            </a:r>
            <a:r>
              <a:rPr lang="cs-CZ" sz="3200" dirty="0" smtClean="0"/>
              <a:t> domácnosti </a:t>
            </a:r>
            <a:r>
              <a:rPr lang="cs-CZ" sz="2000" dirty="0" smtClean="0"/>
              <a:t>(máte-li zahradu)</a:t>
            </a:r>
            <a:r>
              <a:rPr lang="cs-CZ" sz="3200" dirty="0" smtClean="0"/>
              <a:t> – kompostér zakoupený nebo vlastní výroby = kompost</a:t>
            </a:r>
          </a:p>
          <a:p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10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h</a:t>
            </a:r>
            <a:r>
              <a:rPr lang="cs-CZ" sz="3200" dirty="0" smtClean="0">
                <a:solidFill>
                  <a:schemeClr val="bg1"/>
                </a:solidFill>
              </a:rPr>
              <a:t>nědá popelnice, kontejnery se samolepkami </a:t>
            </a:r>
            <a:r>
              <a:rPr lang="cs-CZ" sz="2000" dirty="0" smtClean="0">
                <a:solidFill>
                  <a:schemeClr val="bg1"/>
                </a:solidFill>
              </a:rPr>
              <a:t>(jen v některých městech)</a:t>
            </a:r>
          </a:p>
          <a:p>
            <a:endParaRPr lang="cs-CZ" sz="2000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10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s</a:t>
            </a:r>
            <a:r>
              <a:rPr lang="cs-CZ" sz="3200" dirty="0" smtClean="0"/>
              <a:t>běrný dvůr – velkokapacitní kontejnery – pro odpad ze zahrad, parků, hřbitovů …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1475656" y="260648"/>
            <a:ext cx="5652120" cy="1143000"/>
          </a:xfrm>
        </p:spPr>
        <p:txBody>
          <a:bodyPr>
            <a:normAutofit fontScale="90000"/>
          </a:bodyPr>
          <a:lstStyle/>
          <a:p>
            <a:r>
              <a:rPr lang="cs-CZ" sz="4900" i="1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SBĚR</a:t>
            </a:r>
            <a:r>
              <a:rPr lang="cs-CZ" sz="4400" i="1" u="sng" dirty="0"/>
              <a:t/>
            </a:r>
            <a:br>
              <a:rPr lang="cs-CZ" sz="4400" i="1" u="sng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56200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980728"/>
            <a:ext cx="842493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u="sng" dirty="0" smtClean="0"/>
              <a:t>kompostárna</a:t>
            </a:r>
            <a:r>
              <a:rPr lang="cs-CZ" sz="3200" dirty="0" smtClean="0"/>
              <a:t> – výroba kompostu  přirozeným rozkladem za přístupu kyslíku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k</a:t>
            </a:r>
            <a:r>
              <a:rPr lang="cs-CZ" sz="3200" dirty="0" smtClean="0">
                <a:solidFill>
                  <a:schemeClr val="bg1"/>
                </a:solidFill>
              </a:rPr>
              <a:t>ompostárna – skladování – překopávání – přesévání – doba zrání = několik měsíců až 1 rok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u="sng" dirty="0"/>
              <a:t>b</a:t>
            </a:r>
            <a:r>
              <a:rPr lang="cs-CZ" sz="3200" u="sng" dirty="0" smtClean="0"/>
              <a:t>ioplynová stanice </a:t>
            </a:r>
            <a:r>
              <a:rPr lang="cs-CZ" sz="2000" dirty="0" smtClean="0"/>
              <a:t>(velké nádrže) </a:t>
            </a:r>
            <a:r>
              <a:rPr lang="cs-CZ" sz="3200" dirty="0" smtClean="0"/>
              <a:t>– rozkládání bioodpadu bez přístupu kyslíku – uvolňuje se bioplyn </a:t>
            </a:r>
            <a:r>
              <a:rPr lang="cs-CZ" sz="2000" dirty="0" smtClean="0"/>
              <a:t>(velmi hořlavý</a:t>
            </a:r>
            <a:r>
              <a:rPr lang="cs-CZ" sz="3200" dirty="0" smtClean="0"/>
              <a:t>) – spaluje se ve zvláštních motorech, ty pohánějí generátory a vyrábějí elektrický proud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358596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900" i="1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ÚPRAVA A RECYKLACE</a:t>
            </a:r>
            <a:r>
              <a:rPr lang="cs-CZ" sz="4400" i="1" u="sng" dirty="0"/>
              <a:t/>
            </a:r>
            <a:br>
              <a:rPr lang="cs-CZ" sz="4400" i="1" u="sng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9302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620688"/>
            <a:ext cx="799288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i="1" u="sng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u="sng" dirty="0"/>
              <a:t>b</a:t>
            </a:r>
            <a:r>
              <a:rPr lang="cs-CZ" sz="3200" u="sng" dirty="0" smtClean="0"/>
              <a:t>ioodpad z kuchyně </a:t>
            </a:r>
            <a:r>
              <a:rPr lang="cs-CZ" sz="2000" dirty="0" smtClean="0"/>
              <a:t>(závodní, nemocniční …)</a:t>
            </a:r>
            <a:r>
              <a:rPr lang="cs-CZ" sz="3200" dirty="0" smtClean="0"/>
              <a:t>, školní jídelny – se likviduje v bioplynových stanicích – dojde ke zničení choroboplodných zárodků = </a:t>
            </a:r>
            <a:r>
              <a:rPr lang="cs-CZ" sz="3200" b="1" u="sng" dirty="0" err="1" smtClean="0"/>
              <a:t>hygienizace</a:t>
            </a:r>
            <a:r>
              <a:rPr lang="cs-CZ" sz="3200" dirty="0" smtClean="0"/>
              <a:t> (odpad se zahřeje nad 70˚C po dobu alespoň jedné hodiny) –  pak se může kompostovat nebo zpracovat v bioplynové stanici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11154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6489" y="54868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Zdroje: </a:t>
            </a:r>
            <a:r>
              <a:rPr lang="cs-CZ" dirty="0" smtClean="0">
                <a:solidFill>
                  <a:schemeClr val="bg1"/>
                </a:solidFill>
              </a:rPr>
              <a:t>vlastní fotografie a obrázky (I. Geislerová)</a:t>
            </a:r>
          </a:p>
        </p:txBody>
      </p:sp>
    </p:spTree>
    <p:extLst>
      <p:ext uri="{BB962C8B-B14F-4D97-AF65-F5344CB8AC3E}">
        <p14:creationId xmlns:p14="http://schemas.microsoft.com/office/powerpoint/2010/main" val="19616509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77</TotalTime>
  <Words>314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Výukový materiál  zpracovaný v rámci projektu "EU peníze školám"</vt:lpstr>
      <vt:lpstr>Prezentace aplikace PowerPoint</vt:lpstr>
      <vt:lpstr>BIOODPAD </vt:lpstr>
      <vt:lpstr>BIOODPAD </vt:lpstr>
      <vt:lpstr>SBĚR </vt:lpstr>
      <vt:lpstr>ÚPRAVA A RECYKLACE 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14</cp:revision>
  <dcterms:created xsi:type="dcterms:W3CDTF">2012-02-14T10:18:43Z</dcterms:created>
  <dcterms:modified xsi:type="dcterms:W3CDTF">2012-09-05T05:49:50Z</dcterms:modified>
</cp:coreProperties>
</file>