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1" r:id="rId8"/>
    <p:sldId id="260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E5EE298C-42ED-41E5-81C2-DD00F329F92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2C1DC7B-D63B-4C0A-8CA8-ED406B7EC7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298C-42ED-41E5-81C2-DD00F329F92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1DC7B-D63B-4C0A-8CA8-ED406B7EC7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E5EE298C-42ED-41E5-81C2-DD00F329F92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2C1DC7B-D63B-4C0A-8CA8-ED406B7EC7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E5EE298C-42ED-41E5-81C2-DD00F329F92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2C1DC7B-D63B-4C0A-8CA8-ED406B7EC7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E5EE298C-42ED-41E5-81C2-DD00F329F92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2C1DC7B-D63B-4C0A-8CA8-ED406B7EC79F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298C-42ED-41E5-81C2-DD00F329F92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1DC7B-D63B-4C0A-8CA8-ED406B7EC7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298C-42ED-41E5-81C2-DD00F329F92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1DC7B-D63B-4C0A-8CA8-ED406B7EC7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E5EE298C-42ED-41E5-81C2-DD00F329F92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2C1DC7B-D63B-4C0A-8CA8-ED406B7EC7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E5EE298C-42ED-41E5-81C2-DD00F329F92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2C1DC7B-D63B-4C0A-8CA8-ED406B7EC7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E5EE298C-42ED-41E5-81C2-DD00F329F92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2C1DC7B-D63B-4C0A-8CA8-ED406B7EC7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E5EE298C-42ED-41E5-81C2-DD00F329F92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2C1DC7B-D63B-4C0A-8CA8-ED406B7EC7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E298C-42ED-41E5-81C2-DD00F329F92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1DC7B-D63B-4C0A-8CA8-ED406B7EC7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E5EE298C-42ED-41E5-81C2-DD00F329F920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2C1DC7B-D63B-4C0A-8CA8-ED406B7EC79F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755576" y="2167189"/>
            <a:ext cx="7704856" cy="3816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688032" y="2539328"/>
            <a:ext cx="777240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4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rgbClr val="000000"/>
              </a:solidFill>
            </a:endParaRPr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636935" y="4509120"/>
            <a:ext cx="7488832" cy="2122565"/>
          </a:xfrm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0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16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VY _32_INOVACE_ENV_28</a:t>
            </a:r>
            <a:endParaRPr lang="cs-CZ" sz="16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2" name="Obrázek 1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8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163268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683568" y="1601044"/>
            <a:ext cx="7632848" cy="4924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Environmentální výchova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Zábavná ekologie</a:t>
            </a:r>
            <a: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Stupeň vzdělávání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1. stupeň ZŠ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4. a 5.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5.4. 2012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je určena pro starší žáky. Vysvětluje co je to elektrospotřebič a uvádí příklady. Seznamuje s možnostmi odevzdání vysloužilých elektrospotřebičů – sběrný dvůr, prodejny elektrospotřebičů … Popisuje recyklaci v demontážních dílnách.</a:t>
            </a:r>
          </a:p>
          <a:p>
            <a:pPr lvl="0">
              <a:lnSpc>
                <a:spcPct val="150000"/>
              </a:lnSpc>
            </a:pP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Elektrospotřebič,  E- box, Červené kontejnery </a:t>
            </a:r>
          </a:p>
          <a:p>
            <a:pPr lvl="0">
              <a:lnSpc>
                <a:spcPct val="150000"/>
              </a:lnSpc>
            </a:pP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Ivana Geislerova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6005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628800"/>
            <a:ext cx="5184576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800" b="1" dirty="0" smtClean="0"/>
          </a:p>
          <a:p>
            <a:pPr algn="ctr"/>
            <a:r>
              <a:rPr lang="cs-CZ" sz="3200" dirty="0" smtClean="0"/>
              <a:t>VYSLOUŽILÉ ELEKTROSPOTŘEMIČE A BATERIE BYLY V MINULOSTI ČASTO ŘAZENY MEZI NEBEZPEČNÉ ODPADY, PROTOŽE OBSAHUJÍ MNOHO NEBEZPEČNÝCH LÁTEK.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3972" y="620688"/>
            <a:ext cx="8229600" cy="1143000"/>
          </a:xfrm>
          <a:noFill/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Cooper Black" pitchFamily="18" charset="0"/>
              </a:rPr>
              <a:t/>
            </a:r>
            <a:br>
              <a:rPr lang="cs-CZ" sz="5300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Cooper Black" pitchFamily="18" charset="0"/>
              </a:rPr>
            </a:br>
            <a:r>
              <a:rPr lang="cs-CZ" sz="49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ELEKTROSPOTŘEBIČE</a:t>
            </a:r>
            <a:r>
              <a:rPr lang="cs-CZ" sz="40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/>
            </a:r>
            <a:br>
              <a:rPr lang="cs-CZ" sz="4000" dirty="0">
                <a:solidFill>
                  <a:schemeClr val="bg2">
                    <a:lumMod val="20000"/>
                    <a:lumOff val="80000"/>
                  </a:schemeClr>
                </a:solidFill>
              </a:rPr>
            </a:br>
            <a:endParaRPr lang="cs-CZ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026" name="Picture 2" descr="C:\Users\admin\Desktop\ddddum\59 pračka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84984"/>
            <a:ext cx="2550963" cy="2689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2253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060848"/>
            <a:ext cx="799288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i="1" u="sng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elektrozařízením je vše, co funguje na elektřinu (ze zásuvek, z baterii)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b="1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vysavač, mikrovlnná trouba, hračky, mobily, počítače, monitory, pračky, ledničky, vrtačky, fény ….</a:t>
            </a:r>
            <a:endParaRPr lang="cs-CZ" sz="3200" b="1" dirty="0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914400" y="476250"/>
            <a:ext cx="7834064" cy="1143000"/>
          </a:xfrm>
        </p:spPr>
        <p:txBody>
          <a:bodyPr>
            <a:normAutofit fontScale="90000"/>
          </a:bodyPr>
          <a:lstStyle/>
          <a:p>
            <a:r>
              <a:rPr lang="cs-CZ" sz="4900" b="1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ELEKTROSPOTŘEBIČE</a:t>
            </a:r>
            <a:r>
              <a:rPr lang="cs-CZ" sz="4400" i="1" u="sng" dirty="0"/>
              <a:t/>
            </a:r>
            <a:br>
              <a:rPr lang="cs-CZ" sz="4400" i="1" u="sng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072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4884" y="980728"/>
            <a:ext cx="792088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800" b="1" i="1" u="sng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u="sng" dirty="0"/>
              <a:t>s</a:t>
            </a:r>
            <a:r>
              <a:rPr lang="cs-CZ" sz="3200" u="sng" dirty="0" smtClean="0"/>
              <a:t>běrné dvory </a:t>
            </a:r>
            <a:r>
              <a:rPr lang="cs-CZ" sz="3200" dirty="0" smtClean="0"/>
              <a:t>označené tabulí „ místo zpětného odběru elektrozařízení“</a:t>
            </a:r>
          </a:p>
          <a:p>
            <a:endParaRPr lang="cs-CZ" sz="2000" b="1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/>
              <a:t>s</a:t>
            </a:r>
            <a:r>
              <a:rPr lang="cs-CZ" sz="3200" b="1" dirty="0" smtClean="0"/>
              <a:t>louží pro všechny obyvatele </a:t>
            </a:r>
            <a:r>
              <a:rPr lang="cs-CZ" sz="2000" b="1" dirty="0" smtClean="0"/>
              <a:t>(bez ohledu na trvalé bydliště)</a:t>
            </a:r>
          </a:p>
          <a:p>
            <a:endParaRPr lang="cs-CZ" sz="20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v</a:t>
            </a:r>
            <a:r>
              <a:rPr lang="cs-CZ" sz="3200" dirty="0" smtClean="0"/>
              <a:t>ysloužilý výrobek musí být kompletní a nerozebraný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0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u="sng" dirty="0"/>
              <a:t>p</a:t>
            </a:r>
            <a:r>
              <a:rPr lang="cs-CZ" sz="3200" b="1" u="sng" dirty="0" smtClean="0"/>
              <a:t>rodejny elektrospotřebičů </a:t>
            </a:r>
            <a:r>
              <a:rPr lang="cs-CZ" sz="3200" b="1" dirty="0" smtClean="0"/>
              <a:t> - při koupi nového elektrospotřebiče je prodejce povinen starý od vás převzít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1187624" y="404664"/>
            <a:ext cx="5508104" cy="1143000"/>
          </a:xfrm>
        </p:spPr>
        <p:txBody>
          <a:bodyPr>
            <a:normAutofit fontScale="90000"/>
          </a:bodyPr>
          <a:lstStyle/>
          <a:p>
            <a:r>
              <a:rPr lang="cs-CZ" sz="4900" b="1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SBĚR</a:t>
            </a:r>
            <a:r>
              <a:rPr lang="cs-CZ" sz="4400" i="1" u="sng" dirty="0"/>
              <a:t/>
            </a:r>
            <a:br>
              <a:rPr lang="cs-CZ" sz="4400" i="1" u="sng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9293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7578" y="588543"/>
            <a:ext cx="7936870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/>
              <a:t> </a:t>
            </a:r>
            <a:r>
              <a:rPr lang="cs-CZ" sz="3200" u="sng" dirty="0" smtClean="0"/>
              <a:t>e-box</a:t>
            </a:r>
            <a:r>
              <a:rPr lang="cs-CZ" sz="3200" dirty="0" smtClean="0"/>
              <a:t> – válcový, kovový, síťový nebo kartonový kontejner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10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b="1" dirty="0" smtClean="0"/>
              <a:t>jsou v prodejnách, ve veřejných budovách, ve školách i na ulicích velkých měst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10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slouží pro sběr menších elektrospotřebičů  nebo baterií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10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b="1" u="sng" dirty="0" smtClean="0"/>
              <a:t> mobilní sběrny</a:t>
            </a:r>
          </a:p>
          <a:p>
            <a:endParaRPr lang="cs-CZ" sz="2000" u="sng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u="sng" dirty="0" smtClean="0"/>
              <a:t> červené kontejnery se samolepkou</a:t>
            </a:r>
            <a:r>
              <a:rPr lang="cs-CZ" sz="3200" dirty="0" smtClean="0"/>
              <a:t> – drobné elektro + baterie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val="402468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Desktop\EKOLOGIE\2. EKO FOTO\6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4272959" cy="56886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Desktop\EKOLOGIE\2. EKO FOTO\2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933055"/>
            <a:ext cx="3384376" cy="253828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65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3476" y="1268760"/>
            <a:ext cx="83529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000" b="1" i="1" u="sng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d</a:t>
            </a:r>
            <a:r>
              <a:rPr lang="cs-CZ" sz="3200" dirty="0" smtClean="0"/>
              <a:t>emontážní dílny </a:t>
            </a:r>
            <a:r>
              <a:rPr lang="cs-CZ" sz="2000" dirty="0" smtClean="0"/>
              <a:t>(podle druhu odpadu) </a:t>
            </a:r>
            <a:r>
              <a:rPr lang="cs-CZ" sz="3200" dirty="0" smtClean="0"/>
              <a:t>– demontáž na jednotlivé komponenty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1000" b="1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/>
              <a:t>r</a:t>
            </a:r>
            <a:r>
              <a:rPr lang="cs-CZ" sz="3200" b="1" dirty="0" smtClean="0"/>
              <a:t>ecyklovatelné komponenty – železo, drahé kovy, plasty, sklo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10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n</a:t>
            </a:r>
            <a:r>
              <a:rPr lang="cs-CZ" sz="3200" dirty="0" smtClean="0"/>
              <a:t>ebezpečné součástky – nebezpečný odpad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10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zbytek končí ve spalovnách, na skládkách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332656"/>
            <a:ext cx="6646796" cy="1143000"/>
          </a:xfrm>
          <a:noFill/>
        </p:spPr>
        <p:txBody>
          <a:bodyPr>
            <a:normAutofit fontScale="90000"/>
          </a:bodyPr>
          <a:lstStyle/>
          <a:p>
            <a:r>
              <a:rPr lang="cs-CZ" sz="4900" b="1" u="sng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RECYKLACE</a:t>
            </a:r>
            <a:r>
              <a:rPr lang="cs-CZ" sz="4400" i="1" u="sng" dirty="0"/>
              <a:t/>
            </a:r>
            <a:br>
              <a:rPr lang="cs-CZ" sz="4400" i="1" u="sng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12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admin\Desktop\EKOLOGIE\2. EKO FOTO\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012" y="334081"/>
            <a:ext cx="3312368" cy="248427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Desktop\EKOLOGIE\2. EKO FOTO\2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23995">
            <a:off x="2131459" y="1431949"/>
            <a:ext cx="3697088" cy="277281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dmin\Desktop\EKOLOGIE\2. EKO FOTO\2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963" y="240190"/>
            <a:ext cx="4305376" cy="3229032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dmin\Desktop\EKOLOGIE\2. EKO FOTO\3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584" y="3086169"/>
            <a:ext cx="3193287" cy="326504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dmin\Desktop\EKOLOGIE\2. EKO FOTO\3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79531">
            <a:off x="5443648" y="2451470"/>
            <a:ext cx="3118390" cy="393542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admin\Desktop\EKOLOGIE\2. EKO FOTO\22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078458"/>
            <a:ext cx="2613962" cy="3485283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7283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6489" y="5486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</a:rPr>
              <a:t>Zdroje: </a:t>
            </a:r>
            <a:r>
              <a:rPr lang="cs-CZ" dirty="0" smtClean="0">
                <a:solidFill>
                  <a:srgbClr val="000000"/>
                </a:solidFill>
              </a:rPr>
              <a:t>vlastní fotografie a obrázky (I. Geislerová)</a:t>
            </a:r>
          </a:p>
        </p:txBody>
      </p:sp>
    </p:spTree>
    <p:extLst>
      <p:ext uri="{BB962C8B-B14F-4D97-AF65-F5344CB8AC3E}">
        <p14:creationId xmlns:p14="http://schemas.microsoft.com/office/powerpoint/2010/main" val="1619993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:blinds/>
      </p:transition>
    </mc:Choice>
    <mc:Fallback xmlns="">
      <p:transition spd="slow">
        <p:blinds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136</TotalTime>
  <Words>289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Brooklet</vt:lpstr>
      <vt:lpstr>Výukový materiál  zpracovaný v rámci projektu "EU peníze školám"</vt:lpstr>
      <vt:lpstr>Prezentace aplikace PowerPoint</vt:lpstr>
      <vt:lpstr> ELEKTROSPOTŘEBIČE </vt:lpstr>
      <vt:lpstr>ELEKTROSPOTŘEBIČE </vt:lpstr>
      <vt:lpstr>SBĚR </vt:lpstr>
      <vt:lpstr>Prezentace aplikace PowerPoint</vt:lpstr>
      <vt:lpstr>Prezentace aplikace PowerPoint</vt:lpstr>
      <vt:lpstr>RECYKLACE 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14</cp:revision>
  <dcterms:created xsi:type="dcterms:W3CDTF">2012-02-14T10:54:49Z</dcterms:created>
  <dcterms:modified xsi:type="dcterms:W3CDTF">2012-09-05T05:50:10Z</dcterms:modified>
</cp:coreProperties>
</file>