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64" r:id="rId2"/>
    <p:sldId id="265" r:id="rId3"/>
    <p:sldId id="256" r:id="rId4"/>
    <p:sldId id="257" r:id="rId5"/>
    <p:sldId id="258" r:id="rId6"/>
    <p:sldId id="267" r:id="rId7"/>
    <p:sldId id="259" r:id="rId8"/>
    <p:sldId id="260" r:id="rId9"/>
    <p:sldId id="261" r:id="rId10"/>
    <p:sldId id="262" r:id="rId11"/>
    <p:sldId id="263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0" autoAdjust="0"/>
    <p:restoredTop sz="94685" autoAdjust="0"/>
  </p:normalViewPr>
  <p:slideViewPr>
    <p:cSldViewPr>
      <p:cViewPr varScale="1">
        <p:scale>
          <a:sx n="66" d="100"/>
          <a:sy n="66" d="100"/>
        </p:scale>
        <p:origin x="-150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/>
          <a:srcRect l="6765" r="4151" b="4117"/>
          <a:stretch>
            <a:fillRect/>
          </a:stretch>
        </p:blipFill>
        <p:spPr>
          <a:xfrm>
            <a:off x="0" y="0"/>
            <a:ext cx="9144000" cy="6859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1801906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3733800"/>
            <a:ext cx="4724400" cy="16764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0" y="6347908"/>
            <a:ext cx="2133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C758CBC9-22B7-47E9-8272-301339CFD8A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0" y="6544234"/>
            <a:ext cx="2895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28600" y="6511960"/>
            <a:ext cx="1066800" cy="21515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A07313D-FB51-4CB1-B843-AF8E6F58A78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CBC9-22B7-47E9-8272-301339CFD8A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313D-FB51-4CB1-B843-AF8E6F58A7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/>
          <a:srcRect l="6389" r="4959" b="27051"/>
          <a:stretch>
            <a:fillRect/>
          </a:stretch>
        </p:blipFill>
        <p:spPr>
          <a:xfrm>
            <a:off x="0" y="0"/>
            <a:ext cx="9144000" cy="68587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38400"/>
            <a:ext cx="7772400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886200"/>
            <a:ext cx="7772400" cy="941294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CBC9-22B7-47E9-8272-301339CFD8A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313D-FB51-4CB1-B843-AF8E6F58A78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6438" y="2003425"/>
            <a:ext cx="2971800" cy="383222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2003425"/>
            <a:ext cx="2971800" cy="38322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CBC9-22B7-47E9-8272-301339CFD8A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313D-FB51-4CB1-B843-AF8E6F58A7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199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CBC9-22B7-47E9-8272-301339CFD8A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313D-FB51-4CB1-B843-AF8E6F58A7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CBC9-22B7-47E9-8272-301339CFD8A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313D-FB51-4CB1-B843-AF8E6F58A7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CBC9-22B7-47E9-8272-301339CFD8A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313D-FB51-4CB1-B843-AF8E6F58A7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033272"/>
            <a:ext cx="1298448" cy="262432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371600"/>
            <a:ext cx="4953000" cy="3886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7248" y="5486400"/>
            <a:ext cx="4498848" cy="7589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CBC9-22B7-47E9-8272-301339CFD8A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313D-FB51-4CB1-B843-AF8E6F58A7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33462"/>
            <a:ext cx="1295400" cy="262413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05000" y="914400"/>
            <a:ext cx="5486400" cy="44958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4200" y="5486400"/>
            <a:ext cx="4495800" cy="76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CBC9-22B7-47E9-8272-301339CFD8A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313D-FB51-4CB1-B843-AF8E6F58A7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1981201"/>
            <a:ext cx="5325315" cy="38413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CBC9-22B7-47E9-8272-301339CFD8A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313D-FB51-4CB1-B843-AF8E6F58A7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93751"/>
            <a:ext cx="1371600" cy="50419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793751"/>
            <a:ext cx="4500562" cy="50419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CBC9-22B7-47E9-8272-301339CFD8A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313D-FB51-4CB1-B843-AF8E6F58A7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3"/>
          <a:srcRect l="2391" t="1099" r="198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1981201"/>
            <a:ext cx="5015753" cy="384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347908"/>
            <a:ext cx="2133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fld id="{C758CBC9-22B7-47E9-8272-301339CFD8A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544234"/>
            <a:ext cx="2895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8600" y="6033246"/>
            <a:ext cx="1066800" cy="2151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fld id="{DA07313D-FB51-4CB1-B843-AF8E6F58A78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4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576" y="2167189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88032" y="2539328"/>
            <a:ext cx="777240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xfrm>
            <a:off x="636935" y="4509120"/>
            <a:ext cx="7488832" cy="2122565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 _32_INOVACE_ENV_30</a:t>
            </a:r>
            <a:endParaRPr lang="cs-CZ" sz="1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163268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683568" y="1601044"/>
            <a:ext cx="7632848" cy="4924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Zábavná ekologie</a:t>
            </a:r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Stupeň vzdělávání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6.4. 2012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je určena pro starší žáky. Shrnuje základní charakteristiku komunálního odpadu a jeho skladbu . Jeho úprava: skládkování – spalování (energetické využití).</a:t>
            </a: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Komunální odpad, směsný komunální odpad , popelářský vůz, Spalovna, Spaliny, </a:t>
            </a:r>
            <a:r>
              <a:rPr lang="cs-CZ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Struzka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Skládka</a:t>
            </a: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2543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772816"/>
            <a:ext cx="51125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SMĚSNÝM KOMUNÁLNÍM ODPADEM JE TAKOVÝ ODPAD, KTERÝ NÁM ZBUDE, KDYŽ SE VŠECHNY OSTATNÍ DRUHY ODPADU (VYUŽITELNÝ, OBJEMNÝ A NEBEZPEČNÝ) VYTŘÍDÍ.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14400" y="115888"/>
            <a:ext cx="8229600" cy="185896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ooper Black" pitchFamily="18" charset="0"/>
              </a:rPr>
              <a:t/>
            </a:r>
            <a:br>
              <a:rPr lang="cs-CZ" sz="53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ooper Black" pitchFamily="18" charset="0"/>
              </a:rPr>
            </a:br>
            <a:r>
              <a:rPr lang="cs-CZ" sz="49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SMĚSNÝ </a:t>
            </a:r>
            <a:r>
              <a:rPr lang="cs-CZ" sz="49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KOMUNÁLNÍ </a:t>
            </a:r>
            <a:r>
              <a:rPr lang="cs-CZ" sz="49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/>
            </a:r>
            <a:br>
              <a:rPr lang="cs-CZ" sz="49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</a:br>
            <a:r>
              <a:rPr lang="cs-CZ" sz="49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ODPAD</a:t>
            </a:r>
            <a:r>
              <a:rPr lang="cs-CZ" sz="4000" dirty="0">
                <a:solidFill>
                  <a:schemeClr val="bg1"/>
                </a:solidFill>
              </a:rPr>
              <a:t/>
            </a:r>
            <a:br>
              <a:rPr lang="cs-CZ" sz="4000" dirty="0">
                <a:solidFill>
                  <a:schemeClr val="bg1"/>
                </a:solidFill>
              </a:rPr>
            </a:br>
            <a:endParaRPr lang="cs-CZ" dirty="0"/>
          </a:p>
        </p:txBody>
      </p:sp>
      <p:pic>
        <p:nvPicPr>
          <p:cNvPr id="1026" name="Picture 2" descr="C:\Users\admin\Desktop\ddddum\1 odpad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773" y="2780928"/>
            <a:ext cx="3314509" cy="2350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3445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49495" y="1872582"/>
            <a:ext cx="784887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/>
                </a:solidFill>
              </a:rPr>
              <a:t>v domácnostech – odkládáme do košů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000000"/>
                </a:solidFill>
              </a:rPr>
              <a:t>kdo třídí – má méně směsného odpadu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</a:rPr>
              <a:t>n</a:t>
            </a:r>
            <a:r>
              <a:rPr lang="cs-CZ" sz="3200" b="1" dirty="0" smtClean="0">
                <a:solidFill>
                  <a:schemeClr val="bg1"/>
                </a:solidFill>
              </a:rPr>
              <a:t>esmí obsahovat nebezpečné látky </a:t>
            </a:r>
            <a:endParaRPr lang="cs-CZ" sz="2000" b="1" dirty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rgbClr val="000000"/>
                </a:solidFill>
              </a:rPr>
              <a:t>s</a:t>
            </a:r>
            <a:r>
              <a:rPr lang="cs-CZ" sz="3200" b="1" dirty="0" smtClean="0">
                <a:solidFill>
                  <a:srgbClr val="000000"/>
                </a:solidFill>
              </a:rPr>
              <a:t> tříděním je třeba začít hned jak odpad vznikne – u nás doma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</a:rPr>
              <a:t>s</a:t>
            </a:r>
            <a:r>
              <a:rPr lang="cs-CZ" sz="3200" b="1" dirty="0" smtClean="0">
                <a:solidFill>
                  <a:schemeClr val="bg1"/>
                </a:solidFill>
              </a:rPr>
              <a:t>tálé tvoří největší část domovního odpadu (někteří lidé netřídí)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000000"/>
                </a:solidFill>
              </a:rPr>
              <a:t>každý člověk u nás vyprodukuje 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	150 – 190 kg </a:t>
            </a:r>
            <a:r>
              <a:rPr lang="cs-CZ" sz="2000" b="1" dirty="0" smtClean="0">
                <a:solidFill>
                  <a:srgbClr val="000000"/>
                </a:solidFill>
              </a:rPr>
              <a:t>směsného komunálního odpadu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17727" y="404664"/>
            <a:ext cx="8367139" cy="808037"/>
          </a:xfrm>
        </p:spPr>
        <p:txBody>
          <a:bodyPr>
            <a:noAutofit/>
          </a:bodyPr>
          <a:lstStyle/>
          <a:p>
            <a:pPr algn="ctr"/>
            <a:r>
              <a:rPr lang="cs-CZ" sz="4800" i="1" u="sng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ooper Black" pitchFamily="18" charset="0"/>
              </a:rPr>
              <a:t/>
            </a:r>
            <a:br>
              <a:rPr lang="cs-CZ" sz="4800" i="1" u="sng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ooper Black" pitchFamily="18" charset="0"/>
              </a:rPr>
            </a:br>
            <a:r>
              <a:rPr lang="cs-CZ" sz="4800" i="1" u="sng" dirty="0">
                <a:solidFill>
                  <a:schemeClr val="accent3">
                    <a:lumMod val="40000"/>
                    <a:lumOff val="60000"/>
                  </a:schemeClr>
                </a:solidFill>
                <a:latin typeface="Cooper Black" pitchFamily="18" charset="0"/>
              </a:rPr>
              <a:t/>
            </a:r>
            <a:br>
              <a:rPr lang="cs-CZ" sz="4800" i="1" u="sng" dirty="0">
                <a:solidFill>
                  <a:schemeClr val="accent3">
                    <a:lumMod val="40000"/>
                    <a:lumOff val="60000"/>
                  </a:schemeClr>
                </a:solidFill>
                <a:latin typeface="Cooper Black" pitchFamily="18" charset="0"/>
              </a:rPr>
            </a:br>
            <a:r>
              <a:rPr lang="cs-CZ" sz="44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SMĚSNÝ </a:t>
            </a:r>
            <a:r>
              <a:rPr lang="cs-CZ" sz="4400" b="1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KOMUNÁLNÍ </a:t>
            </a:r>
            <a:r>
              <a:rPr lang="cs-CZ" sz="44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/>
            </a:r>
            <a:br>
              <a:rPr lang="cs-CZ" sz="44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</a:br>
            <a:r>
              <a:rPr lang="cs-CZ" sz="44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ODPAD</a:t>
            </a:r>
            <a:r>
              <a:rPr lang="cs-CZ" sz="4800" i="1" u="sng" dirty="0">
                <a:solidFill>
                  <a:schemeClr val="accent3">
                    <a:lumMod val="40000"/>
                    <a:lumOff val="60000"/>
                  </a:schemeClr>
                </a:solidFill>
                <a:latin typeface="Cooper Black" pitchFamily="18" charset="0"/>
              </a:rPr>
              <a:t/>
            </a:r>
            <a:br>
              <a:rPr lang="cs-CZ" sz="4800" i="1" u="sng" dirty="0">
                <a:solidFill>
                  <a:schemeClr val="accent3">
                    <a:lumMod val="40000"/>
                    <a:lumOff val="60000"/>
                  </a:schemeClr>
                </a:solidFill>
                <a:latin typeface="Cooper Black" pitchFamily="18" charset="0"/>
              </a:rPr>
            </a:br>
            <a:endParaRPr lang="cs-CZ" sz="4800" dirty="0">
              <a:solidFill>
                <a:schemeClr val="accent3">
                  <a:lumMod val="40000"/>
                  <a:lumOff val="60000"/>
                </a:schemeClr>
              </a:solidFill>
              <a:latin typeface="Cooper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9020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2014" y="1595021"/>
            <a:ext cx="8280920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000000"/>
                </a:solidFill>
              </a:rPr>
              <a:t>skladba se mění s ročním obdobím </a:t>
            </a:r>
            <a:r>
              <a:rPr lang="cs-CZ" sz="2000" b="1" dirty="0" smtClean="0">
                <a:solidFill>
                  <a:srgbClr val="000000"/>
                </a:solidFill>
              </a:rPr>
              <a:t>(popel)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energetické využití – skládkování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1000" dirty="0" smtClean="0">
              <a:solidFill>
                <a:schemeClr val="bg1"/>
              </a:solidFill>
            </a:endParaRPr>
          </a:p>
          <a:p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			</a:t>
            </a:r>
            <a:r>
              <a:rPr lang="cs-CZ" sz="44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SBĚR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p</a:t>
            </a:r>
            <a:r>
              <a:rPr lang="cs-CZ" sz="3200" dirty="0" smtClean="0">
                <a:solidFill>
                  <a:schemeClr val="bg1"/>
                </a:solidFill>
              </a:rPr>
              <a:t>lechová popelnice - objem 110 litrů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rgbClr val="000000"/>
                </a:solidFill>
              </a:rPr>
              <a:t>p</a:t>
            </a:r>
            <a:r>
              <a:rPr lang="cs-CZ" sz="3200" b="1" dirty="0" smtClean="0">
                <a:solidFill>
                  <a:srgbClr val="000000"/>
                </a:solidFill>
              </a:rPr>
              <a:t>lastová popelnice s kolečky </a:t>
            </a:r>
          </a:p>
          <a:p>
            <a:r>
              <a:rPr lang="cs-CZ" sz="3200" b="1" dirty="0">
                <a:solidFill>
                  <a:srgbClr val="000000"/>
                </a:solidFill>
              </a:rPr>
              <a:t>	</a:t>
            </a:r>
            <a:r>
              <a:rPr lang="cs-CZ" sz="3200" b="1" dirty="0" smtClean="0">
                <a:solidFill>
                  <a:srgbClr val="000000"/>
                </a:solidFill>
              </a:rPr>
              <a:t>– objem 60, 80, 120, 240, 360 litrů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k</a:t>
            </a:r>
            <a:r>
              <a:rPr lang="cs-CZ" sz="3200" dirty="0" smtClean="0">
                <a:solidFill>
                  <a:schemeClr val="bg1"/>
                </a:solidFill>
              </a:rPr>
              <a:t>ontejnery se čtyřmi kolečky a odklápěcím víkem – objem  660,1 100 l</a:t>
            </a:r>
          </a:p>
          <a:p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683568" y="332656"/>
            <a:ext cx="7488832" cy="14401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900" b="1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SMĚSNÝ KOMUNÁLNÍ ODPAD</a:t>
            </a:r>
            <a:r>
              <a:rPr lang="cs-CZ" sz="4400" i="1" u="sng" dirty="0">
                <a:solidFill>
                  <a:schemeClr val="bg1"/>
                </a:solidFill>
              </a:rPr>
              <a:t/>
            </a:r>
            <a:br>
              <a:rPr lang="cs-CZ" sz="4400" i="1" u="sng" dirty="0">
                <a:solidFill>
                  <a:schemeClr val="bg1"/>
                </a:solidFill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2178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5638717" cy="547260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72816"/>
            <a:ext cx="3432097" cy="489654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3419872" y="297856"/>
            <a:ext cx="5399145" cy="1255464"/>
          </a:xfrm>
          <a:prstGeom prst="wedgeEllipseCallout">
            <a:avLst>
              <a:gd name="adj1" fmla="val -32768"/>
              <a:gd name="adj2" fmla="val 158931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KONTEJNER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602815" y="5229200"/>
            <a:ext cx="5112568" cy="1152128"/>
          </a:xfrm>
          <a:prstGeom prst="wedgeEllipseCallout">
            <a:avLst>
              <a:gd name="adj1" fmla="val 81085"/>
              <a:gd name="adj2" fmla="val 57461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Arial Black" pitchFamily="34" charset="0"/>
              </a:rPr>
              <a:t>POPELNICE</a:t>
            </a:r>
            <a:endParaRPr lang="cs-CZ" sz="40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393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260648"/>
            <a:ext cx="831641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			</a:t>
            </a:r>
            <a:r>
              <a:rPr lang="cs-CZ" sz="44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SVOZ</a:t>
            </a:r>
          </a:p>
          <a:p>
            <a:endParaRPr lang="cs-CZ" sz="2000" b="1" i="1" u="sng" dirty="0" smtClean="0">
              <a:solidFill>
                <a:schemeClr val="accent3">
                  <a:lumMod val="40000"/>
                  <a:lumOff val="60000"/>
                </a:schemeClr>
              </a:solidFill>
              <a:latin typeface="Cooper Black" pitchFamily="18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1x týdně, nebo 1x za 14 dní </a:t>
            </a:r>
            <a:r>
              <a:rPr lang="cs-CZ" sz="2000" dirty="0" smtClean="0">
                <a:solidFill>
                  <a:schemeClr val="bg1"/>
                </a:solidFill>
              </a:rPr>
              <a:t>(ve velkých městech a na sídlištích častěji)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rgbClr val="000000"/>
                </a:solidFill>
              </a:rPr>
              <a:t>p</a:t>
            </a:r>
            <a:r>
              <a:rPr lang="cs-CZ" sz="3200" b="1" dirty="0" smtClean="0">
                <a:solidFill>
                  <a:srgbClr val="000000"/>
                </a:solidFill>
              </a:rPr>
              <a:t>opelářský vůz s lisovací nástavbou</a:t>
            </a:r>
          </a:p>
          <a:p>
            <a:endParaRPr lang="cs-CZ" sz="2000" dirty="0" smtClean="0">
              <a:solidFill>
                <a:schemeClr val="accent3">
                  <a:lumMod val="40000"/>
                  <a:lumOff val="60000"/>
                </a:schemeClr>
              </a:solidFill>
              <a:latin typeface="Cooper Black" pitchFamily="18" charset="0"/>
            </a:endParaRPr>
          </a:p>
          <a:p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		   </a:t>
            </a:r>
            <a:r>
              <a:rPr lang="cs-CZ" sz="44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ÚPRAVA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rgbClr val="000000"/>
                </a:solidFill>
              </a:rPr>
              <a:t>p</a:t>
            </a:r>
            <a:r>
              <a:rPr lang="cs-CZ" sz="3200" b="1" dirty="0" smtClean="0">
                <a:solidFill>
                  <a:srgbClr val="000000"/>
                </a:solidFill>
              </a:rPr>
              <a:t>řed spalováním či skladováním se většinou nijak neupravuje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p</a:t>
            </a:r>
            <a:r>
              <a:rPr lang="cs-CZ" sz="3200" dirty="0" smtClean="0">
                <a:solidFill>
                  <a:schemeClr val="bg1"/>
                </a:solidFill>
              </a:rPr>
              <a:t>řekládací stanice </a:t>
            </a:r>
            <a:r>
              <a:rPr lang="cs-CZ" sz="2000" dirty="0" smtClean="0">
                <a:solidFill>
                  <a:schemeClr val="bg1"/>
                </a:solidFill>
              </a:rPr>
              <a:t>( v případě, že je skládka nebo spalovna daleko) </a:t>
            </a:r>
            <a:r>
              <a:rPr lang="cs-CZ" sz="3200" dirty="0" smtClean="0">
                <a:solidFill>
                  <a:schemeClr val="bg1"/>
                </a:solidFill>
              </a:rPr>
              <a:t>– lisování – velké kamiony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3200" dirty="0">
              <a:solidFill>
                <a:schemeClr val="bg1"/>
              </a:solidFill>
            </a:endParaRPr>
          </a:p>
          <a:p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1220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7476" y="1340768"/>
            <a:ext cx="820891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800" b="1" i="1" u="sng" dirty="0" smtClean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s</a:t>
            </a:r>
            <a:r>
              <a:rPr lang="cs-CZ" sz="3200" dirty="0" smtClean="0">
                <a:solidFill>
                  <a:schemeClr val="bg1"/>
                </a:solidFill>
              </a:rPr>
              <a:t>palovny komunálního odpadu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rgbClr val="000000"/>
                </a:solidFill>
              </a:rPr>
              <a:t>v</a:t>
            </a:r>
            <a:r>
              <a:rPr lang="cs-CZ" sz="3200" b="1" dirty="0" smtClean="0">
                <a:solidFill>
                  <a:srgbClr val="000000"/>
                </a:solidFill>
              </a:rPr>
              <a:t>ytápění domů, ohřev teplé vody, výroba elektrické energie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p</a:t>
            </a:r>
            <a:r>
              <a:rPr lang="cs-CZ" sz="3200" dirty="0" smtClean="0">
                <a:solidFill>
                  <a:schemeClr val="bg1"/>
                </a:solidFill>
              </a:rPr>
              <a:t>ři spalování se zmenšuje objem odpadu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000000"/>
                </a:solidFill>
              </a:rPr>
              <a:t>odpad se sváží do BUNKRU </a:t>
            </a:r>
            <a:r>
              <a:rPr lang="cs-CZ" sz="2000" b="1" dirty="0" smtClean="0">
                <a:solidFill>
                  <a:srgbClr val="000000"/>
                </a:solidFill>
              </a:rPr>
              <a:t>(velká betonová místnost) </a:t>
            </a:r>
            <a:r>
              <a:rPr lang="cs-CZ" sz="3200" b="1" dirty="0" smtClean="0">
                <a:solidFill>
                  <a:srgbClr val="000000"/>
                </a:solidFill>
              </a:rPr>
              <a:t>– jeřáb s drapákem ho nabírá a sype do kotle (800 – 1 000˚C)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s</a:t>
            </a:r>
            <a:r>
              <a:rPr lang="cs-CZ" sz="3200" dirty="0" smtClean="0">
                <a:solidFill>
                  <a:schemeClr val="bg1"/>
                </a:solidFill>
              </a:rPr>
              <a:t>paliny -  (prachové částice, různé plyny, nebezpečné látky) 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536" y="511009"/>
            <a:ext cx="8208911" cy="808037"/>
          </a:xfrm>
        </p:spPr>
        <p:txBody>
          <a:bodyPr>
            <a:normAutofit fontScale="90000"/>
          </a:bodyPr>
          <a:lstStyle/>
          <a:p>
            <a:r>
              <a:rPr lang="cs-CZ" sz="4900" b="1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ENERGETICKÉ VYUŽITÍ</a:t>
            </a:r>
            <a:r>
              <a:rPr lang="cs-CZ" sz="4400" u="sng" dirty="0">
                <a:solidFill>
                  <a:schemeClr val="bg1"/>
                </a:solidFill>
              </a:rPr>
              <a:t/>
            </a:r>
            <a:br>
              <a:rPr lang="cs-CZ" sz="4400" u="sng" dirty="0">
                <a:solidFill>
                  <a:schemeClr val="bg1"/>
                </a:solidFill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0293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352928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endParaRPr lang="cs-CZ" sz="10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soustava filtrů a technologií – čistí spaliny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10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b="1" dirty="0" smtClean="0">
                <a:solidFill>
                  <a:srgbClr val="000000"/>
                </a:solidFill>
              </a:rPr>
              <a:t>čistota spalin se neustále hlídá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10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při spalování odpadů vzniká popel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=  </a:t>
            </a:r>
            <a:r>
              <a:rPr lang="cs-CZ" sz="3200" b="1" u="sng" dirty="0" smtClean="0">
                <a:solidFill>
                  <a:schemeClr val="bg1"/>
                </a:solidFill>
              </a:rPr>
              <a:t>struska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(z 1 tuny spálených odpadů – 300 kg strusky)</a:t>
            </a:r>
          </a:p>
          <a:p>
            <a:endParaRPr lang="cs-CZ" sz="1000" dirty="0" smtClean="0">
              <a:solidFill>
                <a:schemeClr val="bg1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>
                <a:solidFill>
                  <a:srgbClr val="000000"/>
                </a:solidFill>
              </a:rPr>
              <a:t>s</a:t>
            </a:r>
            <a:r>
              <a:rPr lang="cs-CZ" sz="3200" b="1" dirty="0" smtClean="0">
                <a:solidFill>
                  <a:srgbClr val="000000"/>
                </a:solidFill>
              </a:rPr>
              <a:t>truska – menší úpravy – stavební materiál, nebo se ukládá na skládky 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1000" dirty="0" smtClean="0">
              <a:solidFill>
                <a:schemeClr val="bg1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v</a:t>
            </a:r>
            <a:r>
              <a:rPr lang="cs-CZ" sz="3200" dirty="0" smtClean="0">
                <a:solidFill>
                  <a:schemeClr val="bg1"/>
                </a:solidFill>
              </a:rPr>
              <a:t> ČR jsou 3 spalovny </a:t>
            </a:r>
            <a:r>
              <a:rPr lang="cs-CZ" sz="2000" dirty="0" smtClean="0">
                <a:solidFill>
                  <a:schemeClr val="bg1"/>
                </a:solidFill>
              </a:rPr>
              <a:t>(Praha, Brno, Liberec)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072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9290" y="1340768"/>
            <a:ext cx="828092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v každém kraji – několik skládek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rgbClr val="000000"/>
                </a:solidFill>
              </a:rPr>
              <a:t>m</a:t>
            </a:r>
            <a:r>
              <a:rPr lang="cs-CZ" sz="3200" b="1" dirty="0" smtClean="0">
                <a:solidFill>
                  <a:srgbClr val="000000"/>
                </a:solidFill>
              </a:rPr>
              <a:t>oderní zařízení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t</a:t>
            </a:r>
            <a:r>
              <a:rPr lang="cs-CZ" sz="3200" dirty="0" smtClean="0">
                <a:solidFill>
                  <a:schemeClr val="bg1"/>
                </a:solidFill>
              </a:rPr>
              <a:t>echnologické postupy ukládání odpadu</a:t>
            </a:r>
          </a:p>
          <a:p>
            <a:r>
              <a:rPr lang="cs-CZ" sz="3200" dirty="0">
                <a:solidFill>
                  <a:schemeClr val="bg1"/>
                </a:solidFill>
              </a:rPr>
              <a:t>	</a:t>
            </a:r>
            <a:r>
              <a:rPr lang="cs-CZ" sz="3200" dirty="0" smtClean="0">
                <a:solidFill>
                  <a:schemeClr val="bg1"/>
                </a:solidFill>
              </a:rPr>
              <a:t>- odpad se ukládá ve vrstvách</a:t>
            </a:r>
          </a:p>
          <a:p>
            <a:r>
              <a:rPr lang="cs-CZ" sz="3200" dirty="0">
                <a:solidFill>
                  <a:schemeClr val="bg1"/>
                </a:solidFill>
              </a:rPr>
              <a:t>	</a:t>
            </a:r>
            <a:r>
              <a:rPr lang="cs-CZ" sz="3200" dirty="0" smtClean="0">
                <a:solidFill>
                  <a:schemeClr val="bg1"/>
                </a:solidFill>
              </a:rPr>
              <a:t>- hutní se </a:t>
            </a:r>
            <a:r>
              <a:rPr lang="cs-CZ" sz="3200" dirty="0" err="1" smtClean="0">
                <a:solidFill>
                  <a:schemeClr val="bg1"/>
                </a:solidFill>
              </a:rPr>
              <a:t>kompaktory</a:t>
            </a:r>
            <a:endParaRPr lang="cs-CZ" sz="3200" dirty="0" smtClean="0">
              <a:solidFill>
                <a:schemeClr val="bg1"/>
              </a:solidFill>
            </a:endParaRPr>
          </a:p>
          <a:p>
            <a:r>
              <a:rPr lang="cs-CZ" sz="3200" dirty="0">
                <a:solidFill>
                  <a:schemeClr val="bg1"/>
                </a:solidFill>
              </a:rPr>
              <a:t>	</a:t>
            </a:r>
            <a:r>
              <a:rPr lang="cs-CZ" sz="3200" dirty="0" smtClean="0">
                <a:solidFill>
                  <a:schemeClr val="bg1"/>
                </a:solidFill>
              </a:rPr>
              <a:t>- překrývá překryvnou vrstvou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rgbClr val="000000"/>
                </a:solidFill>
              </a:rPr>
              <a:t>v</a:t>
            </a:r>
            <a:r>
              <a:rPr lang="cs-CZ" sz="3200" b="1" dirty="0" smtClean="0">
                <a:solidFill>
                  <a:srgbClr val="000000"/>
                </a:solidFill>
              </a:rPr>
              <a:t>e skládce probíhají rozkladné procesy</a:t>
            </a:r>
          </a:p>
          <a:p>
            <a:r>
              <a:rPr lang="cs-CZ" sz="3200" b="1" dirty="0">
                <a:solidFill>
                  <a:srgbClr val="000000"/>
                </a:solidFill>
              </a:rPr>
              <a:t>	</a:t>
            </a:r>
            <a:r>
              <a:rPr lang="cs-CZ" sz="2000" b="1" dirty="0" smtClean="0">
                <a:solidFill>
                  <a:srgbClr val="000000"/>
                </a:solidFill>
              </a:rPr>
              <a:t>(rozklad biologických složek)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vznik skládkového plynu – dají se využít na výrobu elektrické energie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2051720" y="532731"/>
            <a:ext cx="3816424" cy="808037"/>
          </a:xfrm>
        </p:spPr>
        <p:txBody>
          <a:bodyPr>
            <a:normAutofit fontScale="90000"/>
          </a:bodyPr>
          <a:lstStyle/>
          <a:p>
            <a:r>
              <a:rPr lang="cs-CZ" sz="4900" b="1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SKLÁDKY</a:t>
            </a:r>
            <a:r>
              <a:rPr lang="cs-CZ" sz="4400" i="1" u="sng" dirty="0">
                <a:solidFill>
                  <a:schemeClr val="bg1"/>
                </a:solidFill>
              </a:rPr>
              <a:t/>
            </a:r>
            <a:br>
              <a:rPr lang="cs-CZ" sz="4400" i="1" u="sng" dirty="0">
                <a:solidFill>
                  <a:schemeClr val="bg1"/>
                </a:solidFill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16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1475656" y="0"/>
            <a:ext cx="5904656" cy="11430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SCHÉMA ODPADŮ</a:t>
            </a:r>
            <a:endParaRPr lang="cs-CZ" sz="4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8772790" cy="5053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7688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6489" y="5486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Zdroje: </a:t>
            </a:r>
            <a:r>
              <a:rPr lang="cs-CZ" dirty="0" smtClean="0">
                <a:solidFill>
                  <a:schemeClr val="bg1"/>
                </a:solidFill>
              </a:rPr>
              <a:t>vlastní fotografie a obrázky 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4009517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Moonlight">
      <a:dk1>
        <a:srgbClr val="595959"/>
      </a:dk1>
      <a:lt1>
        <a:srgbClr val="FFFFFF"/>
      </a:lt1>
      <a:dk2>
        <a:srgbClr val="2AB7FF"/>
      </a:dk2>
      <a:lt2>
        <a:srgbClr val="DBE5F1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Moonlight">
      <a:maj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TC010258014[[fn=Motiv Měsíční svit]]</Template>
  <TotalTime>126</TotalTime>
  <Words>332</Words>
  <Application>Microsoft Office PowerPoint</Application>
  <PresentationFormat>Předvádění na obrazovce (4:3)</PresentationFormat>
  <Paragraphs>72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1</vt:lpstr>
      <vt:lpstr>Výukový materiál  zpracovaný v rámci projektu "EU peníze školám"</vt:lpstr>
      <vt:lpstr>Prezentace aplikace PowerPoint</vt:lpstr>
      <vt:lpstr> SMĚSNÝ KOMUNÁLNÍ  ODPAD </vt:lpstr>
      <vt:lpstr>  SMĚSNÝ KOMUNÁLNÍ  ODPAD </vt:lpstr>
      <vt:lpstr>SMĚSNÝ KOMUNÁLNÍ ODPAD </vt:lpstr>
      <vt:lpstr>Prezentace aplikace PowerPoint</vt:lpstr>
      <vt:lpstr>Prezentace aplikace PowerPoint</vt:lpstr>
      <vt:lpstr>ENERGETICKÉ VYUŽITÍ </vt:lpstr>
      <vt:lpstr>Prezentace aplikace PowerPoint</vt:lpstr>
      <vt:lpstr>SKLÁDKY </vt:lpstr>
      <vt:lpstr>SCHÉMA ODPADŮ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18</cp:revision>
  <dcterms:created xsi:type="dcterms:W3CDTF">2012-02-14T09:06:52Z</dcterms:created>
  <dcterms:modified xsi:type="dcterms:W3CDTF">2012-09-05T05:50:48Z</dcterms:modified>
</cp:coreProperties>
</file>