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2"/>
  </p:notesMasterIdLst>
  <p:handoutMasterIdLst>
    <p:handoutMasterId r:id="rId63"/>
  </p:handoutMasterIdLst>
  <p:sldIdLst>
    <p:sldId id="256" r:id="rId2"/>
    <p:sldId id="257" r:id="rId3"/>
    <p:sldId id="268" r:id="rId4"/>
    <p:sldId id="269" r:id="rId5"/>
    <p:sldId id="270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5" r:id="rId17"/>
    <p:sldId id="283" r:id="rId18"/>
    <p:sldId id="284" r:id="rId19"/>
    <p:sldId id="282" r:id="rId20"/>
    <p:sldId id="286" r:id="rId21"/>
    <p:sldId id="287" r:id="rId22"/>
    <p:sldId id="288" r:id="rId23"/>
    <p:sldId id="289" r:id="rId24"/>
    <p:sldId id="290" r:id="rId25"/>
    <p:sldId id="291" r:id="rId26"/>
    <p:sldId id="292" r:id="rId27"/>
    <p:sldId id="293" r:id="rId28"/>
    <p:sldId id="294" r:id="rId29"/>
    <p:sldId id="295" r:id="rId30"/>
    <p:sldId id="296" r:id="rId31"/>
    <p:sldId id="297" r:id="rId32"/>
    <p:sldId id="298" r:id="rId33"/>
    <p:sldId id="302" r:id="rId34"/>
    <p:sldId id="300" r:id="rId35"/>
    <p:sldId id="301" r:id="rId36"/>
    <p:sldId id="299" r:id="rId37"/>
    <p:sldId id="303" r:id="rId38"/>
    <p:sldId id="304" r:id="rId39"/>
    <p:sldId id="305" r:id="rId40"/>
    <p:sldId id="306" r:id="rId41"/>
    <p:sldId id="307" r:id="rId42"/>
    <p:sldId id="308" r:id="rId43"/>
    <p:sldId id="309" r:id="rId44"/>
    <p:sldId id="310" r:id="rId45"/>
    <p:sldId id="311" r:id="rId46"/>
    <p:sldId id="312" r:id="rId47"/>
    <p:sldId id="313" r:id="rId48"/>
    <p:sldId id="314" r:id="rId49"/>
    <p:sldId id="315" r:id="rId50"/>
    <p:sldId id="316" r:id="rId51"/>
    <p:sldId id="317" r:id="rId52"/>
    <p:sldId id="318" r:id="rId53"/>
    <p:sldId id="319" r:id="rId54"/>
    <p:sldId id="320" r:id="rId55"/>
    <p:sldId id="321" r:id="rId56"/>
    <p:sldId id="322" r:id="rId57"/>
    <p:sldId id="323" r:id="rId58"/>
    <p:sldId id="324" r:id="rId59"/>
    <p:sldId id="325" r:id="rId60"/>
    <p:sldId id="267" r:id="rId6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538" autoAdjust="0"/>
    <p:restoredTop sz="94660"/>
  </p:normalViewPr>
  <p:slideViewPr>
    <p:cSldViewPr>
      <p:cViewPr>
        <p:scale>
          <a:sx n="60" d="100"/>
          <a:sy n="60" d="100"/>
        </p:scale>
        <p:origin x="-1590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2171838" cy="9217183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fld id="{FE221147-70E1-4EB4-9EC2-E38FF03116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fld id="{B19502DE-7D4C-4122-9DEE-516F81BC6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123B750-73F4-433F-8893-AB3667B51BB2}" type="slidenum">
              <a:rPr lang="cs-CZ" smtClean="0">
                <a:latin typeface="Arial" pitchFamily="34" charset="0"/>
              </a:rPr>
              <a:pPr/>
              <a:t>1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490E61-892A-4E5D-A72A-BEBBDD71C6A3}" type="slidenum">
              <a:rPr lang="cs-CZ" smtClean="0">
                <a:latin typeface="Arial" pitchFamily="34" charset="0"/>
              </a:rPr>
              <a:pPr/>
              <a:t>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dirty="0" smtClean="0"/>
              <a:t>Materiál je určen k ověření znalostí z oblasti finančního trhu a bankovnictví,</a:t>
            </a:r>
            <a:r>
              <a:rPr lang="cs-CZ" baseline="0" dirty="0" smtClean="0"/>
              <a:t> zejména žákům vyšších ročníků středních škol.</a:t>
            </a:r>
          </a:p>
          <a:p>
            <a:r>
              <a:rPr lang="cs-CZ" sz="1200" dirty="0" smtClean="0"/>
              <a:t>Jednotlivé obrazovky jsou interaktivní . Po vybrání jedné varianty nás při správné  odpovědi pustí prezentace k následující otázce. Při špatné odpovědi nás  nechá odpověď zopakovat.</a:t>
            </a:r>
            <a:endParaRPr lang="cs-CZ" sz="1200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k ověření znalostí z oblasti finančního trhu a bankovnictví,</a:t>
            </a:r>
            <a:r>
              <a:rPr lang="cs-CZ" baseline="0" dirty="0" smtClean="0"/>
              <a:t> zejména žákům vyšších ročníků středních škol.</a:t>
            </a:r>
          </a:p>
          <a:p>
            <a:r>
              <a:rPr lang="cs-CZ" sz="1200" dirty="0" smtClean="0"/>
              <a:t>Jednotlivé obrazovky jsou interaktivní . Po vybrání jedné varianty nás při správné  odpovědi pustí prezentace k následující otázce. Při špatné odpovědi nás  nechá odpověď zopakovat.</a:t>
            </a:r>
            <a:endParaRPr lang="cs-CZ" sz="1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19502DE-7D4C-4122-9DEE-516F81BC6ED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A13394-14B3-4632-8CA5-3E8D26C60033}" type="slidenum">
              <a:rPr lang="cs-CZ" smtClean="0">
                <a:latin typeface="Arial" pitchFamily="34" charset="0"/>
              </a:rPr>
              <a:pPr/>
              <a:t>60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8629F-6BFD-421D-B626-5A1F0B1D5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26BFAC-6AE0-46D8-9B08-AE2671D99C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88CD5B-6C4B-4CDE-BE74-F075053E2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E28943-F854-41BF-8231-037CBCBC6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DA6DDB-C7DE-4690-BCCB-4AE5A5C72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4C1541-6A42-4772-A360-416C63606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04D8AB-F358-40C5-97C5-630D02A03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D4F5F-AAD7-4C2F-A261-635A11B4A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56BCBA-D7FE-4050-89A5-01132EF6E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645372-EC33-4BEC-9490-748376225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7943F2-A724-425B-B150-C8A367452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9879C-2335-48E7-9A0C-3FE93D909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FB099B-7FA2-464C-AE94-9188336E9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fld id="{483B8EE3-DB02-4B46-A597-64FB3C3628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7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7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slide" Target="slide37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9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slide" Target="slide40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2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9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slide" Target="slide44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5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2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46.xml"/><Relationship Id="rId2" Type="http://schemas.openxmlformats.org/officeDocument/2006/relationships/slide" Target="slide47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8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5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2" Type="http://schemas.openxmlformats.org/officeDocument/2006/relationships/slide" Target="slide49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51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8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" Target="slide52.xml"/><Relationship Id="rId2" Type="http://schemas.openxmlformats.org/officeDocument/2006/relationships/slide" Target="slide53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54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51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" Target="slide55.xml"/><Relationship Id="rId2" Type="http://schemas.openxmlformats.org/officeDocument/2006/relationships/slide" Target="slide56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57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54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" Target="slide58.xml"/><Relationship Id="rId2" Type="http://schemas.openxmlformats.org/officeDocument/2006/relationships/slide" Target="slide59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60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57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://graphixspark.blogspot.cz/2011/07/cute-and-beautiful-emoticon-icon-pack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C973436-1DDB-41C7-A516-BD8C662937A2}" type="slidenum">
              <a:rPr lang="cs-CZ" smtClean="0">
                <a:latin typeface="Arial" pitchFamily="34" charset="0"/>
              </a:rPr>
              <a:pPr/>
              <a:t>1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2320AA5-2412-4623-B9C8-197BD6579575}" type="slidenum">
              <a:rPr lang="cs-CZ" smtClean="0">
                <a:latin typeface="Arial" pitchFamily="34" charset="0"/>
              </a:rPr>
              <a:pPr/>
              <a:t>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307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241556" y="458604"/>
          <a:ext cx="6697663" cy="4932624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ICT-SZ1-1/7 Finance- kvíz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Milena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Luxíková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Finanční trh a bankovnictví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- 4. ročník SOŠ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24.10.2012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Kvíz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Materiál je určen k ověření znalostí z oblasti finančního trhu a bankovnictví,</a:t>
                      </a:r>
                      <a:r>
                        <a:rPr lang="cs-CZ" sz="1400" baseline="0" dirty="0" smtClean="0"/>
                        <a:t> zejména žákům vyšších ročníků středních škol. Zábavnou formou umožňuje odpovídat na otázky.</a:t>
                      </a:r>
                      <a:r>
                        <a:rPr lang="cs-CZ" sz="1400" dirty="0" smtClean="0"/>
                        <a:t> Jednotlivé obrazovky jsou interaktivní . Po vybrání jedné varianty nás při správné  odpovědi pustí prezentace k následující otázce. Při špatné odpovědi nás  nechá odpověď zopakovat.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13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4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5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6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17570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Poštovní poukázka typu A</a:t>
            </a:r>
          </a:p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 používá k převodu hotovosti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 bwMode="auto">
          <a:xfrm>
            <a:off x="431448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>
                <a:solidFill>
                  <a:schemeClr val="bg1"/>
                </a:solidFill>
                <a:latin typeface="Arial" charset="0"/>
              </a:rPr>
              <a:t>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a účet v bance</a:t>
            </a: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 bwMode="auto">
          <a:xfrm>
            <a:off x="3401844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 banky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 bwMode="auto">
          <a:xfrm>
            <a:off x="6372240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>
                <a:solidFill>
                  <a:schemeClr val="bg1"/>
                </a:solidFill>
                <a:latin typeface="Arial" charset="0"/>
              </a:rPr>
              <a:t>o</a:t>
            </a: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d jiného plátce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17570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Poštovní poukázka typu B</a:t>
            </a:r>
          </a:p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 používá k převodu hotovosti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>
                <a:solidFill>
                  <a:schemeClr val="bg1"/>
                </a:solidFill>
                <a:latin typeface="Arial" charset="0"/>
              </a:rPr>
              <a:t>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a účet v bance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3401844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 banky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 bwMode="auto">
          <a:xfrm>
            <a:off x="6372240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>
                <a:solidFill>
                  <a:schemeClr val="bg1"/>
                </a:solidFill>
                <a:latin typeface="Arial" charset="0"/>
              </a:rPr>
              <a:t>o</a:t>
            </a: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d jiného plátce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17570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Poštovní poukázka typu C</a:t>
            </a:r>
          </a:p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 používá k převodu hotovosti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>
                <a:solidFill>
                  <a:schemeClr val="bg1"/>
                </a:solidFill>
                <a:latin typeface="Arial" charset="0"/>
              </a:rPr>
              <a:t>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a účet v bance</a:t>
            </a:r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 bwMode="auto">
          <a:xfrm>
            <a:off x="3401844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 banky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6372240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>
                <a:solidFill>
                  <a:schemeClr val="bg1"/>
                </a:solidFill>
                <a:latin typeface="Arial" charset="0"/>
              </a:rPr>
              <a:t>o</a:t>
            </a: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d jiného plátce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Depozita jsou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>
                <a:solidFill>
                  <a:schemeClr val="bg1"/>
                </a:solidFill>
                <a:latin typeface="Arial" charset="0"/>
              </a:rPr>
              <a:t>v</a:t>
            </a: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klady v bankách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3401844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poštovní  poukázky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6372240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mince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Kreditní karta je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platební karta umožňující čerpání úvěru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karta, jíž nelze úvěr čerpat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Debetní karta je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karta umožňující čerpání úvěru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karta, jíž čerpáme jen své vlastní peníze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21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Embosovaná karta má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 omezenější využití než karta elektronická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 širší využití než karta elektronická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22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23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771760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Šek je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formulář, ze kterého se stává po vyplnění náležitostí platební prostředek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doklad o vkladu na účet v bance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25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26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27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Dluhopis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slouží k dočasnému získání peněžních prostředků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vyjadřuje závazek pojišťovací společnosti vůči pojištěnému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28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29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30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Centrálním článkem bankovnictví je u nás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Komerční banka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Česká národní banka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31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32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Peníze jsou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všeobecný směnný ekvivalent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cenný papír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34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35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36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Nabídku na finančním trhu představují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finanční ústavy, banky, spořitelny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investoři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37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38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39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Poptávku na finančním trhu představují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investoři, kteří mají zájem nakoupit za volné peněžní prostředky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banky, spořitelny, burzy cenných papírů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40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41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42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Finanční trh je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běžnou formou trhu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zvláštní formou trhu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43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44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45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ČR vydává bankovky a mince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zahraniční investor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stát prostřednictvím České národní banky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46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47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48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Peněžitá odměna za půjčení peněz je 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úrok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penále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49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50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51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Termínované vklady mají úrokovou sazbu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nižší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vyšší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52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53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54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Šekovatelné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vklady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lze vybrat pouze prostřednictvím šeku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lze vybrat libovolně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55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56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57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Termínované vklady lze vybrat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k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dykoli během sjednané doby 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po uplynutí sjednané doby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58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59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3200114-9EAE-4D60-A817-3A986C36C9A4}" type="slidenum">
              <a:rPr lang="cs-CZ" smtClean="0">
                <a:latin typeface="Arial" pitchFamily="34" charset="0"/>
              </a:rPr>
              <a:pPr/>
              <a:t>60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20" y="998676"/>
            <a:ext cx="6913563" cy="3690492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Použité zdroje:</a:t>
            </a: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Objekty použité k vytvoření prezentace jsou  dostupné na adrese </a:t>
            </a:r>
            <a:r>
              <a:rPr lang="cs-CZ" sz="2000" dirty="0" smtClean="0">
                <a:hlinkClick r:id="rId3"/>
              </a:rPr>
              <a:t>http://graphixspark.blogspot.cz/2011/07/cute-and-beautiful-emoticon-icon-pack.html</a:t>
            </a:r>
            <a:endParaRPr lang="cs-CZ" sz="2000" dirty="0" smtClean="0"/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Vlastní tvorba autora </a:t>
            </a: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1159</TotalTime>
  <Words>810</Words>
  <Application>Microsoft Office PowerPoint</Application>
  <PresentationFormat>Předvádění na obrazovce (4:3)</PresentationFormat>
  <Paragraphs>240</Paragraphs>
  <Slides>60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60</vt:i4>
      </vt:variant>
    </vt:vector>
  </HeadingPairs>
  <TitlesOfParts>
    <vt:vector size="61" baseType="lpstr">
      <vt:lpstr>Výchozí návrh</vt:lpstr>
      <vt:lpstr>Využití ICT pro rozvoj klíčových kompetencí  CZ.1.07/1.5.00/34.0448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Snímek 54</vt:lpstr>
      <vt:lpstr>Snímek 55</vt:lpstr>
      <vt:lpstr>Snímek 56</vt:lpstr>
      <vt:lpstr>Snímek 57</vt:lpstr>
      <vt:lpstr>Snímek 58</vt:lpstr>
      <vt:lpstr>Snímek 59</vt:lpstr>
      <vt:lpstr>Snímek 60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Elektrotechnická škola</dc:title>
  <dc:subject>Ruský jazyk</dc:subject>
  <dc:creator>Milena Luxíková</dc:creator>
  <cp:keywords>elektrikář, elektromechanik, elektrotechnik, odborné předměty</cp:keywords>
  <dc:description>Materiál poskytuje informaci o oborech a předmětech vyučovaných na odborné škole.Vybrané strany se použijí pro konverzaci o vlastním oboru. Lze použít pro prezentační akce.</dc:description>
  <cp:lastModifiedBy>FSC</cp:lastModifiedBy>
  <cp:revision>61</cp:revision>
  <dcterms:created xsi:type="dcterms:W3CDTF">2012-07-02T13:04:44Z</dcterms:created>
  <dcterms:modified xsi:type="dcterms:W3CDTF">2012-10-24T18:46:41Z</dcterms:modified>
  <cp:category>II/2 střední školy - technické obory</cp:category>
</cp:coreProperties>
</file>