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56" r:id="rId2"/>
    <p:sldId id="269" r:id="rId3"/>
    <p:sldId id="271" r:id="rId4"/>
    <p:sldId id="270" r:id="rId5"/>
    <p:sldId id="272" r:id="rId6"/>
    <p:sldId id="261" r:id="rId7"/>
    <p:sldId id="273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A4AF281-304B-4979-A347-5CC1B46D321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anufaktura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file:///\\commons.wikimedia.org\w\index.php%3ftitle=User:MaltaGC&amp;action=edit&amp;redlink=1" TargetMode="External"/><Relationship Id="rId3" Type="http://schemas.openxmlformats.org/officeDocument/2006/relationships/hyperlink" Target="http://cs.wikipedia.org/wiki/Manufaktura" TargetMode="External"/><Relationship Id="rId7" Type="http://schemas.openxmlformats.org/officeDocument/2006/relationships/hyperlink" Target="http://cs.wikipedia.org/wiki/Soubor:Icelandic_warp_weighted_loom.jpg" TargetMode="External"/><Relationship Id="rId2" Type="http://schemas.openxmlformats.org/officeDocument/2006/relationships/hyperlink" Target="file:///\\commons.wikimedia.org\wiki\Hlavn%25C3%25AD_strana%3f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ugarten_porzellan-manufaktur.jpg" TargetMode="External"/><Relationship Id="rId5" Type="http://schemas.openxmlformats.org/officeDocument/2006/relationships/hyperlink" Target="file:///\\commons.wikimedia.org\wiki\User:Funkdoctor" TargetMode="External"/><Relationship Id="rId4" Type="http://schemas.openxmlformats.org/officeDocument/2006/relationships/hyperlink" Target="file:///\\en.wikipedia.org\wiki\cs:Creative_Commons" TargetMode="External"/><Relationship Id="rId9" Type="http://schemas.openxmlformats.org/officeDocument/2006/relationships/hyperlink" Target="http://cs.wikipedia.org/wiki/Soubor:SwanningtonEngine_01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arodni_muzeum.jpg" TargetMode="External"/><Relationship Id="rId7" Type="http://schemas.openxmlformats.org/officeDocument/2006/relationships/hyperlink" Target="http://cs.wikipedia.org/wiki/Soubor:Rudolfinum_Prague.jpg" TargetMode="External"/><Relationship Id="rId2" Type="http://schemas.openxmlformats.org/officeDocument/2006/relationships/hyperlink" Target="file:///\\commons.wikimedia.org\wiki\User:Ch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commons.wikimedia.org\wiki\User_talk:Aconcagua" TargetMode="External"/><Relationship Id="rId5" Type="http://schemas.openxmlformats.org/officeDocument/2006/relationships/hyperlink" Target="file:///\\commons.wikimedia.org\wiki\User:Aconcagua" TargetMode="External"/><Relationship Id="rId4" Type="http://schemas.openxmlformats.org/officeDocument/2006/relationships/hyperlink" Target="http://cs.wikipedia.org/wiki/Soubor:Praha_2005-09-20_n%C3%A1rodn%C3%AD_divadlo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414592" cy="2808312"/>
          </a:xfrm>
        </p:spPr>
        <p:txBody>
          <a:bodyPr>
            <a:norm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20.4.2012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Člověk a jeho svět, </a:t>
            </a:r>
            <a:r>
              <a:rPr lang="cs-CZ" sz="1800" dirty="0" smtClean="0"/>
              <a:t>lidé a čas.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</a:t>
            </a:r>
            <a:r>
              <a:rPr lang="cs-CZ" sz="1800"/>
              <a:t>: </a:t>
            </a:r>
            <a:r>
              <a:rPr lang="cs-CZ" sz="1800" smtClean="0"/>
              <a:t>VY_32_INOVACE_CaJS.5.B.06_18</a:t>
            </a:r>
            <a:r>
              <a:rPr lang="cs-CZ" sz="1800" smtClean="0"/>
              <a:t>._</a:t>
            </a:r>
            <a:r>
              <a:rPr lang="cs-CZ" sz="1800" smtClean="0"/>
              <a:t>a_19._</a:t>
            </a:r>
            <a:r>
              <a:rPr lang="cs-CZ" sz="1800" dirty="0" err="1" smtClean="0"/>
              <a:t>stoleti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Název: </a:t>
            </a:r>
            <a:r>
              <a:rPr lang="cs-CZ" sz="1800" dirty="0" smtClean="0"/>
              <a:t>18. a 19. století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CZ.1.07/1.4.00/21.1693</a:t>
            </a:r>
            <a:br>
              <a:rPr lang="cs-CZ" sz="1800" dirty="0"/>
            </a:br>
            <a:r>
              <a:rPr lang="cs-CZ" sz="18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66367" y="5373216"/>
            <a:ext cx="6491833" cy="1001706"/>
          </a:xfrm>
        </p:spPr>
        <p:txBody>
          <a:bodyPr>
            <a:normAutofit/>
          </a:bodyPr>
          <a:lstStyle/>
          <a:p>
            <a:r>
              <a:rPr lang="cs-CZ" dirty="0"/>
              <a:t>Anotace: Materiál je určen pro žáky 5. ročníku, slouží k výkladu nového učiva.</a:t>
            </a:r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966367" y="818872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07604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5552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Průmyslová revoluce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18.století</a:t>
            </a:r>
          </a:p>
          <a:p>
            <a:r>
              <a:rPr lang="cs-CZ" dirty="0" smtClean="0"/>
              <a:t>Velkovýroba v </a:t>
            </a:r>
            <a:r>
              <a:rPr lang="cs-CZ" dirty="0" smtClean="0">
                <a:hlinkClick r:id="rId2"/>
              </a:rPr>
              <a:t>manufakturách</a:t>
            </a:r>
            <a:r>
              <a:rPr lang="cs-CZ" dirty="0" smtClean="0"/>
              <a:t> – dílny, kde se vyrábělo zboží ručně, ale sériově</a:t>
            </a:r>
          </a:p>
          <a:p>
            <a:r>
              <a:rPr lang="cs-CZ" dirty="0" smtClean="0"/>
              <a:t>Vynálezy – tkalcovské stavy a stroje na předení</a:t>
            </a:r>
          </a:p>
          <a:p>
            <a:r>
              <a:rPr lang="cs-CZ" dirty="0" smtClean="0"/>
              <a:t>Vznik továren – výroba na strojích</a:t>
            </a:r>
          </a:p>
          <a:p>
            <a:r>
              <a:rPr lang="cs-CZ" dirty="0" smtClean="0"/>
              <a:t>Parní stroj – poháněl výrobní stroje v továrnách, potřeboval k pohonu uhlí</a:t>
            </a:r>
          </a:p>
          <a:p>
            <a:r>
              <a:rPr lang="cs-CZ" dirty="0" smtClean="0"/>
              <a:t>Budování železnic – doprava materiálu, lidí a zboží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0824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Průmyslová revoluce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63594" y="3121933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Tradiční manufaktura na výrobu porcelánu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42671"/>
            <a:ext cx="2472680" cy="3742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133" y="1491820"/>
            <a:ext cx="3011757" cy="163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032" y="4797151"/>
            <a:ext cx="31748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Vertikální stav s osnovou napnutou závažím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48654"/>
            <a:ext cx="3002904" cy="2143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293032" y="6191977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Parní stroj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3492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Devatenácté století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91264" cy="4873752"/>
          </a:xfrm>
        </p:spPr>
        <p:txBody>
          <a:bodyPr/>
          <a:lstStyle/>
          <a:p>
            <a:r>
              <a:rPr lang="cs-CZ" dirty="0" smtClean="0"/>
              <a:t>Vládne všeobecná nespokojenost, velká bída</a:t>
            </a:r>
          </a:p>
          <a:p>
            <a:r>
              <a:rPr lang="cs-CZ" dirty="0" smtClean="0"/>
              <a:t>Roste nezaměstnanost (zavádění strojů)</a:t>
            </a:r>
          </a:p>
          <a:p>
            <a:r>
              <a:rPr lang="cs-CZ" dirty="0" smtClean="0"/>
              <a:t>Přísná kontrola a cenzura (obava z povstání)</a:t>
            </a:r>
          </a:p>
          <a:p>
            <a:r>
              <a:rPr lang="cs-CZ" dirty="0" smtClean="0"/>
              <a:t>Jaro r.1848 – revoluce v celém Rakousku</a:t>
            </a:r>
          </a:p>
          <a:p>
            <a:r>
              <a:rPr lang="cs-CZ" dirty="0" smtClean="0"/>
              <a:t>Češi si vymohli zrušení roboty</a:t>
            </a:r>
          </a:p>
          <a:p>
            <a:r>
              <a:rPr lang="cs-CZ" dirty="0" smtClean="0"/>
              <a:t>Národní obrození – Česko-</a:t>
            </a:r>
            <a:r>
              <a:rPr lang="cs-CZ" dirty="0" err="1" smtClean="0"/>
              <a:t>něm.slovník</a:t>
            </a:r>
            <a:r>
              <a:rPr lang="cs-CZ" dirty="0" smtClean="0"/>
              <a:t> (</a:t>
            </a:r>
            <a:r>
              <a:rPr lang="cs-CZ" dirty="0" err="1" smtClean="0"/>
              <a:t>J.Jungmann</a:t>
            </a:r>
            <a:r>
              <a:rPr lang="cs-CZ" dirty="0" smtClean="0"/>
              <a:t>), kultura – součást politického boje</a:t>
            </a:r>
          </a:p>
          <a:p>
            <a:r>
              <a:rPr lang="cs-CZ" dirty="0" smtClean="0"/>
              <a:t>R.1818 založeno Vlastenecké muzeum v Čechách</a:t>
            </a:r>
          </a:p>
          <a:p>
            <a:r>
              <a:rPr lang="cs-CZ" dirty="0" smtClean="0"/>
              <a:t>Rozvoj literární tvorby</a:t>
            </a:r>
          </a:p>
          <a:p>
            <a:r>
              <a:rPr lang="cs-CZ" dirty="0" smtClean="0"/>
              <a:t>Otevřeno Národní divadlo, Rudolfinum (koncertní síň)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828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Devatenácté století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1412776"/>
            <a:ext cx="3663045" cy="1794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9406" y="321977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Národní muzeum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0214" y="3739852"/>
            <a:ext cx="2945904" cy="2209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12694" y="594928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Národní divadlo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59241"/>
            <a:ext cx="3416809" cy="2289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56268" y="4554934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Novorenesanční </a:t>
            </a:r>
            <a:r>
              <a:rPr lang="cs-CZ" dirty="0" smtClean="0"/>
              <a:t>budova </a:t>
            </a:r>
          </a:p>
          <a:p>
            <a:r>
              <a:rPr lang="cs-CZ" dirty="0"/>
              <a:t> </a:t>
            </a:r>
            <a:r>
              <a:rPr lang="cs-CZ" dirty="0" smtClean="0"/>
              <a:t>           Rudolfina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3665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5257800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MIKULENKOVÁ, L. </a:t>
            </a:r>
            <a:r>
              <a:rPr lang="cs-CZ" sz="2000" i="1" dirty="0"/>
              <a:t>Lidé a čas</a:t>
            </a:r>
            <a:r>
              <a:rPr lang="cs-CZ" sz="2000" dirty="0"/>
              <a:t>. Olomouc, 2008, </a:t>
            </a:r>
            <a:r>
              <a:rPr lang="cs-CZ" sz="2000" dirty="0" smtClean="0"/>
              <a:t>s.51-55. </a:t>
            </a:r>
            <a:r>
              <a:rPr lang="cs-CZ" sz="2000" dirty="0"/>
              <a:t>ISBN 978-80-7230-225-3.</a:t>
            </a:r>
          </a:p>
          <a:p>
            <a:r>
              <a:rPr lang="cs-CZ" sz="2000" dirty="0" smtClean="0"/>
              <a:t>Obrázky</a:t>
            </a:r>
            <a:r>
              <a:rPr lang="cs-CZ" sz="2000" dirty="0"/>
              <a:t>: [cit. </a:t>
            </a:r>
            <a:r>
              <a:rPr lang="cs-CZ" sz="2000" dirty="0" smtClean="0"/>
              <a:t>2012-04-20]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Dostupné </a:t>
            </a:r>
            <a:r>
              <a:rPr lang="cs-CZ" sz="2000" dirty="0"/>
              <a:t>pod licencí </a:t>
            </a:r>
            <a:r>
              <a:rPr lang="cs-CZ" sz="2000" dirty="0" err="1">
                <a:hlinkClick r:id="rId2" action="ppaction://hlinkfile"/>
              </a:rPr>
              <a:t>Wikimedia</a:t>
            </a:r>
            <a:r>
              <a:rPr lang="cs-CZ" sz="2000" dirty="0">
                <a:hlinkClick r:id="rId2" action="ppaction://hlinkfile"/>
              </a:rPr>
              <a:t> </a:t>
            </a:r>
            <a:r>
              <a:rPr lang="cs-CZ" sz="2000" dirty="0" err="1">
                <a:hlinkClick r:id="rId2" action="ppaction://hlinkfile"/>
              </a:rPr>
              <a:t>Commons</a:t>
            </a:r>
            <a:r>
              <a:rPr lang="cs-CZ" sz="2000" dirty="0">
                <a:hlinkClick r:id="rId2" action="ppaction://hlinkfile"/>
              </a:rPr>
              <a:t> </a:t>
            </a:r>
            <a:r>
              <a:rPr lang="cs-CZ" sz="2000" dirty="0"/>
              <a:t>na WWW: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1)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http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://</a:t>
            </a:r>
            <a:r>
              <a:rPr lang="en-US" sz="20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cs.wikipedia.org/wiki/Manufaktura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pPr marL="0" indent="0">
              <a:buNone/>
            </a:pPr>
            <a:r>
              <a:rPr lang="cs-CZ" sz="2000" dirty="0"/>
              <a:t>Dostupné pod licencí </a:t>
            </a:r>
            <a:r>
              <a:rPr lang="cs-CZ" sz="2000" dirty="0" err="1">
                <a:hlinkClick r:id="rId4" action="ppaction://hlinkfile" tooltip="w:cs:Creative Commons"/>
              </a:rPr>
              <a:t>Creative</a:t>
            </a:r>
            <a:r>
              <a:rPr lang="cs-CZ" sz="2000" dirty="0">
                <a:hlinkClick r:id="rId4" action="ppaction://hlinkfile" tooltip="w:cs:Creative Commons"/>
              </a:rPr>
              <a:t> </a:t>
            </a:r>
            <a:r>
              <a:rPr lang="cs-CZ" sz="2000" dirty="0" err="1">
                <a:hlinkClick r:id="rId4" action="ppaction://hlinkfile" tooltip="w:cs:Creative Commons"/>
              </a:rPr>
              <a:t>Commons</a:t>
            </a:r>
            <a:r>
              <a:rPr lang="cs-CZ" sz="2000" dirty="0"/>
              <a:t> na WWW</a:t>
            </a:r>
            <a:r>
              <a:rPr lang="cs-CZ" sz="2000" dirty="0" smtClean="0"/>
              <a:t>: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2)</a:t>
            </a:r>
            <a:r>
              <a:rPr lang="cs-CZ" sz="2000" dirty="0">
                <a:hlinkClick r:id="rId5" action="ppaction://hlinkfile" tooltip="User:Funkdoctor"/>
              </a:rPr>
              <a:t> Harald </a:t>
            </a:r>
            <a:r>
              <a:rPr lang="cs-CZ" sz="2000" dirty="0" err="1" smtClean="0">
                <a:hlinkClick r:id="rId5" action="ppaction://hlinkfile" tooltip="User:Funkdoctor"/>
              </a:rPr>
              <a:t>Hubich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6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Soubor:Augarten_porzellan-manufaktur.jpg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3)</a:t>
            </a:r>
            <a:r>
              <a:rPr lang="cs-CZ" sz="2000" dirty="0"/>
              <a:t> 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Alfred 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Barlow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hlinkClick r:id="rId7"/>
              </a:rPr>
              <a:t>http</a:t>
            </a:r>
            <a:r>
              <a:rPr lang="cs-CZ" sz="2000" dirty="0">
                <a:hlinkClick r:id="rId7"/>
              </a:rPr>
              <a:t>://</a:t>
            </a:r>
            <a:r>
              <a:rPr lang="cs-CZ" sz="2000" dirty="0" smtClean="0">
                <a:hlinkClick r:id="rId7"/>
              </a:rPr>
              <a:t>cs.wikipedia.org/wiki/</a:t>
            </a:r>
            <a:r>
              <a:rPr lang="cs-CZ" sz="2000" dirty="0" err="1" smtClean="0">
                <a:hlinkClick r:id="rId7"/>
              </a:rPr>
              <a:t>Soubor:Icelandic_warp_weighted_loom.jpg</a:t>
            </a:r>
            <a:r>
              <a:rPr lang="cs-CZ" sz="2000" dirty="0" smtClean="0">
                <a:solidFill>
                  <a:schemeClr val="accent1"/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4) </a:t>
            </a:r>
            <a:r>
              <a:rPr lang="cs-CZ" sz="2000" dirty="0" err="1" smtClean="0">
                <a:hlinkClick r:id="rId8" action="ppaction://hlinkfile" tooltip="User:MaltaGC (stránka neexistuje)"/>
              </a:rPr>
              <a:t>MaltaGC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9"/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9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9"/>
              </a:rPr>
              <a:t>cs.wikipedia.org/wiki/Soubor:SwanningtonEngine_01.jpg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9430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5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  <a:r>
              <a:rPr lang="cs-CZ" sz="2000" dirty="0" smtClean="0"/>
              <a:t> </a:t>
            </a:r>
            <a:r>
              <a:rPr lang="cs-CZ" sz="2000" dirty="0">
                <a:hlinkClick r:id="rId2" action="ppaction://hlinkfile" tooltip="User:Che"/>
              </a:rPr>
              <a:t>che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cs.wikipedia.org/wiki/</a:t>
            </a:r>
            <a:r>
              <a:rPr lang="cs-CZ" sz="2000" dirty="0" err="1" smtClean="0">
                <a:hlinkClick r:id="rId3"/>
              </a:rPr>
              <a:t>Soubor:Narodni_muzeum.jpg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6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) 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Patrick-Emil 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Zörner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 (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Paddy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)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4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cs.wikipedia.org/wiki/Soubor:Praha_2005-09-20_n%C3%A1rodn%C3%AD_divadlo.jpg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7) </a:t>
            </a:r>
            <a:r>
              <a:rPr lang="cs-CZ" sz="2000" dirty="0" smtClean="0">
                <a:hlinkClick r:id="rId5" action="ppaction://hlinkfile" tooltip="User:Aconcagua"/>
              </a:rPr>
              <a:t>Aconcagua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cs-CZ" sz="2000" dirty="0" smtClean="0">
                <a:hlinkClick r:id="rId6" action="ppaction://hlinkfile" tooltip="User talk:Aconcagua"/>
              </a:rPr>
              <a:t>talk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7"/>
              </a:rPr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7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Soubor:Rudolfinum_Prague.jpg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5286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Pomocí jednotlivých stran vyložíme žákům nové učivo. Po kliknutí na </a:t>
            </a:r>
            <a:r>
              <a:rPr lang="cs-CZ" dirty="0" smtClean="0"/>
              <a:t>slovo manufaktura </a:t>
            </a:r>
            <a:r>
              <a:rPr lang="cs-CZ" dirty="0"/>
              <a:t>můžeme společně pročítat více informací </a:t>
            </a:r>
            <a:r>
              <a:rPr lang="cs-CZ" dirty="0" smtClean="0"/>
              <a:t>na </a:t>
            </a:r>
            <a:r>
              <a:rPr lang="cs-CZ" dirty="0"/>
              <a:t>internetových stránkách. </a:t>
            </a:r>
          </a:p>
          <a:p>
            <a:r>
              <a:rPr lang="cs-CZ" dirty="0"/>
              <a:t>Při výkladu si ukazujeme </a:t>
            </a:r>
            <a:r>
              <a:rPr lang="cs-CZ" dirty="0" smtClean="0"/>
              <a:t>obrázky</a:t>
            </a:r>
            <a:r>
              <a:rPr lang="cs-CZ" dirty="0"/>
              <a:t>.</a:t>
            </a:r>
          </a:p>
          <a:p>
            <a:r>
              <a:rPr lang="cs-CZ" dirty="0"/>
              <a:t>Prezentaci pustíme ještě jednou – žáci si dělají výpisky a připomínají si novou látku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533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773</TotalTime>
  <Words>323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Název školy: ZŠ Štětí, Ostrovní 300 Autor: Mgr. Štěpánka Beranová Datum: 20.4.2012 Člověk a jeho svět, lidé a čas. Název materiálu: VY_32_INOVACE_CaJS.5.B.06_18._a_19._stoleti Název: 18. a 19. století Číslo operačního programu: CZ.1.07/1.4.00/21.1693 Název projektu: PRIMA ŠKOLA</vt:lpstr>
      <vt:lpstr>Průmyslová revoluce</vt:lpstr>
      <vt:lpstr>Průmyslová revoluce</vt:lpstr>
      <vt:lpstr>Devatenácté století</vt:lpstr>
      <vt:lpstr>Devatenácté století</vt:lpstr>
      <vt:lpstr>Použité zdroje:</vt:lpstr>
      <vt:lpstr>Použité zdroje: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Datum: 13.10.2011 Člověk a jeho svět, člověk a jeho zdraví. Název materiálu: VY_32_INOVACE_ČaJS.5.B.02_SOUSTAVY LIDSKÉHO TĚLA II. Název: SOUSTAVY LIDSKÉHO TĚLA II. Číslo operačního programu: CZ.1.07/1.4.00/21.1693 Název projektu: PRIMA ŠKOLA</dc:title>
  <dc:creator>Martin</dc:creator>
  <cp:lastModifiedBy>Jan Táborský</cp:lastModifiedBy>
  <cp:revision>57</cp:revision>
  <dcterms:created xsi:type="dcterms:W3CDTF">2011-11-11T20:20:27Z</dcterms:created>
  <dcterms:modified xsi:type="dcterms:W3CDTF">2012-10-25T14:41:49Z</dcterms:modified>
</cp:coreProperties>
</file>