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</p:sldMasterIdLst>
  <p:sldIdLst>
    <p:sldId id="256" r:id="rId2"/>
    <p:sldId id="274" r:id="rId3"/>
    <p:sldId id="275" r:id="rId4"/>
    <p:sldId id="276" r:id="rId5"/>
    <p:sldId id="277" r:id="rId6"/>
    <p:sldId id="261" r:id="rId7"/>
    <p:sldId id="273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A4AF281-304B-4979-A347-5CC1B46D321C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A4AF281-304B-4979-A347-5CC1B46D321C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A4AF281-304B-4979-A347-5CC1B46D321C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F281-304B-4979-A347-5CC1B46D321C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F281-304B-4979-A347-5CC1B46D321C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A4AF281-304B-4979-A347-5CC1B46D321C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F281-304B-4979-A347-5CC1B46D321C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A4AF281-304B-4979-A347-5CC1B46D321C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A4AF281-304B-4979-A347-5CC1B46D321C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F281-304B-4979-A347-5CC1B46D321C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F281-304B-4979-A347-5CC1B46D321C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A4AF281-304B-4979-A347-5CC1B46D321C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B30C3AB-EABA-486E-A1BB-BB4B79EA543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Prvn%C3%AD_sv%C4%9Btov%C3%A1_v%C3%A1lka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hyperlink" Target="http://cs.wikipedia.org/wiki/1914" TargetMode="External"/><Relationship Id="rId4" Type="http://schemas.openxmlformats.org/officeDocument/2006/relationships/hyperlink" Target="http://cs.wikipedia.org/wiki/Maschinengewehr_08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Edvard_Bene%C5%A1.jpg" TargetMode="External"/><Relationship Id="rId2" Type="http://schemas.openxmlformats.org/officeDocument/2006/relationships/hyperlink" Target="http://cs.wikipedia.org/wiki/Soubor:Tom%C3%A1%C5%A1_Garrigue_Masaryk_1925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Tom%C3%A1%C5%A1_Garrigue_Masaryk" TargetMode="External"/><Relationship Id="rId4" Type="http://schemas.openxmlformats.org/officeDocument/2006/relationships/hyperlink" Target="http://cs.wikipedia.org/wiki/Soubor:Milan_Rastislav_%C5%A0tef%C3%A1nik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rvn%C3%AD_sv%C4%9Btov%C3%A1_v%C3%A1lka" TargetMode="External"/><Relationship Id="rId2" Type="http://schemas.openxmlformats.org/officeDocument/2006/relationships/hyperlink" Target="file:///\\commons.wikimedia.org\wiki\Hlavn%25C3%25AD_strana%3f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Bundesarchiv_Bild_104-0472A,_Flak-MG-Stellung.jpg" TargetMode="External"/><Relationship Id="rId5" Type="http://schemas.openxmlformats.org/officeDocument/2006/relationships/hyperlink" Target="http://cs.wikipedia.org/wiki/Soubor:Map_Europe_1923-cs.svg" TargetMode="External"/><Relationship Id="rId4" Type="http://schemas.openxmlformats.org/officeDocument/2006/relationships/hyperlink" Target="file:///\\en.wikipedia.org\wiki\cs:Creative_Commons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Tom%C3%A1%C5%A1_Garrigue_Masaryk" TargetMode="External"/><Relationship Id="rId3" Type="http://schemas.openxmlformats.org/officeDocument/2006/relationships/hyperlink" Target="http://cs.wikipedia.org/wiki/1914" TargetMode="External"/><Relationship Id="rId7" Type="http://schemas.openxmlformats.org/officeDocument/2006/relationships/hyperlink" Target="http://cs.wikipedia.org/wiki/Soubor:Milan_Rastislav_%C5%A0tef%C3%A1nik.jpg" TargetMode="External"/><Relationship Id="rId2" Type="http://schemas.openxmlformats.org/officeDocument/2006/relationships/hyperlink" Target="http://cs.wikipedia.org/wiki/Maschinengewehr_0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Edvard_Bene%C5%A1.jpg" TargetMode="External"/><Relationship Id="rId5" Type="http://schemas.openxmlformats.org/officeDocument/2006/relationships/hyperlink" Target="http://cs.wikipedia.org/wiki/Soubor:Tom%C3%A1%C5%A1_Garrigue_Masaryk_1925.PNG" TargetMode="External"/><Relationship Id="rId10" Type="http://schemas.openxmlformats.org/officeDocument/2006/relationships/hyperlink" Target="http://cs.wikipedia.org/wiki/Soubor:Legioninforest.jpg" TargetMode="External"/><Relationship Id="rId4" Type="http://schemas.openxmlformats.org/officeDocument/2006/relationships/hyperlink" Target="http://cs.wikipedia.org/wiki/Soubor:Battle_of_St._Mihiel_03.jpg" TargetMode="External"/><Relationship Id="rId9" Type="http://schemas.openxmlformats.org/officeDocument/2006/relationships/hyperlink" Target="http://cs.wikipedia.org/wiki/Soubor:Prvn%C3%AD_%C4%8Ceskoslovensk%C3%A1_republika_do_1928.jp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1988840"/>
            <a:ext cx="7414592" cy="2808312"/>
          </a:xfrm>
        </p:spPr>
        <p:txBody>
          <a:bodyPr>
            <a:normAutofit/>
          </a:bodyPr>
          <a:lstStyle/>
          <a:p>
            <a:r>
              <a:rPr lang="cs-CZ" sz="1800" dirty="0"/>
              <a:t>Název školy: ZŠ Štětí, Ostrovní 300</a:t>
            </a:r>
            <a:br>
              <a:rPr lang="cs-CZ" sz="1800" dirty="0"/>
            </a:br>
            <a:r>
              <a:rPr lang="cs-CZ" sz="1800" dirty="0"/>
              <a:t>Autor: Mgr. Štěpánka Beranová</a:t>
            </a:r>
            <a:br>
              <a:rPr lang="cs-CZ" sz="1800" dirty="0"/>
            </a:br>
            <a:r>
              <a:rPr lang="cs-CZ" sz="1800" dirty="0"/>
              <a:t>Datum: </a:t>
            </a:r>
            <a:r>
              <a:rPr lang="cs-CZ" sz="1800" dirty="0" smtClean="0"/>
              <a:t>1.5.2012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Člověk a jeho svět, </a:t>
            </a:r>
            <a:r>
              <a:rPr lang="cs-CZ" sz="1800" dirty="0" smtClean="0"/>
              <a:t>lidé a čas.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Název materiálu: </a:t>
            </a:r>
            <a:r>
              <a:rPr lang="cs-CZ" sz="1800" dirty="0" smtClean="0"/>
              <a:t>VY_32_INOVACE_CaJS.5.B.07_ </a:t>
            </a:r>
            <a:r>
              <a:rPr lang="cs-CZ" sz="1800" smtClean="0"/>
              <a:t>prvni_</a:t>
            </a:r>
            <a:r>
              <a:rPr lang="cs-CZ" sz="1800" dirty="0" err="1" smtClean="0"/>
              <a:t>svetova</a:t>
            </a:r>
            <a:r>
              <a:rPr lang="cs-CZ" sz="1800" dirty="0" smtClean="0"/>
              <a:t>_</a:t>
            </a:r>
            <a:r>
              <a:rPr lang="cs-CZ" sz="1800" dirty="0" err="1" smtClean="0"/>
              <a:t>valka</a:t>
            </a:r>
            <a:r>
              <a:rPr lang="cs-CZ" sz="1800" dirty="0" smtClean="0"/>
              <a:t> 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Název</a:t>
            </a:r>
            <a:r>
              <a:rPr lang="cs-CZ" sz="1800" dirty="0"/>
              <a:t>: </a:t>
            </a:r>
            <a:r>
              <a:rPr lang="cs-CZ" sz="1800" dirty="0" smtClean="0"/>
              <a:t>První světová válka</a:t>
            </a:r>
            <a:br>
              <a:rPr lang="cs-CZ" sz="1800" dirty="0" smtClean="0"/>
            </a:br>
            <a:r>
              <a:rPr lang="cs-CZ" sz="1800" dirty="0" smtClean="0"/>
              <a:t>Číslo </a:t>
            </a:r>
            <a:r>
              <a:rPr lang="cs-CZ" sz="1800" dirty="0"/>
              <a:t>operačního programu: CZ.1.07/1.4.00/21.1693</a:t>
            </a:r>
            <a:br>
              <a:rPr lang="cs-CZ" sz="1800" dirty="0"/>
            </a:br>
            <a:r>
              <a:rPr lang="cs-CZ" sz="1800" dirty="0"/>
              <a:t>Název projektu: PRIMA ŠKOLA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66367" y="5373216"/>
            <a:ext cx="6491833" cy="1001706"/>
          </a:xfrm>
        </p:spPr>
        <p:txBody>
          <a:bodyPr>
            <a:normAutofit/>
          </a:bodyPr>
          <a:lstStyle/>
          <a:p>
            <a:r>
              <a:rPr lang="cs-CZ" dirty="0"/>
              <a:t>Anotace: Materiál je určen pro žáky 5. ročníku, slouží k výkladu nového učiva.</a:t>
            </a:r>
          </a:p>
          <a:p>
            <a:endParaRPr lang="cs-CZ" dirty="0"/>
          </a:p>
        </p:txBody>
      </p:sp>
      <p:pic>
        <p:nvPicPr>
          <p:cNvPr id="4" name="obrázek 3" descr="Hlavička"/>
          <p:cNvPicPr/>
          <p:nvPr/>
        </p:nvPicPr>
        <p:blipFill>
          <a:blip r:embed="rId2" cstate="print"/>
          <a:srcRect t="15385" r="79313"/>
          <a:stretch>
            <a:fillRect/>
          </a:stretch>
        </p:blipFill>
        <p:spPr bwMode="auto">
          <a:xfrm>
            <a:off x="1966367" y="818872"/>
            <a:ext cx="146685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076046"/>
            <a:ext cx="3398520" cy="657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55214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/>
          <a:p>
            <a:r>
              <a:rPr lang="cs-CZ" sz="3600" dirty="0" smtClean="0"/>
              <a:t>Začátek 20.století a </a:t>
            </a:r>
            <a:br>
              <a:rPr lang="cs-CZ" sz="3600" dirty="0" smtClean="0"/>
            </a:br>
            <a:r>
              <a:rPr lang="cs-CZ" sz="3600" dirty="0"/>
              <a:t> </a:t>
            </a:r>
            <a:r>
              <a:rPr lang="cs-CZ" sz="3600" dirty="0" smtClean="0"/>
              <a:t>                   první světová válka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Období hospodářského růstu</a:t>
            </a:r>
          </a:p>
          <a:p>
            <a:r>
              <a:rPr lang="cs-CZ" dirty="0" smtClean="0"/>
              <a:t>Vznik </a:t>
            </a:r>
            <a:r>
              <a:rPr lang="cs-CZ" b="1" dirty="0" smtClean="0">
                <a:solidFill>
                  <a:srgbClr val="FF0000"/>
                </a:solidFill>
              </a:rPr>
              <a:t>Trojspolku</a:t>
            </a:r>
            <a:r>
              <a:rPr lang="cs-CZ" dirty="0" smtClean="0"/>
              <a:t> (Itálie, Rakousko a Německo) a </a:t>
            </a:r>
            <a:r>
              <a:rPr lang="cs-CZ" b="1" dirty="0" smtClean="0">
                <a:solidFill>
                  <a:srgbClr val="FF0000"/>
                </a:solidFill>
              </a:rPr>
              <a:t>Trojdohody</a:t>
            </a:r>
            <a:r>
              <a:rPr lang="cs-CZ" dirty="0" smtClean="0"/>
              <a:t> (Francie, Velká Británie, Rusko)</a:t>
            </a:r>
          </a:p>
          <a:p>
            <a:r>
              <a:rPr lang="cs-CZ" dirty="0" smtClean="0"/>
              <a:t>R.1914 – zavražděn František Ferdinand</a:t>
            </a:r>
          </a:p>
          <a:p>
            <a:r>
              <a:rPr lang="cs-CZ" dirty="0" smtClean="0">
                <a:hlinkClick r:id="rId2"/>
              </a:rPr>
              <a:t>R.1914-1918 – první světová válka</a:t>
            </a:r>
            <a:r>
              <a:rPr lang="cs-CZ" dirty="0" smtClean="0"/>
              <a:t> (použita bojová </a:t>
            </a:r>
            <a:r>
              <a:rPr lang="cs-CZ" smtClean="0"/>
              <a:t>technika, otravný </a:t>
            </a:r>
            <a:r>
              <a:rPr lang="cs-CZ" dirty="0" smtClean="0"/>
              <a:t>plyn)</a:t>
            </a:r>
          </a:p>
          <a:p>
            <a:r>
              <a:rPr lang="cs-CZ" dirty="0" smtClean="0"/>
              <a:t>Zapojena téměř celá Evropa, Rakousko-Uhersko a Německo prohrálo</a:t>
            </a:r>
          </a:p>
          <a:p>
            <a:r>
              <a:rPr lang="cs-CZ" dirty="0" smtClean="0"/>
              <a:t>Důsledek války – rozpad rakousko-uherského soustátí, vznik několika samostatných zemí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2491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/>
          <a:p>
            <a:r>
              <a:rPr lang="cs-CZ" sz="3600" dirty="0"/>
              <a:t>Začátek 20.století a </a:t>
            </a:r>
            <a:br>
              <a:rPr lang="cs-CZ" sz="3600" dirty="0"/>
            </a:br>
            <a:r>
              <a:rPr lang="cs-CZ" sz="3600" dirty="0"/>
              <a:t>                    první světová válka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897" y="2036206"/>
            <a:ext cx="4583144" cy="3110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397240"/>
            <a:ext cx="3575350" cy="2194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675599" y="3429000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Němečtí vojáci s kulometem </a:t>
            </a:r>
            <a:r>
              <a:rPr lang="cs-CZ" sz="1600" dirty="0">
                <a:hlinkClick r:id="rId4" action="ppaction://hlinkfile" tooltip="Maschinengewehr 08"/>
              </a:rPr>
              <a:t>Maxim</a:t>
            </a:r>
            <a:endParaRPr lang="cs-CZ" sz="1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63341" y="5147015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Evropa v roce </a:t>
            </a:r>
            <a:r>
              <a:rPr lang="cs-CZ" sz="1600" dirty="0">
                <a:hlinkClick r:id="rId5" action="ppaction://hlinkfile" tooltip="1914"/>
              </a:rPr>
              <a:t>1914</a:t>
            </a:r>
            <a:endParaRPr lang="cs-CZ" sz="16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013775"/>
            <a:ext cx="3192197" cy="2214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123982" y="6165304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Američtí ženisté se vrací z bitvy o St. </a:t>
            </a:r>
            <a:r>
              <a:rPr lang="cs-CZ" sz="1600" dirty="0" err="1"/>
              <a:t>Mihiel</a:t>
            </a:r>
            <a:r>
              <a:rPr lang="cs-CZ" sz="1600" dirty="0"/>
              <a:t>, září 1918</a:t>
            </a:r>
          </a:p>
        </p:txBody>
      </p:sp>
    </p:spTree>
    <p:extLst>
      <p:ext uri="{BB962C8B-B14F-4D97-AF65-F5344CB8AC3E}">
        <p14:creationId xmlns:p14="http://schemas.microsoft.com/office/powerpoint/2010/main" xmlns="" val="129895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/>
          <a:p>
            <a:r>
              <a:rPr lang="cs-CZ" sz="3600" dirty="0" smtClean="0"/>
              <a:t>Vznik Československa a</a:t>
            </a:r>
            <a:br>
              <a:rPr lang="cs-CZ" sz="3600" dirty="0" smtClean="0"/>
            </a:br>
            <a:r>
              <a:rPr lang="cs-CZ" sz="3600" dirty="0" smtClean="0"/>
              <a:t>              jeho meziválečný vývoj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643192" cy="4873752"/>
          </a:xfrm>
        </p:spPr>
        <p:txBody>
          <a:bodyPr/>
          <a:lstStyle/>
          <a:p>
            <a:r>
              <a:rPr lang="cs-CZ" dirty="0" smtClean="0"/>
              <a:t>Úsilí o vznik samostatného Československa – </a:t>
            </a:r>
            <a:r>
              <a:rPr lang="cs-CZ" dirty="0" smtClean="0">
                <a:hlinkClick r:id="rId2"/>
              </a:rPr>
              <a:t>Tomáš </a:t>
            </a:r>
            <a:r>
              <a:rPr lang="cs-CZ" dirty="0" err="1" smtClean="0">
                <a:hlinkClick r:id="rId2"/>
              </a:rPr>
              <a:t>Garique</a:t>
            </a:r>
            <a:r>
              <a:rPr lang="cs-CZ" dirty="0" smtClean="0">
                <a:hlinkClick r:id="rId2"/>
              </a:rPr>
              <a:t> Masaryk</a:t>
            </a:r>
            <a:r>
              <a:rPr lang="cs-CZ" dirty="0" smtClean="0"/>
              <a:t>, </a:t>
            </a:r>
            <a:r>
              <a:rPr lang="cs-CZ" dirty="0" smtClean="0">
                <a:hlinkClick r:id="rId3"/>
              </a:rPr>
              <a:t>Edvard Beneš</a:t>
            </a:r>
            <a:r>
              <a:rPr lang="cs-CZ" dirty="0" smtClean="0"/>
              <a:t> a Slovák </a:t>
            </a:r>
            <a:r>
              <a:rPr lang="cs-CZ" dirty="0" smtClean="0">
                <a:hlinkClick r:id="rId4"/>
              </a:rPr>
              <a:t>Rastislav Štefánik</a:t>
            </a:r>
            <a:endParaRPr lang="cs-CZ" dirty="0" smtClean="0"/>
          </a:p>
          <a:p>
            <a:r>
              <a:rPr lang="cs-CZ" dirty="0" smtClean="0"/>
              <a:t>R.1917 – TGM organizuje v Rusku československé legie (armádní sbor z dezertérů </a:t>
            </a:r>
            <a:r>
              <a:rPr lang="cs-CZ" dirty="0" err="1" smtClean="0"/>
              <a:t>rak.armády</a:t>
            </a:r>
            <a:r>
              <a:rPr lang="cs-CZ" dirty="0" smtClean="0"/>
              <a:t>)</a:t>
            </a:r>
          </a:p>
          <a:p>
            <a:r>
              <a:rPr lang="cs-CZ" dirty="0" smtClean="0"/>
              <a:t>28.října 1918 – vznik Československa</a:t>
            </a:r>
          </a:p>
          <a:p>
            <a:r>
              <a:rPr lang="cs-CZ" dirty="0" smtClean="0">
                <a:hlinkClick r:id="rId5"/>
              </a:rPr>
              <a:t>T.G. Masaryk</a:t>
            </a:r>
            <a:r>
              <a:rPr lang="cs-CZ" dirty="0" smtClean="0"/>
              <a:t> – první československý prezident</a:t>
            </a:r>
          </a:p>
          <a:p>
            <a:r>
              <a:rPr lang="cs-CZ" dirty="0" smtClean="0"/>
              <a:t>Československo bylo demokratickou zemí, kde fungoval volený parlament a hlavou státu byl prezident</a:t>
            </a:r>
            <a:endParaRPr lang="cs-CZ" dirty="0"/>
          </a:p>
          <a:p>
            <a:r>
              <a:rPr lang="cs-CZ" dirty="0" smtClean="0"/>
              <a:t>Řadilo se mezi vyspělé průmyslové státy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9518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/>
          <a:p>
            <a:r>
              <a:rPr lang="cs-CZ" sz="3600" dirty="0"/>
              <a:t>Vznik Československa a</a:t>
            </a:r>
            <a:br>
              <a:rPr lang="cs-CZ" sz="3600" dirty="0"/>
            </a:br>
            <a:r>
              <a:rPr lang="cs-CZ" sz="3600" dirty="0"/>
              <a:t>              jeho meziválečný vývoj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6810" y="1484784"/>
            <a:ext cx="3962801" cy="1867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835696" y="3334075"/>
            <a:ext cx="16561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Československo 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3" y="1556792"/>
            <a:ext cx="2662609" cy="3770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148062" y="5319236"/>
            <a:ext cx="26626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Tomáš Garrigue Masaryk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749718"/>
            <a:ext cx="3449960" cy="2440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328428" y="6158377"/>
            <a:ext cx="28803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Hlídka čs. legionářů na Rusi</a:t>
            </a:r>
          </a:p>
        </p:txBody>
      </p:sp>
    </p:spTree>
    <p:extLst>
      <p:ext uri="{BB962C8B-B14F-4D97-AF65-F5344CB8AC3E}">
        <p14:creationId xmlns:p14="http://schemas.microsoft.com/office/powerpoint/2010/main" xmlns="" val="3051789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Použité zdroje: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5257800"/>
          </a:xfrm>
        </p:spPr>
        <p:txBody>
          <a:bodyPr>
            <a:normAutofit/>
          </a:bodyPr>
          <a:lstStyle/>
          <a:p>
            <a:r>
              <a:rPr lang="cs-CZ" sz="2000" dirty="0"/>
              <a:t>MIKULENKOVÁ, L. </a:t>
            </a:r>
            <a:r>
              <a:rPr lang="cs-CZ" sz="2000" i="1" dirty="0"/>
              <a:t>Lidé a čas</a:t>
            </a:r>
            <a:r>
              <a:rPr lang="cs-CZ" sz="2000" dirty="0"/>
              <a:t>. Olomouc, 2008, </a:t>
            </a:r>
            <a:r>
              <a:rPr lang="cs-CZ" sz="2000" dirty="0" smtClean="0"/>
              <a:t>s.56-59. </a:t>
            </a:r>
            <a:r>
              <a:rPr lang="cs-CZ" sz="2000" dirty="0"/>
              <a:t>ISBN 978-80-7230-225-3.</a:t>
            </a:r>
          </a:p>
          <a:p>
            <a:r>
              <a:rPr lang="cs-CZ" sz="2000" dirty="0" smtClean="0"/>
              <a:t>Obrázky</a:t>
            </a:r>
            <a:r>
              <a:rPr lang="cs-CZ" sz="2000" dirty="0"/>
              <a:t>: [cit. </a:t>
            </a:r>
            <a:r>
              <a:rPr lang="cs-CZ" sz="2000" dirty="0" smtClean="0"/>
              <a:t>2012-05-01] 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Dostupné </a:t>
            </a:r>
            <a:r>
              <a:rPr lang="cs-CZ" sz="2000" dirty="0"/>
              <a:t>pod licencí </a:t>
            </a:r>
            <a:r>
              <a:rPr lang="cs-CZ" sz="2000" dirty="0" err="1">
                <a:hlinkClick r:id="rId2" action="ppaction://hlinkfile"/>
              </a:rPr>
              <a:t>Wikimedia</a:t>
            </a:r>
            <a:r>
              <a:rPr lang="cs-CZ" sz="2000" dirty="0">
                <a:hlinkClick r:id="rId2" action="ppaction://hlinkfile"/>
              </a:rPr>
              <a:t> </a:t>
            </a:r>
            <a:r>
              <a:rPr lang="cs-CZ" sz="2000" dirty="0" err="1">
                <a:hlinkClick r:id="rId2" action="ppaction://hlinkfile"/>
              </a:rPr>
              <a:t>Commons</a:t>
            </a:r>
            <a:r>
              <a:rPr lang="cs-CZ" sz="2000" dirty="0">
                <a:hlinkClick r:id="rId2" action="ppaction://hlinkfile"/>
              </a:rPr>
              <a:t> </a:t>
            </a:r>
            <a:r>
              <a:rPr lang="cs-CZ" sz="2000" dirty="0"/>
              <a:t>na WWW:</a:t>
            </a:r>
          </a:p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1)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&lt;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hlinkClick r:id="rId3"/>
              </a:rPr>
              <a:t>http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hlinkClick r:id="rId3"/>
              </a:rPr>
              <a:t>://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hlinkClick r:id="rId3"/>
              </a:rPr>
              <a:t>cs.wikipedia.org/wiki/Prvn%C3%AD_sv%C4%9Btov%C3%A1_v%C3%A1lka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pPr marL="0" indent="0">
              <a:buNone/>
            </a:pPr>
            <a:r>
              <a:rPr lang="cs-CZ" sz="2000" dirty="0" smtClean="0"/>
              <a:t>Dostupné </a:t>
            </a:r>
            <a:r>
              <a:rPr lang="cs-CZ" sz="2000" dirty="0"/>
              <a:t>pod licencí </a:t>
            </a:r>
            <a:r>
              <a:rPr lang="cs-CZ" sz="2000" dirty="0" err="1">
                <a:hlinkClick r:id="rId4" action="ppaction://hlinkfile" tooltip="w:cs:Creative Commons"/>
              </a:rPr>
              <a:t>Creative</a:t>
            </a:r>
            <a:r>
              <a:rPr lang="cs-CZ" sz="2000" dirty="0">
                <a:hlinkClick r:id="rId4" action="ppaction://hlinkfile" tooltip="w:cs:Creative Commons"/>
              </a:rPr>
              <a:t> </a:t>
            </a:r>
            <a:r>
              <a:rPr lang="cs-CZ" sz="2000" dirty="0" err="1">
                <a:hlinkClick r:id="rId4" action="ppaction://hlinkfile" tooltip="w:cs:Creative Commons"/>
              </a:rPr>
              <a:t>Commons</a:t>
            </a:r>
            <a:r>
              <a:rPr lang="cs-CZ" sz="2000" dirty="0"/>
              <a:t> na WWW</a:t>
            </a:r>
            <a:r>
              <a:rPr lang="cs-CZ" sz="2000" dirty="0" smtClean="0"/>
              <a:t>:</a:t>
            </a:r>
            <a:endParaRPr lang="cs-CZ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2)</a:t>
            </a:r>
            <a:r>
              <a:rPr lang="cs-CZ" sz="2000" dirty="0"/>
              <a:t> </a:t>
            </a:r>
            <a:r>
              <a:rPr lang="cs-CZ" sz="2000" dirty="0" err="1" smtClean="0">
                <a:solidFill>
                  <a:schemeClr val="accent1">
                    <a:lumMod val="75000"/>
                  </a:schemeClr>
                </a:solidFill>
              </a:rPr>
              <a:t>Historicair</a:t>
            </a:r>
            <a:endParaRPr lang="cs-CZ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2000" dirty="0">
                <a:solidFill>
                  <a:schemeClr val="accent1">
                    <a:lumMod val="75000"/>
                  </a:schemeClr>
                </a:solidFill>
                <a:hlinkClick r:id="rId5"/>
              </a:rPr>
              <a:t>&lt;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5"/>
              </a:rPr>
              <a:t>http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hlinkClick r:id="rId5"/>
              </a:rPr>
              <a:t>://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5"/>
              </a:rPr>
              <a:t>cs.wikipedia.org/wiki/Soubor:Map_Europe_1923-cs.svg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3)</a:t>
            </a:r>
            <a:r>
              <a:rPr lang="cs-CZ" sz="2000" dirty="0"/>
              <a:t> </a:t>
            </a:r>
            <a:r>
              <a:rPr lang="cs-CZ" sz="2000" dirty="0" err="1" smtClean="0">
                <a:solidFill>
                  <a:schemeClr val="accent1">
                    <a:lumMod val="75000"/>
                  </a:schemeClr>
                </a:solidFill>
              </a:rPr>
              <a:t>Bundesarchiv</a:t>
            </a:r>
            <a:endParaRPr lang="cs-CZ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hlinkClick r:id="rId6"/>
              </a:rPr>
              <a:t>&lt;http</a:t>
            </a:r>
            <a:r>
              <a:rPr lang="cs-CZ" sz="2000" dirty="0">
                <a:hlinkClick r:id="rId6"/>
              </a:rPr>
              <a:t>://cs.wikipedia.org/wiki/Soubor:Bundesarchiv_Bild_104-0472A,_</a:t>
            </a:r>
            <a:r>
              <a:rPr lang="cs-CZ" sz="2000" dirty="0" smtClean="0">
                <a:hlinkClick r:id="rId6"/>
              </a:rPr>
              <a:t>Flak-MG-Stellung.jpg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pPr marL="0" indent="0">
              <a:buNone/>
            </a:pPr>
            <a:endParaRPr lang="cs-CZ" sz="20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20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943086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/>
              <a:t>Použité 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7715200" cy="5544616"/>
          </a:xfrm>
        </p:spPr>
        <p:txBody>
          <a:bodyPr>
            <a:normAutofit/>
          </a:bodyPr>
          <a:lstStyle/>
          <a:p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4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r>
              <a:rPr lang="cs-CZ" sz="2000" dirty="0" smtClean="0"/>
              <a:t> 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&lt;</a:t>
            </a:r>
            <a:r>
              <a:rPr lang="cs-CZ" sz="2000" dirty="0" smtClean="0">
                <a:hlinkClick r:id="rId2"/>
              </a:rPr>
              <a:t>http</a:t>
            </a:r>
            <a:r>
              <a:rPr lang="cs-CZ" sz="2000" dirty="0">
                <a:hlinkClick r:id="rId2"/>
              </a:rPr>
              <a:t>://</a:t>
            </a:r>
            <a:r>
              <a:rPr lang="cs-CZ" sz="2000" dirty="0" smtClean="0">
                <a:hlinkClick r:id="rId2"/>
              </a:rPr>
              <a:t>cs.wikipedia.org/wiki/Maschinengewehr_08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5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) &lt;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3"/>
              </a:rPr>
              <a:t>http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hlinkClick r:id="rId3"/>
              </a:rPr>
              <a:t>://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3"/>
              </a:rPr>
              <a:t>cs.wikipedia.org/wiki/1914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6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4"/>
              </a:rPr>
              <a:t>&lt;http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hlinkClick r:id="rId4"/>
              </a:rPr>
              <a:t>://cs.wikipedia.org/wiki/Soubor:Battle_of_St._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4"/>
              </a:rPr>
              <a:t>Mihiel_03.jpg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&gt; </a:t>
            </a:r>
          </a:p>
          <a:p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7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)&lt;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5"/>
              </a:rPr>
              <a:t>http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hlinkClick r:id="rId5"/>
              </a:rPr>
              <a:t>://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5"/>
              </a:rPr>
              <a:t>cs.wikipedia.org/wiki/Soubor:Tom%C3%A1%C5%A1_Garrigue_Masaryk_1925.PNG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8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)&lt;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6"/>
              </a:rPr>
              <a:t>http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hlinkClick r:id="rId6"/>
              </a:rPr>
              <a:t>://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6"/>
              </a:rPr>
              <a:t>cs.wikipedia.org/wiki/Soubor:Edvard_Bene%C5%A1.jpg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r>
              <a:rPr lang="cs-CZ" sz="2000" dirty="0">
                <a:solidFill>
                  <a:schemeClr val="accent1">
                    <a:lumMod val="75000"/>
                  </a:schemeClr>
                </a:solidFill>
              </a:rPr>
              <a:t>9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)&lt;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7"/>
              </a:rPr>
              <a:t>http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hlinkClick r:id="rId7"/>
              </a:rPr>
              <a:t>://cs.wikipedia.org/wiki/Soubor:Milan_Rastislav_%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7"/>
              </a:rPr>
              <a:t>C5%A0tef%C3%A1nik.jpg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10)&lt;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8"/>
              </a:rPr>
              <a:t>http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hlinkClick r:id="rId8"/>
              </a:rPr>
              <a:t>://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8"/>
              </a:rPr>
              <a:t>cs.wikipedia.org/wiki/Tom%C3%A1%C5%A1_Garrigue_Masaryk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11)&lt;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9"/>
              </a:rPr>
              <a:t>http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hlinkClick r:id="rId9"/>
              </a:rPr>
              <a:t>://cs.wikipedia.org/wiki/Soubor:Prvn%C3%AD_%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9"/>
              </a:rPr>
              <a:t>C4%8Ceskoslovensk%C3%A1_republika_do_1928.jpg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12)&lt;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10"/>
              </a:rPr>
              <a:t>http</a:t>
            </a:r>
            <a:r>
              <a:rPr lang="cs-CZ" sz="2000" dirty="0">
                <a:solidFill>
                  <a:schemeClr val="accent1">
                    <a:lumMod val="75000"/>
                  </a:schemeClr>
                </a:solidFill>
                <a:hlinkClick r:id="rId10"/>
              </a:rPr>
              <a:t>://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  <a:hlinkClick r:id="rId10"/>
              </a:rPr>
              <a:t>cs.wikipedia.org/wiki/</a:t>
            </a:r>
            <a:r>
              <a:rPr lang="cs-CZ" sz="2000" dirty="0" err="1" smtClean="0">
                <a:solidFill>
                  <a:schemeClr val="accent1">
                    <a:lumMod val="75000"/>
                  </a:schemeClr>
                </a:solidFill>
                <a:hlinkClick r:id="rId10"/>
              </a:rPr>
              <a:t>Soubor:Legioninforest.jpg</a:t>
            </a:r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&gt;</a:t>
            </a:r>
          </a:p>
          <a:p>
            <a:endParaRPr lang="cs-CZ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52866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cs-CZ" sz="3600" dirty="0" smtClean="0"/>
              <a:t>Metodický návod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Pomocí jednotlivých stran vyložíme žákům nové učivo. Po kliknutí na </a:t>
            </a:r>
            <a:r>
              <a:rPr lang="cs-CZ" dirty="0" smtClean="0"/>
              <a:t>slova první světová válka, TGM, Edvard Beneš, Rastislav Štefánik, můžeme </a:t>
            </a:r>
            <a:r>
              <a:rPr lang="cs-CZ" dirty="0"/>
              <a:t>společně pročítat více informací </a:t>
            </a:r>
            <a:r>
              <a:rPr lang="cs-CZ" dirty="0" smtClean="0"/>
              <a:t>na </a:t>
            </a:r>
            <a:r>
              <a:rPr lang="cs-CZ" dirty="0"/>
              <a:t>internetových stránkách. </a:t>
            </a:r>
          </a:p>
          <a:p>
            <a:r>
              <a:rPr lang="cs-CZ" dirty="0"/>
              <a:t>Při výkladu si ukazujeme </a:t>
            </a:r>
            <a:r>
              <a:rPr lang="cs-CZ" dirty="0" smtClean="0"/>
              <a:t>obrázky</a:t>
            </a:r>
            <a:r>
              <a:rPr lang="cs-CZ" dirty="0"/>
              <a:t>.</a:t>
            </a:r>
          </a:p>
          <a:p>
            <a:r>
              <a:rPr lang="cs-CZ" dirty="0"/>
              <a:t>Prezentaci pustíme ještě jednou – žáci si dělají výpisky a připomínají si novou látku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05332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1058</TotalTime>
  <Words>380</Words>
  <Application>Microsoft Office PowerPoint</Application>
  <PresentationFormat>Předvádění na obrazovce (4:3)</PresentationFormat>
  <Paragraphs>51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Název školy: ZŠ Štětí, Ostrovní 300 Autor: Mgr. Štěpánka Beranová Datum: 1.5.2012 Člověk a jeho svět, lidé a čas. Název materiálu: VY_32_INOVACE_CaJS.5.B.07_ prvni_svetova_valka  Název: První světová válka Číslo operačního programu: CZ.1.07/1.4.00/21.1693 Název projektu: PRIMA ŠKOLA</vt:lpstr>
      <vt:lpstr>Začátek 20.století a                      první světová válka</vt:lpstr>
      <vt:lpstr>Začátek 20.století a                      první světová válka</vt:lpstr>
      <vt:lpstr>Vznik Československa a               jeho meziválečný vývoj</vt:lpstr>
      <vt:lpstr>Vznik Československa a               jeho meziválečný vývoj</vt:lpstr>
      <vt:lpstr>Použité zdroje:</vt:lpstr>
      <vt:lpstr>Použité zdroje:</vt:lpstr>
      <vt:lpstr>Metodický návod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Štětí, Ostrovní 300 Autor: Mgr. Štěpánka Beranová Datum: 13.10.2011 Člověk a jeho svět, člověk a jeho zdraví. Název materiálu: VY_32_INOVACE_ČaJS.5.B.02_SOUSTAVY LIDSKÉHO TĚLA II. Název: SOUSTAVY LIDSKÉHO TĚLA II. Číslo operačního programu: CZ.1.07/1.4.00/21.1693 Název projektu: PRIMA ŠKOLA</dc:title>
  <dc:creator>Martin</dc:creator>
  <cp:lastModifiedBy>Jan Táborský</cp:lastModifiedBy>
  <cp:revision>77</cp:revision>
  <dcterms:created xsi:type="dcterms:W3CDTF">2011-11-11T20:20:27Z</dcterms:created>
  <dcterms:modified xsi:type="dcterms:W3CDTF">2012-10-25T14:42:33Z</dcterms:modified>
</cp:coreProperties>
</file>