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279" r:id="rId3"/>
    <p:sldId id="280" r:id="rId4"/>
    <p:sldId id="281" r:id="rId5"/>
    <p:sldId id="282" r:id="rId6"/>
    <p:sldId id="261" r:id="rId7"/>
    <p:sldId id="273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nichovsk%C3%A1_dohoda" TargetMode="External"/><Relationship Id="rId2" Type="http://schemas.openxmlformats.org/officeDocument/2006/relationships/hyperlink" Target="http://cs.wikipedia.org/wiki/Adolf_Hitle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rotektor%C3%A1t_%C4%8Cechy_a_Morava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dolf_Hitler" TargetMode="External"/><Relationship Id="rId2" Type="http://schemas.openxmlformats.org/officeDocument/2006/relationships/hyperlink" Target="http://cs.wikipedia.org/wiki/Druh%C3%A1_sv%C4%9Btov%C3%A1_v%C3%A1lk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Bitva_u_Stalingradu" TargetMode="External"/><Relationship Id="rId4" Type="http://schemas.openxmlformats.org/officeDocument/2006/relationships/hyperlink" Target="http://cs.wikipedia.org/wiki/Stali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dolf_Hitler" TargetMode="External"/><Relationship Id="rId7" Type="http://schemas.openxmlformats.org/officeDocument/2006/relationships/hyperlink" Target="http://cs.wikipedia.org/wiki/Soubor:Bundesarchiv_Bild_183-R69173,_M%C3%BCnchener_Abkommen,_Staatschefs.jpg" TargetMode="External"/><Relationship Id="rId2" Type="http://schemas.openxmlformats.org/officeDocument/2006/relationships/hyperlink" Target="file:///\\commons.wikimedia.org\wiki\Hlavn%25C3%25AD_strana%3f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nichovsk%C3%A1_dohoda" TargetMode="External"/><Relationship Id="rId5" Type="http://schemas.openxmlformats.org/officeDocument/2006/relationships/hyperlink" Target="http://cs.wikipedia.org/wiki/Soubor:Adolf_Hitler-1933.jpg" TargetMode="External"/><Relationship Id="rId4" Type="http://schemas.openxmlformats.org/officeDocument/2006/relationships/hyperlink" Target="file:///\\en.wikipedia.org\wiki\cs:Creative_Commons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undesarchiv_Bild_183-0613308,_Russland,_Kesselschlacht_Stalingrad.jpg" TargetMode="External"/><Relationship Id="rId3" Type="http://schemas.openxmlformats.org/officeDocument/2006/relationships/hyperlink" Target="file:///\\commons.wikimedia.org\wiki\User:XrysD" TargetMode="External"/><Relationship Id="rId7" Type="http://schemas.openxmlformats.org/officeDocument/2006/relationships/hyperlink" Target="http://cs.wikipedia.org/wiki/Bitva_u_Stalingradu" TargetMode="External"/><Relationship Id="rId2" Type="http://schemas.openxmlformats.org/officeDocument/2006/relationships/hyperlink" Target="http://cs.wikipedia.org/wiki/Protektor%C3%A1t_%C4%8Cechy_a_Morav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talin" TargetMode="External"/><Relationship Id="rId5" Type="http://schemas.openxmlformats.org/officeDocument/2006/relationships/hyperlink" Target="http://cs.wikipedia.org/wiki/Druh%C3%A1_sv%C4%9Btov%C3%A1_v%C3%A1lka" TargetMode="External"/><Relationship Id="rId4" Type="http://schemas.openxmlformats.org/officeDocument/2006/relationships/hyperlink" Target="http://cs.wikipedia.org/wiki/Soubor:Protektorat_Bohmen-Mahren.png" TargetMode="External"/><Relationship Id="rId9" Type="http://schemas.openxmlformats.org/officeDocument/2006/relationships/hyperlink" Target="http://cs.wikipedia.org/wiki/Soubor:Bundesarchiv_Bild_192-207,_KZ_Mauthausen,_H%C3%A4ftlinge_bei_der_Desinfektion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4</a:t>
            </a:r>
            <a:r>
              <a:rPr lang="cs-CZ" sz="1800" dirty="0" smtClean="0"/>
              <a:t>.5.2012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</a:t>
            </a:r>
            <a:r>
              <a:rPr lang="cs-CZ" sz="1800" dirty="0" smtClean="0"/>
              <a:t>lidé a čas.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VY_32_INOVACE_CaJS.5.B.08</a:t>
            </a:r>
            <a:r>
              <a:rPr lang="cs-CZ" sz="1800" dirty="0" smtClean="0"/>
              <a:t>_ </a:t>
            </a:r>
            <a:r>
              <a:rPr lang="cs-CZ" sz="1800" dirty="0" smtClean="0"/>
              <a:t>druha_</a:t>
            </a:r>
            <a:r>
              <a:rPr lang="cs-CZ" sz="1800" dirty="0" err="1" smtClean="0"/>
              <a:t>svetova</a:t>
            </a:r>
            <a:r>
              <a:rPr lang="cs-CZ" sz="1800" dirty="0" smtClean="0"/>
              <a:t>_</a:t>
            </a:r>
            <a:r>
              <a:rPr lang="cs-CZ" sz="1800" dirty="0" err="1" smtClean="0"/>
              <a:t>valka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Název</a:t>
            </a:r>
            <a:r>
              <a:rPr lang="cs-CZ" sz="1800" dirty="0"/>
              <a:t>: </a:t>
            </a:r>
            <a:r>
              <a:rPr lang="cs-CZ" sz="1800" dirty="0" smtClean="0"/>
              <a:t>Druhá světová válka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>
            <a:normAutofit/>
          </a:bodyPr>
          <a:lstStyle/>
          <a:p>
            <a:r>
              <a:rPr lang="cs-CZ" dirty="0"/>
              <a:t>Anotace: Materiál je určen pro žáky 5. ročníku, slouží k výkladu nového učiva.</a:t>
            </a: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Cesta k druhé světové válce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141168"/>
          </a:xfrm>
        </p:spPr>
        <p:txBody>
          <a:bodyPr/>
          <a:lstStyle/>
          <a:p>
            <a:r>
              <a:rPr lang="cs-CZ" dirty="0" smtClean="0"/>
              <a:t>Ve 20.letech patřilo Československo k nejrozvinutějším zemím na světě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R.1933</a:t>
            </a:r>
            <a:r>
              <a:rPr lang="cs-CZ" dirty="0" smtClean="0"/>
              <a:t> celý svět zasáhla hospodářská krize</a:t>
            </a:r>
          </a:p>
          <a:p>
            <a:r>
              <a:rPr lang="cs-CZ" dirty="0" smtClean="0"/>
              <a:t>Lidé přišli o majetek, byli nespokojeni</a:t>
            </a:r>
          </a:p>
          <a:p>
            <a:r>
              <a:rPr lang="cs-CZ" b="1" dirty="0" smtClean="0">
                <a:solidFill>
                  <a:srgbClr val="FF0000"/>
                </a:solidFill>
                <a:hlinkClick r:id="rId2"/>
              </a:rPr>
              <a:t>Adolf Hitler</a:t>
            </a:r>
            <a:r>
              <a:rPr lang="cs-CZ" dirty="0" smtClean="0"/>
              <a:t> – obnovil výrobu ve zbrojních továrnách (jeho obliba stoupala)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Září r.1938</a:t>
            </a:r>
            <a:r>
              <a:rPr lang="cs-CZ" dirty="0" smtClean="0"/>
              <a:t> - </a:t>
            </a:r>
            <a:r>
              <a:rPr lang="cs-CZ" dirty="0"/>
              <a:t>podepsali </a:t>
            </a:r>
            <a:r>
              <a:rPr lang="cs-CZ" dirty="0" smtClean="0"/>
              <a:t>zástupci </a:t>
            </a:r>
            <a:r>
              <a:rPr lang="cs-CZ" dirty="0"/>
              <a:t>Francie, Itálie a Německa v </a:t>
            </a:r>
            <a:r>
              <a:rPr lang="cs-CZ" b="1" dirty="0">
                <a:hlinkClick r:id="rId3"/>
              </a:rPr>
              <a:t>Mnichově dohodu</a:t>
            </a:r>
            <a:r>
              <a:rPr lang="cs-CZ" dirty="0"/>
              <a:t>, která nařizovala Československu postoupit </a:t>
            </a:r>
            <a:r>
              <a:rPr lang="cs-CZ" b="1" dirty="0">
                <a:solidFill>
                  <a:srgbClr val="FF0000"/>
                </a:solidFill>
              </a:rPr>
              <a:t>celé pohraničí </a:t>
            </a:r>
            <a:r>
              <a:rPr lang="cs-CZ" b="1" dirty="0" smtClean="0">
                <a:solidFill>
                  <a:srgbClr val="FF0000"/>
                </a:solidFill>
              </a:rPr>
              <a:t>Německu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Březen r.1939</a:t>
            </a:r>
            <a:r>
              <a:rPr lang="cs-CZ" dirty="0" smtClean="0"/>
              <a:t> - </a:t>
            </a:r>
            <a:r>
              <a:rPr lang="cs-CZ" dirty="0"/>
              <a:t>obsadila </a:t>
            </a:r>
            <a:r>
              <a:rPr lang="cs-CZ" dirty="0" smtClean="0"/>
              <a:t>něm. </a:t>
            </a:r>
            <a:r>
              <a:rPr lang="cs-CZ" dirty="0"/>
              <a:t>vojska </a:t>
            </a:r>
            <a:r>
              <a:rPr lang="cs-CZ" dirty="0" smtClean="0"/>
              <a:t>č. území </a:t>
            </a:r>
            <a:r>
              <a:rPr lang="cs-CZ" dirty="0"/>
              <a:t>– vyhlášen </a:t>
            </a:r>
            <a:r>
              <a:rPr lang="cs-CZ" b="1" dirty="0">
                <a:solidFill>
                  <a:srgbClr val="FF0000"/>
                </a:solidFill>
                <a:hlinkClick r:id="rId4"/>
              </a:rPr>
              <a:t>Protektorát Čechy a Morava</a:t>
            </a:r>
            <a:r>
              <a:rPr lang="cs-CZ" dirty="0">
                <a:solidFill>
                  <a:srgbClr val="FF0000"/>
                </a:solidFill>
              </a:rPr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97627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Cesta k druhé světové válce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1944216" cy="2809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52814" y="4150032"/>
            <a:ext cx="15497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Adolf Hitler</a:t>
            </a:r>
            <a:endParaRPr lang="cs-CZ" sz="16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890" y="3933056"/>
            <a:ext cx="3240360" cy="2227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96752"/>
            <a:ext cx="3917274" cy="2629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84168" y="3807112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Mapa Protektorátu (stav z let 1942–1945)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1840" y="6160803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Fotografie z průběhu Mnichovských jednání</a:t>
            </a:r>
          </a:p>
        </p:txBody>
      </p:sp>
    </p:spTree>
    <p:extLst>
      <p:ext uri="{BB962C8B-B14F-4D97-AF65-F5344CB8AC3E}">
        <p14:creationId xmlns="" xmlns:p14="http://schemas.microsoft.com/office/powerpoint/2010/main" val="1016234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Druhá světová válka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52578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3.září 1939</a:t>
            </a:r>
            <a:r>
              <a:rPr lang="cs-CZ" dirty="0" smtClean="0"/>
              <a:t> začala </a:t>
            </a:r>
            <a:r>
              <a:rPr lang="cs-CZ" b="1" dirty="0" smtClean="0">
                <a:hlinkClick r:id="rId2"/>
              </a:rPr>
              <a:t>druhá světová válka</a:t>
            </a:r>
            <a:r>
              <a:rPr lang="cs-CZ" dirty="0" smtClean="0"/>
              <a:t> (zapojena téměř celá Evropa, Spojené státy americké…)</a:t>
            </a:r>
          </a:p>
          <a:p>
            <a:r>
              <a:rPr lang="cs-CZ" b="1" dirty="0" smtClean="0">
                <a:hlinkClick r:id="rId3"/>
              </a:rPr>
              <a:t>Hitler</a:t>
            </a:r>
            <a:r>
              <a:rPr lang="cs-CZ" dirty="0" smtClean="0"/>
              <a:t> uzavřel se </a:t>
            </a:r>
            <a:r>
              <a:rPr lang="cs-CZ" b="1" dirty="0" smtClean="0">
                <a:hlinkClick r:id="rId4"/>
              </a:rPr>
              <a:t>Stalinem</a:t>
            </a:r>
            <a:r>
              <a:rPr lang="cs-CZ" dirty="0" smtClean="0"/>
              <a:t> smlouvu o neútočení a porušil ji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R.1942</a:t>
            </a:r>
            <a:r>
              <a:rPr lang="cs-CZ" dirty="0" smtClean="0"/>
              <a:t> u </a:t>
            </a:r>
            <a:r>
              <a:rPr lang="cs-CZ" b="1" dirty="0" smtClean="0">
                <a:hlinkClick r:id="rId5"/>
              </a:rPr>
              <a:t>Stalingradu</a:t>
            </a:r>
            <a:r>
              <a:rPr lang="cs-CZ" dirty="0" smtClean="0"/>
              <a:t> donutila Rudá armáda německá vojska k ústupu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R.1944</a:t>
            </a:r>
            <a:r>
              <a:rPr lang="cs-CZ" dirty="0" smtClean="0"/>
              <a:t> vítězily na západní frontě armády Spojených států a </a:t>
            </a:r>
            <a:r>
              <a:rPr lang="cs-CZ" dirty="0"/>
              <a:t>V</a:t>
            </a:r>
            <a:r>
              <a:rPr lang="cs-CZ" dirty="0" smtClean="0"/>
              <a:t>elké Británie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8.května 1945</a:t>
            </a:r>
            <a:r>
              <a:rPr lang="cs-CZ" dirty="0" smtClean="0"/>
              <a:t> německo kapitulovalo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9.května 1945 osvobozena Praha</a:t>
            </a:r>
          </a:p>
          <a:p>
            <a:r>
              <a:rPr lang="cs-CZ" dirty="0" smtClean="0"/>
              <a:t>Došlo k téměř úplnému vyhlazení </a:t>
            </a:r>
            <a:r>
              <a:rPr lang="cs-CZ" dirty="0" smtClean="0">
                <a:solidFill>
                  <a:srgbClr val="FF0000"/>
                </a:solidFill>
              </a:rPr>
              <a:t>Židů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Romů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Odbojové skupiny</a:t>
            </a:r>
            <a:r>
              <a:rPr lang="cs-CZ" dirty="0" smtClean="0"/>
              <a:t> – atentát na říšského protektora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59952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Druhá světová válka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759" y="1412776"/>
            <a:ext cx="3089920" cy="2301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40611" y="3577637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Ruiny Stalingradu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72816"/>
            <a:ext cx="4392488" cy="3365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99992" y="5057795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Noví vězni čekající na dezinfekci na jednom ze dvorů Mauthausenu</a:t>
            </a:r>
          </a:p>
        </p:txBody>
      </p:sp>
    </p:spTree>
    <p:extLst>
      <p:ext uri="{BB962C8B-B14F-4D97-AF65-F5344CB8AC3E}">
        <p14:creationId xmlns="" xmlns:p14="http://schemas.microsoft.com/office/powerpoint/2010/main" val="3572783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5257800"/>
          </a:xfrm>
        </p:spPr>
        <p:txBody>
          <a:bodyPr>
            <a:normAutofit/>
          </a:bodyPr>
          <a:lstStyle/>
          <a:p>
            <a:r>
              <a:rPr lang="cs-CZ" sz="2000" dirty="0"/>
              <a:t>MIKULENKOVÁ, L. </a:t>
            </a:r>
            <a:r>
              <a:rPr lang="cs-CZ" sz="2000" i="1" dirty="0"/>
              <a:t>Lidé a čas</a:t>
            </a:r>
            <a:r>
              <a:rPr lang="cs-CZ" sz="2000" dirty="0"/>
              <a:t>. Olomouc, 2008, </a:t>
            </a:r>
            <a:r>
              <a:rPr lang="cs-CZ" sz="2000" dirty="0" smtClean="0"/>
              <a:t>s.60-65. </a:t>
            </a:r>
            <a:r>
              <a:rPr lang="cs-CZ" sz="2000" dirty="0"/>
              <a:t>ISBN 978-80-7230-225-3.</a:t>
            </a:r>
          </a:p>
          <a:p>
            <a:r>
              <a:rPr lang="cs-CZ" sz="2000" dirty="0" smtClean="0"/>
              <a:t>Obrázky</a:t>
            </a:r>
            <a:r>
              <a:rPr lang="cs-CZ" sz="2000" dirty="0"/>
              <a:t>: [cit. </a:t>
            </a:r>
            <a:r>
              <a:rPr lang="cs-CZ" sz="2000" dirty="0" smtClean="0"/>
              <a:t>2012-05-04]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2" action="ppaction://hlinkfile"/>
              </a:rPr>
              <a:t>Wikimedia</a:t>
            </a:r>
            <a:r>
              <a:rPr lang="cs-CZ" sz="2000" dirty="0">
                <a:hlinkClick r:id="rId2" action="ppaction://hlinkfile"/>
              </a:rPr>
              <a:t> </a:t>
            </a:r>
            <a:r>
              <a:rPr lang="cs-CZ" sz="2000" dirty="0" err="1">
                <a:hlinkClick r:id="rId2" action="ppaction://hlinkfile"/>
              </a:rPr>
              <a:t>Commons</a:t>
            </a:r>
            <a:r>
              <a:rPr lang="cs-CZ" sz="2000" dirty="0">
                <a:hlinkClick r:id="rId2" action="ppaction://hlinkfile"/>
              </a:rPr>
              <a:t> </a:t>
            </a:r>
            <a:r>
              <a:rPr lang="cs-CZ" sz="2000" dirty="0"/>
              <a:t>na WWW: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1)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http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://</a:t>
            </a:r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cs.wikipedia.org/wiki/Adolf_Hitler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4" action="ppaction://hlinkfile" tooltip="w:cs:Creative Commons"/>
              </a:rPr>
              <a:t>Creative</a:t>
            </a:r>
            <a:r>
              <a:rPr lang="cs-CZ" sz="2000" dirty="0">
                <a:hlinkClick r:id="rId4" action="ppaction://hlinkfile" tooltip="w:cs:Creative Commons"/>
              </a:rPr>
              <a:t> </a:t>
            </a:r>
            <a:r>
              <a:rPr lang="cs-CZ" sz="2000" dirty="0" err="1">
                <a:hlinkClick r:id="rId4" action="ppaction://hlinkfile" tooltip="w:cs:Creative Commons"/>
              </a:rPr>
              <a:t>Commons</a:t>
            </a:r>
            <a:r>
              <a:rPr lang="cs-CZ" sz="2000" dirty="0"/>
              <a:t> na WWW</a:t>
            </a:r>
            <a:r>
              <a:rPr lang="cs-CZ" sz="2000" dirty="0" smtClean="0"/>
              <a:t>: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2)</a:t>
            </a:r>
            <a:r>
              <a:rPr lang="cs-CZ" sz="2000" dirty="0"/>
              <a:t>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Bundesarchiv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Bild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146-1990-048-29A /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CC-BY-SA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 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cs.wikipedia.org/wiki/Soubor:Adolf_Hitler-1933.jpg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3)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cs.wikipedia.org/wiki/Mnichovsk%C3%A1_dohoda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4)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Bundesarchiv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Bild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183-R69173 /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CC-BY-SA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/>
                </a:solidFill>
                <a:hlinkClick r:id="rId7"/>
              </a:rPr>
              <a:t>&lt;http</a:t>
            </a:r>
            <a:r>
              <a:rPr lang="cs-CZ" sz="2000" dirty="0">
                <a:solidFill>
                  <a:schemeClr val="accent1"/>
                </a:solidFill>
                <a:hlinkClick r:id="rId7"/>
              </a:rPr>
              <a:t>://cs.wikipedia.org/wiki/Soubor:Bundesarchiv_Bild_183-R69173,_M%C3%BCnchener_Abkommen,_</a:t>
            </a:r>
            <a:r>
              <a:rPr lang="cs-CZ" sz="2000" dirty="0" smtClean="0">
                <a:solidFill>
                  <a:schemeClr val="accent1"/>
                </a:solidFill>
                <a:hlinkClick r:id="rId7"/>
              </a:rPr>
              <a:t>Staatschefs.jpg</a:t>
            </a:r>
            <a:r>
              <a:rPr lang="cs-CZ" sz="2000" dirty="0" smtClean="0">
                <a:solidFill>
                  <a:schemeClr val="accent1"/>
                </a:solidFill>
              </a:rPr>
              <a:t>&gt;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 anchor="ctr">
            <a:normAutofit/>
          </a:bodyPr>
          <a:lstStyle/>
          <a:p>
            <a:r>
              <a:rPr lang="cs-CZ" sz="3600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208912" cy="5616624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2"/>
              </a:rPr>
              <a:t>://cs.wikipedia.org/wiki/Protektor%C3%A1t_%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C4%8Cechy_a_Morava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6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 err="1">
                <a:hlinkClick r:id="rId3" action="ppaction://hlinkfile" tooltip="User:XrysD"/>
              </a:rPr>
              <a:t>XrysD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4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Soubor:Protektorat_Bohmen-Mahren.png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7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cs.wikipedia.org/wiki/Druh%C3%A1_sv%C4%9Btov%C3%A1_v%C3%A1lka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8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cs.wikipedia.org/wiki/Stalin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9)&lt;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7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Bitva_u_Stalingradu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10)</a:t>
            </a:r>
            <a:r>
              <a:rPr lang="cs-CZ" sz="2000" b="1" dirty="0"/>
              <a:t>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Bundesarchiv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Bild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183-P0613-308 /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CC-BY-SA</a:t>
            </a:r>
            <a:r>
              <a:rPr lang="cs-CZ" sz="2000" b="1" dirty="0"/>
              <a:t>   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hlinkClick r:id="rId8"/>
              </a:rPr>
              <a:t>http</a:t>
            </a:r>
            <a:r>
              <a:rPr lang="cs-CZ" sz="2000" dirty="0">
                <a:hlinkClick r:id="rId8"/>
              </a:rPr>
              <a:t>://</a:t>
            </a:r>
            <a:r>
              <a:rPr lang="cs-CZ" sz="2000" dirty="0" smtClean="0">
                <a:hlinkClick r:id="rId8"/>
              </a:rPr>
              <a:t>cs.wikipedia.org/wiki/Soubor:Bundesarchiv_Bild_183-0613308</a:t>
            </a:r>
            <a:r>
              <a:rPr lang="cs-CZ" sz="2000" dirty="0">
                <a:hlinkClick r:id="rId8"/>
              </a:rPr>
              <a:t>,_Russland,_</a:t>
            </a:r>
            <a:r>
              <a:rPr lang="cs-CZ" sz="2000" dirty="0" smtClean="0">
                <a:hlinkClick r:id="rId8"/>
              </a:rPr>
              <a:t>Kesselschlacht_Stalingrad.jpg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11)</a:t>
            </a:r>
            <a:r>
              <a:rPr lang="cs-CZ" sz="2000" b="1" dirty="0"/>
              <a:t>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Bundesarchiv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Bild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192-207 /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CC-BY-SA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9"/>
              </a:rPr>
              <a:t>://cs.wikipedia.org/wiki/Soubor:Bundesarchiv_Bild_192-207,_KZ_Mauthausen,_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H%C3%A4ftlinge_bei_der_Desinfektion.jpg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/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5286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Pomocí jednotlivých stran vyložíme žákům nové učivo. Po kliknutí na </a:t>
            </a:r>
            <a:r>
              <a:rPr lang="cs-CZ" dirty="0" smtClean="0"/>
              <a:t>slova Adolf Hitler, Mnichovská dohoda, Protektorát Čechy a Morava, druhá světová válka, Stalin, Stalingrad, můžeme </a:t>
            </a:r>
            <a:r>
              <a:rPr lang="cs-CZ" dirty="0"/>
              <a:t>společně pročítat více informací </a:t>
            </a:r>
            <a:r>
              <a:rPr lang="cs-CZ" dirty="0" smtClean="0"/>
              <a:t>na </a:t>
            </a:r>
            <a:r>
              <a:rPr lang="cs-CZ" dirty="0"/>
              <a:t>internetových stránkách. </a:t>
            </a:r>
          </a:p>
          <a:p>
            <a:r>
              <a:rPr lang="cs-CZ" dirty="0"/>
              <a:t>Při výkladu si ukazujeme </a:t>
            </a:r>
            <a:r>
              <a:rPr lang="cs-CZ" dirty="0" smtClean="0"/>
              <a:t>obrázky</a:t>
            </a:r>
            <a:r>
              <a:rPr lang="cs-CZ" dirty="0"/>
              <a:t>.</a:t>
            </a:r>
          </a:p>
          <a:p>
            <a:r>
              <a:rPr lang="cs-CZ" dirty="0"/>
              <a:t>Prezentaci pustíme ještě jednou – žáci si dělají výpisky a připomínají si novou látku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1399</TotalTime>
  <Words>405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ZŠ Štětí, Ostrovní 300 Autor: Mgr. Štěpánka Beranová Datum: 4.5.2012 Člověk a jeho svět, lidé a čas. Název materiálu: VY_32_INOVACE_CaJS.5.B.08_ druha_svetova_valka Název: Druhá světová válka Číslo operačního programu: CZ.1.07/1.4.00/21.1693 Název projektu: PRIMA ŠKOLA</vt:lpstr>
      <vt:lpstr>Cesta k druhé světové válce</vt:lpstr>
      <vt:lpstr>Cesta k druhé světové válce</vt:lpstr>
      <vt:lpstr>Druhá světová válka</vt:lpstr>
      <vt:lpstr>Druhá světová válka</vt:lpstr>
      <vt:lpstr>Použité zdroje:</vt:lpstr>
      <vt:lpstr>Použité zdroje: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Základní škola Ostrovní</cp:lastModifiedBy>
  <cp:revision>94</cp:revision>
  <dcterms:created xsi:type="dcterms:W3CDTF">2011-11-11T20:20:27Z</dcterms:created>
  <dcterms:modified xsi:type="dcterms:W3CDTF">2012-10-18T06:50:49Z</dcterms:modified>
</cp:coreProperties>
</file>