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96" r:id="rId1"/>
  </p:sldMasterIdLst>
  <p:sldIdLst>
    <p:sldId id="256" r:id="rId2"/>
    <p:sldId id="285" r:id="rId3"/>
    <p:sldId id="286" r:id="rId4"/>
    <p:sldId id="283" r:id="rId5"/>
    <p:sldId id="284" r:id="rId6"/>
    <p:sldId id="261" r:id="rId7"/>
    <p:sldId id="273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A4AF281-304B-4979-A347-5CC1B46D321C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A4AF281-304B-4979-A347-5CC1B46D321C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A4AF281-304B-4979-A347-5CC1B46D321C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AF281-304B-4979-A347-5CC1B46D321C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AF281-304B-4979-A347-5CC1B46D321C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A4AF281-304B-4979-A347-5CC1B46D321C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AF281-304B-4979-A347-5CC1B46D321C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A4AF281-304B-4979-A347-5CC1B46D321C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A4AF281-304B-4979-A347-5CC1B46D321C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AF281-304B-4979-A347-5CC1B46D321C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4AF281-304B-4979-A347-5CC1B46D321C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A4AF281-304B-4979-A347-5CC1B46D321C}" type="datetimeFigureOut">
              <a:rPr lang="cs-CZ" smtClean="0"/>
              <a:pPr/>
              <a:t>18.10.2012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B30C3AB-EABA-486E-A1BB-BB4B79EA543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97" r:id="rId1"/>
    <p:sldLayoutId id="2147483998" r:id="rId2"/>
    <p:sldLayoutId id="2147483999" r:id="rId3"/>
    <p:sldLayoutId id="2147484000" r:id="rId4"/>
    <p:sldLayoutId id="2147484001" r:id="rId5"/>
    <p:sldLayoutId id="2147484002" r:id="rId6"/>
    <p:sldLayoutId id="2147484003" r:id="rId7"/>
    <p:sldLayoutId id="2147484004" r:id="rId8"/>
    <p:sldLayoutId id="2147484005" r:id="rId9"/>
    <p:sldLayoutId id="2147484006" r:id="rId10"/>
    <p:sldLayoutId id="2147484007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N%C3%A1rodn%C3%AD_fronta_%C4%8Cech%C5%AF_a_Slov%C3%A1k%C5%AF" TargetMode="External"/><Relationship Id="rId2" Type="http://schemas.openxmlformats.org/officeDocument/2006/relationships/hyperlink" Target="http://cs.wikipedia.org/wiki/Svaz_sov%C4%9Btsk%C3%BDch_socialistick%C3%BDch_republi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Klement_Gottwald" TargetMode="External"/><Relationship Id="rId5" Type="http://schemas.openxmlformats.org/officeDocument/2006/relationships/hyperlink" Target="http://cs.wikipedia.org/wiki/Edvard_Bene%C5%A1" TargetMode="External"/><Relationship Id="rId4" Type="http://schemas.openxmlformats.org/officeDocument/2006/relationships/hyperlink" Target="http://cs.wikipedia.org/wiki/Lidov%C3%A9_milice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Milada_Hor%C3%A1kov%C3%A1" TargetMode="External"/><Relationship Id="rId2" Type="http://schemas.openxmlformats.org/officeDocument/2006/relationships/hyperlink" Target="http://cs.wikipedia.org/wiki/Heliodor_P%C3%ADka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%C4%8Ceskoslovensk%C3%A1_socialistick%C3%A1_republika" TargetMode="External"/><Relationship Id="rId4" Type="http://schemas.openxmlformats.org/officeDocument/2006/relationships/hyperlink" Target="http://cs.wikipedia.org/wiki/Socialistick%C3%A1_%C3%BAstava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Gottwald_from_Bundesarchiv_Bild_183-R90009,_Budapest,_II._Weltfestspiele,_Festumzug,_tschechische_Delegation.jpg" TargetMode="External"/><Relationship Id="rId3" Type="http://schemas.openxmlformats.org/officeDocument/2006/relationships/hyperlink" Target="http://cs.wikipedia.org/wiki/Svaz_sov%C4%9Btsk%C3%BDch_socialistick%C3%BDch_republik" TargetMode="External"/><Relationship Id="rId7" Type="http://schemas.openxmlformats.org/officeDocument/2006/relationships/hyperlink" Target="http://cs.wikipedia.org/wiki/Klement_Gottwald" TargetMode="External"/><Relationship Id="rId2" Type="http://schemas.openxmlformats.org/officeDocument/2006/relationships/hyperlink" Target="file:///\\commons.wikimedia.org\wiki\Hlavn%25C3%25AD_strana%3f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Edvard_Bene%C5%A1" TargetMode="External"/><Relationship Id="rId5" Type="http://schemas.openxmlformats.org/officeDocument/2006/relationships/hyperlink" Target="http://cs.wikipedia.org/wiki/Lidov%C3%A9_milice" TargetMode="External"/><Relationship Id="rId4" Type="http://schemas.openxmlformats.org/officeDocument/2006/relationships/hyperlink" Target="http://cs.wikipedia.org/wiki/N%C3%A1rodn%C3%AD_fronta_%C4%8Cech%C5%AF_a_Slov%C3%A1k%C5%AF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cialistick%C3%A1_%C3%BAstava" TargetMode="External"/><Relationship Id="rId13" Type="http://schemas.openxmlformats.org/officeDocument/2006/relationships/hyperlink" Target="file:///\\commons.wikimedia.org\wiki\User:Maix" TargetMode="External"/><Relationship Id="rId3" Type="http://schemas.openxmlformats.org/officeDocument/2006/relationships/hyperlink" Target="http://en.wikipedia.org/" TargetMode="External"/><Relationship Id="rId7" Type="http://schemas.openxmlformats.org/officeDocument/2006/relationships/hyperlink" Target="http://cs.wikipedia.org/wiki/Milada_Hor%C3%A1kov%C3%A1" TargetMode="External"/><Relationship Id="rId12" Type="http://schemas.openxmlformats.org/officeDocument/2006/relationships/hyperlink" Target="file:///\\commons.wikimedia.org\wiki\File:Blank_map_of_Europe.svg" TargetMode="External"/><Relationship Id="rId2" Type="http://schemas.openxmlformats.org/officeDocument/2006/relationships/hyperlink" Target="file:///\\en.wikipedia.org\wiki\User:2463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Heliodor_P%C3%ADka" TargetMode="External"/><Relationship Id="rId11" Type="http://schemas.openxmlformats.org/officeDocument/2006/relationships/hyperlink" Target="file:///\\en.wikipedia.org\wiki\cs:Creative_Commons" TargetMode="External"/><Relationship Id="rId5" Type="http://schemas.openxmlformats.org/officeDocument/2006/relationships/hyperlink" Target="http://cs.wikipedia.org/wiki/Soubor:CommunistSplit.png" TargetMode="External"/><Relationship Id="rId15" Type="http://schemas.openxmlformats.org/officeDocument/2006/relationships/hyperlink" Target="http://cs.wikipedia.org/wiki/Soubor:Czechoslovakia_location_map.svg" TargetMode="External"/><Relationship Id="rId10" Type="http://schemas.openxmlformats.org/officeDocument/2006/relationships/hyperlink" Target="http://cs.wikipedia.org/wiki/Soubor:1960_Constitution_of_Czechoslovakia.png" TargetMode="External"/><Relationship Id="rId4" Type="http://schemas.openxmlformats.org/officeDocument/2006/relationships/hyperlink" Target="file:///\\en.wikipedia.org\wiki\User:Hoshie" TargetMode="External"/><Relationship Id="rId9" Type="http://schemas.openxmlformats.org/officeDocument/2006/relationships/hyperlink" Target="http://cs.wikipedia.org/wiki/%C4%8Ceskoslovensk%C3%A1_socialistick%C3%A1_republika" TargetMode="External"/><Relationship Id="rId14" Type="http://schemas.openxmlformats.org/officeDocument/2006/relationships/hyperlink" Target="file:///\\commons.wikimedia.org\wiki\User_talk:Maix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1988840"/>
            <a:ext cx="7414592" cy="2808312"/>
          </a:xfrm>
        </p:spPr>
        <p:txBody>
          <a:bodyPr>
            <a:normAutofit/>
          </a:bodyPr>
          <a:lstStyle/>
          <a:p>
            <a:r>
              <a:rPr lang="cs-CZ" sz="1800" dirty="0"/>
              <a:t>Název školy: ZŠ Štětí, Ostrovní 300</a:t>
            </a:r>
            <a:br>
              <a:rPr lang="cs-CZ" sz="1800" dirty="0"/>
            </a:br>
            <a:r>
              <a:rPr lang="cs-CZ" sz="1800" dirty="0"/>
              <a:t>Autor: Mgr. Štěpánka Beranová</a:t>
            </a:r>
            <a:br>
              <a:rPr lang="cs-CZ" sz="1800" dirty="0"/>
            </a:br>
            <a:r>
              <a:rPr lang="cs-CZ" sz="1800" dirty="0"/>
              <a:t>Datum: </a:t>
            </a:r>
            <a:r>
              <a:rPr lang="cs-CZ" sz="1800" dirty="0" smtClean="0"/>
              <a:t>10.5.2012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Člověk a jeho svět, </a:t>
            </a:r>
            <a:r>
              <a:rPr lang="cs-CZ" sz="1800" dirty="0" smtClean="0"/>
              <a:t>lidé a čas.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Název materiálu: </a:t>
            </a:r>
            <a:r>
              <a:rPr lang="cs-CZ" sz="1800" dirty="0" smtClean="0"/>
              <a:t>VY_32_INOVACE_CaJS.5.B.09_</a:t>
            </a:r>
            <a:r>
              <a:rPr lang="cs-CZ" sz="1800" dirty="0" err="1" smtClean="0"/>
              <a:t>povalecne</a:t>
            </a:r>
            <a:r>
              <a:rPr lang="cs-CZ" sz="1800" dirty="0" smtClean="0"/>
              <a:t>_</a:t>
            </a:r>
            <a:r>
              <a:rPr lang="cs-CZ" sz="1800" dirty="0" err="1" smtClean="0"/>
              <a:t>obdobi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Název</a:t>
            </a:r>
            <a:r>
              <a:rPr lang="cs-CZ" sz="1800" dirty="0"/>
              <a:t>: </a:t>
            </a:r>
            <a:r>
              <a:rPr lang="cs-CZ" sz="1800" dirty="0" smtClean="0"/>
              <a:t>Poválečné období</a:t>
            </a:r>
            <a:br>
              <a:rPr lang="cs-CZ" sz="1800" dirty="0" smtClean="0"/>
            </a:br>
            <a:r>
              <a:rPr lang="cs-CZ" sz="1800" dirty="0" smtClean="0"/>
              <a:t>Číslo </a:t>
            </a:r>
            <a:r>
              <a:rPr lang="cs-CZ" sz="1800" dirty="0"/>
              <a:t>operačního programu: CZ.1.07/1.4.00/21.1693</a:t>
            </a:r>
            <a:br>
              <a:rPr lang="cs-CZ" sz="1800" dirty="0"/>
            </a:br>
            <a:r>
              <a:rPr lang="cs-CZ" sz="1800" dirty="0"/>
              <a:t>Název projektu: PRIMA ŠKOLA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66367" y="5373216"/>
            <a:ext cx="6491833" cy="1001706"/>
          </a:xfrm>
        </p:spPr>
        <p:txBody>
          <a:bodyPr>
            <a:normAutofit/>
          </a:bodyPr>
          <a:lstStyle/>
          <a:p>
            <a:r>
              <a:rPr lang="cs-CZ" dirty="0"/>
              <a:t>Anotace: Materiál je určen pro žáky 5. ročníku, slouží k výkladu nového učiva.</a:t>
            </a:r>
          </a:p>
          <a:p>
            <a:endParaRPr lang="cs-CZ" dirty="0"/>
          </a:p>
        </p:txBody>
      </p:sp>
      <p:pic>
        <p:nvPicPr>
          <p:cNvPr id="4" name="obrázek 3" descr="Hlavička"/>
          <p:cNvPicPr/>
          <p:nvPr/>
        </p:nvPicPr>
        <p:blipFill>
          <a:blip r:embed="rId2" cstate="print"/>
          <a:srcRect t="15385" r="79313"/>
          <a:stretch>
            <a:fillRect/>
          </a:stretch>
        </p:blipFill>
        <p:spPr bwMode="auto">
          <a:xfrm>
            <a:off x="1966367" y="818872"/>
            <a:ext cx="1466850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1076046"/>
            <a:ext cx="3398520" cy="6572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555214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Autofit/>
          </a:bodyPr>
          <a:lstStyle/>
          <a:p>
            <a:r>
              <a:rPr lang="cs-CZ" sz="3600" dirty="0" smtClean="0"/>
              <a:t>Důsledky války a </a:t>
            </a:r>
            <a:br>
              <a:rPr lang="cs-CZ" sz="3600" dirty="0" smtClean="0"/>
            </a:br>
            <a:r>
              <a:rPr lang="cs-CZ" sz="3600" dirty="0"/>
              <a:t> </a:t>
            </a:r>
            <a:r>
              <a:rPr lang="cs-CZ" sz="3600" dirty="0" smtClean="0"/>
              <a:t>       přechod k mírovému životu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003232" cy="5141168"/>
          </a:xfrm>
        </p:spPr>
        <p:txBody>
          <a:bodyPr>
            <a:normAutofit/>
          </a:bodyPr>
          <a:lstStyle/>
          <a:p>
            <a:r>
              <a:rPr lang="cs-CZ" dirty="0" smtClean="0"/>
              <a:t>Po válce se svět rozdělil na dva nepřátelské tábory (Spojené státy americké a Svaz </a:t>
            </a:r>
            <a:r>
              <a:rPr lang="cs-CZ" dirty="0" err="1" smtClean="0"/>
              <a:t>sov.soc.republik</a:t>
            </a:r>
            <a:r>
              <a:rPr lang="cs-CZ" dirty="0" smtClean="0"/>
              <a:t>)</a:t>
            </a:r>
          </a:p>
          <a:p>
            <a:r>
              <a:rPr lang="cs-CZ" dirty="0" smtClean="0"/>
              <a:t>Československo se dostalo pod vliv </a:t>
            </a:r>
            <a:r>
              <a:rPr lang="cs-CZ" dirty="0" smtClean="0">
                <a:hlinkClick r:id="rId2"/>
              </a:rPr>
              <a:t>Sovětského svazu</a:t>
            </a:r>
            <a:endParaRPr lang="cs-CZ" dirty="0" smtClean="0"/>
          </a:p>
          <a:p>
            <a:r>
              <a:rPr lang="cs-CZ" dirty="0" smtClean="0"/>
              <a:t>Politické strany se sdružily do </a:t>
            </a:r>
            <a:r>
              <a:rPr lang="cs-CZ" dirty="0" smtClean="0">
                <a:hlinkClick r:id="rId3"/>
              </a:rPr>
              <a:t>Národní fronty</a:t>
            </a:r>
            <a:r>
              <a:rPr lang="cs-CZ" dirty="0" smtClean="0"/>
              <a:t>, společně pracovaly na obnovení republiky</a:t>
            </a:r>
          </a:p>
          <a:p>
            <a:r>
              <a:rPr lang="cs-CZ" dirty="0" smtClean="0"/>
              <a:t>Z Londýna se vrátila </a:t>
            </a:r>
            <a:r>
              <a:rPr lang="cs-CZ" b="1" dirty="0" smtClean="0">
                <a:solidFill>
                  <a:srgbClr val="FF0000"/>
                </a:solidFill>
              </a:rPr>
              <a:t>vláda a prezident</a:t>
            </a:r>
          </a:p>
          <a:p>
            <a:r>
              <a:rPr lang="cs-CZ" dirty="0" smtClean="0"/>
              <a:t>Po </a:t>
            </a:r>
            <a:r>
              <a:rPr lang="cs-CZ" b="1" dirty="0" smtClean="0">
                <a:solidFill>
                  <a:srgbClr val="FF0000"/>
                </a:solidFill>
              </a:rPr>
              <a:t>r.1946</a:t>
            </a:r>
            <a:r>
              <a:rPr lang="cs-CZ" dirty="0" smtClean="0"/>
              <a:t> získali velký vliv komunisté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R.1948</a:t>
            </a:r>
            <a:r>
              <a:rPr lang="cs-CZ" dirty="0" smtClean="0"/>
              <a:t> uskutečnili státní převrat a nastolili v zemi totalitní systém (</a:t>
            </a:r>
            <a:r>
              <a:rPr lang="cs-CZ" b="1" dirty="0" smtClean="0">
                <a:hlinkClick r:id="rId4"/>
              </a:rPr>
              <a:t>Lidové milice</a:t>
            </a:r>
            <a:r>
              <a:rPr lang="cs-CZ" dirty="0" smtClean="0"/>
              <a:t>)</a:t>
            </a:r>
          </a:p>
          <a:p>
            <a:r>
              <a:rPr lang="cs-CZ" dirty="0" smtClean="0"/>
              <a:t>Odstoupil prezident </a:t>
            </a:r>
            <a:r>
              <a:rPr lang="cs-CZ" b="1" dirty="0" smtClean="0">
                <a:hlinkClick r:id="rId5"/>
              </a:rPr>
              <a:t>E. Beneš</a:t>
            </a:r>
            <a:r>
              <a:rPr lang="cs-CZ" dirty="0" smtClean="0"/>
              <a:t>, nastoupil </a:t>
            </a:r>
            <a:r>
              <a:rPr lang="cs-CZ" dirty="0" err="1" smtClean="0">
                <a:hlinkClick r:id="rId6"/>
              </a:rPr>
              <a:t>K.Gottwald</a:t>
            </a:r>
            <a:endParaRPr lang="cs-CZ" dirty="0" smtClean="0"/>
          </a:p>
          <a:p>
            <a:r>
              <a:rPr lang="cs-CZ" dirty="0" smtClean="0"/>
              <a:t>V Československu nastalo více než čtyřicetileté </a:t>
            </a:r>
            <a:r>
              <a:rPr lang="cs-CZ" b="1" dirty="0" smtClean="0">
                <a:solidFill>
                  <a:srgbClr val="FF0000"/>
                </a:solidFill>
              </a:rPr>
              <a:t>období vlády jedné strany 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97279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Autofit/>
          </a:bodyPr>
          <a:lstStyle/>
          <a:p>
            <a:r>
              <a:rPr lang="cs-CZ" sz="3600" dirty="0"/>
              <a:t>Důsledky války a </a:t>
            </a:r>
            <a:br>
              <a:rPr lang="cs-CZ" sz="3600" dirty="0"/>
            </a:br>
            <a:r>
              <a:rPr lang="cs-CZ" sz="3600" dirty="0"/>
              <a:t>        přechod k mírovému životu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826495"/>
            <a:ext cx="1944216" cy="25311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12776"/>
            <a:ext cx="2088232" cy="2666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03548" y="4079288"/>
            <a:ext cx="158417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/>
              <a:t>Edvard Beneš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411760" y="6360663"/>
            <a:ext cx="194421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/>
              <a:t>Klement Gottwald</a:t>
            </a: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650009"/>
            <a:ext cx="4602088" cy="214572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345620" y="3795733"/>
            <a:ext cx="44644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/>
              <a:t>Komunistické státy v době studené války – červený je SSSR a jeho sféra vlivu, žlutá ČLR a její spojenci, černé nezávislé režimy</a:t>
            </a:r>
          </a:p>
        </p:txBody>
      </p:sp>
    </p:spTree>
    <p:extLst>
      <p:ext uri="{BB962C8B-B14F-4D97-AF65-F5344CB8AC3E}">
        <p14:creationId xmlns:p14="http://schemas.microsoft.com/office/powerpoint/2010/main" xmlns="" val="2643767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Autofit/>
          </a:bodyPr>
          <a:lstStyle/>
          <a:p>
            <a:r>
              <a:rPr lang="cs-CZ" sz="3600" dirty="0" smtClean="0"/>
              <a:t>Život v Československu</a:t>
            </a:r>
            <a:br>
              <a:rPr lang="cs-CZ" sz="3600" dirty="0" smtClean="0"/>
            </a:br>
            <a:r>
              <a:rPr lang="cs-CZ" sz="3600" dirty="0"/>
              <a:t> </a:t>
            </a:r>
            <a:r>
              <a:rPr lang="cs-CZ" sz="3600" dirty="0" smtClean="0"/>
              <a:t>             v době vlády komunistů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931224" cy="4873752"/>
          </a:xfrm>
        </p:spPr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R.1948</a:t>
            </a:r>
            <a:r>
              <a:rPr lang="cs-CZ" dirty="0"/>
              <a:t> u voleb – </a:t>
            </a:r>
            <a:r>
              <a:rPr lang="cs-CZ" b="1" dirty="0">
                <a:solidFill>
                  <a:srgbClr val="FF0000"/>
                </a:solidFill>
              </a:rPr>
              <a:t>jednotná kandidátka</a:t>
            </a:r>
            <a:r>
              <a:rPr lang="cs-CZ" dirty="0"/>
              <a:t> (do r.1989</a:t>
            </a:r>
            <a:r>
              <a:rPr lang="cs-CZ" dirty="0" smtClean="0"/>
              <a:t>)</a:t>
            </a:r>
          </a:p>
          <a:p>
            <a:r>
              <a:rPr lang="cs-CZ" dirty="0" smtClean="0"/>
              <a:t>Špatný stav hospodářství, pokles zemědělské produkce</a:t>
            </a:r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Politické soudní procesy</a:t>
            </a:r>
            <a:r>
              <a:rPr lang="cs-CZ" dirty="0" smtClean="0"/>
              <a:t> (třídní nepřátelé – </a:t>
            </a:r>
            <a:r>
              <a:rPr lang="cs-CZ" dirty="0" smtClean="0">
                <a:hlinkClick r:id="rId2"/>
              </a:rPr>
              <a:t>H. Píka</a:t>
            </a:r>
            <a:r>
              <a:rPr lang="cs-CZ" dirty="0" smtClean="0"/>
              <a:t>, </a:t>
            </a:r>
            <a:r>
              <a:rPr lang="cs-CZ" dirty="0" smtClean="0">
                <a:hlinkClick r:id="rId3"/>
              </a:rPr>
              <a:t>Milada Horáková</a:t>
            </a:r>
            <a:r>
              <a:rPr lang="cs-CZ" dirty="0" smtClean="0"/>
              <a:t>)</a:t>
            </a:r>
          </a:p>
          <a:p>
            <a:r>
              <a:rPr lang="cs-CZ" dirty="0" smtClean="0"/>
              <a:t>Po smrti </a:t>
            </a:r>
            <a:r>
              <a:rPr lang="cs-CZ" dirty="0" smtClean="0">
                <a:solidFill>
                  <a:srgbClr val="FF0000"/>
                </a:solidFill>
              </a:rPr>
              <a:t>Gottwalda</a:t>
            </a:r>
            <a:r>
              <a:rPr lang="cs-CZ" dirty="0" smtClean="0"/>
              <a:t> a </a:t>
            </a:r>
            <a:r>
              <a:rPr lang="cs-CZ" dirty="0" smtClean="0">
                <a:solidFill>
                  <a:srgbClr val="FF0000"/>
                </a:solidFill>
              </a:rPr>
              <a:t>Stalina</a:t>
            </a:r>
            <a:r>
              <a:rPr lang="cs-CZ" dirty="0" smtClean="0"/>
              <a:t> – oslabení diktatury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R.1960</a:t>
            </a:r>
            <a:r>
              <a:rPr lang="cs-CZ" dirty="0" smtClean="0"/>
              <a:t> – přijata </a:t>
            </a:r>
            <a:r>
              <a:rPr lang="cs-CZ" b="1" dirty="0" smtClean="0">
                <a:solidFill>
                  <a:srgbClr val="FF0000"/>
                </a:solidFill>
                <a:hlinkClick r:id="rId4"/>
              </a:rPr>
              <a:t>socialistická ústava</a:t>
            </a:r>
            <a:r>
              <a:rPr lang="cs-CZ" dirty="0" smtClean="0"/>
              <a:t>, vedoucí úloha komunistické strany ve společnosti</a:t>
            </a:r>
          </a:p>
          <a:p>
            <a:r>
              <a:rPr lang="cs-CZ" dirty="0" smtClean="0"/>
              <a:t>Stát byl přejmenován na </a:t>
            </a:r>
            <a:r>
              <a:rPr lang="cs-CZ" b="1" u="sng" dirty="0" smtClean="0">
                <a:solidFill>
                  <a:srgbClr val="FF0000"/>
                </a:solidFill>
                <a:hlinkClick r:id="rId5"/>
              </a:rPr>
              <a:t>Československou socialistickou republiku</a:t>
            </a:r>
            <a:endParaRPr lang="cs-CZ" b="1" u="sng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43811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Autofit/>
          </a:bodyPr>
          <a:lstStyle/>
          <a:p>
            <a:r>
              <a:rPr lang="cs-CZ" sz="3600" dirty="0"/>
              <a:t>Život v Československu</a:t>
            </a:r>
            <a:br>
              <a:rPr lang="cs-CZ" sz="3600" dirty="0"/>
            </a:br>
            <a:r>
              <a:rPr lang="cs-CZ" sz="3600" dirty="0"/>
              <a:t>              v době vlády komunistů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1484784"/>
            <a:ext cx="2925688" cy="391180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14264" y="5405565"/>
            <a:ext cx="324036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/>
              <a:t>Titulní strana stejnopisu Sbírky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844824"/>
            <a:ext cx="3295253" cy="38517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715570" y="5696609"/>
            <a:ext cx="115212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Geografie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2845843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 smtClean="0"/>
              <a:t>Použité zdroje: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715200" cy="5257800"/>
          </a:xfrm>
        </p:spPr>
        <p:txBody>
          <a:bodyPr>
            <a:normAutofit lnSpcReduction="10000"/>
          </a:bodyPr>
          <a:lstStyle/>
          <a:p>
            <a:r>
              <a:rPr lang="cs-CZ" sz="2000" dirty="0"/>
              <a:t>MIKULENKOVÁ, L. </a:t>
            </a:r>
            <a:r>
              <a:rPr lang="cs-CZ" sz="2000" i="1" dirty="0"/>
              <a:t>Lidé a čas</a:t>
            </a:r>
            <a:r>
              <a:rPr lang="cs-CZ" sz="2000" dirty="0"/>
              <a:t>. Olomouc, 2008, </a:t>
            </a:r>
            <a:r>
              <a:rPr lang="cs-CZ" sz="2000" dirty="0" smtClean="0"/>
              <a:t>s.66-69. </a:t>
            </a:r>
            <a:r>
              <a:rPr lang="cs-CZ" sz="2000" dirty="0"/>
              <a:t>ISBN 978-80-7230-225-3.</a:t>
            </a:r>
          </a:p>
          <a:p>
            <a:r>
              <a:rPr lang="cs-CZ" sz="2000" dirty="0" smtClean="0"/>
              <a:t>Obrázky</a:t>
            </a:r>
            <a:r>
              <a:rPr lang="cs-CZ" sz="2000" dirty="0"/>
              <a:t>: [cit. </a:t>
            </a:r>
            <a:r>
              <a:rPr lang="cs-CZ" sz="2000" dirty="0" smtClean="0"/>
              <a:t>2012-05-10] 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Dostupné </a:t>
            </a:r>
            <a:r>
              <a:rPr lang="cs-CZ" sz="2000" dirty="0"/>
              <a:t>pod licencí </a:t>
            </a:r>
            <a:r>
              <a:rPr lang="cs-CZ" sz="2000" dirty="0" err="1">
                <a:hlinkClick r:id="rId2" action="ppaction://hlinkfile"/>
              </a:rPr>
              <a:t>Wikimedia</a:t>
            </a:r>
            <a:r>
              <a:rPr lang="cs-CZ" sz="2000" dirty="0">
                <a:hlinkClick r:id="rId2" action="ppaction://hlinkfile"/>
              </a:rPr>
              <a:t> </a:t>
            </a:r>
            <a:r>
              <a:rPr lang="cs-CZ" sz="2000" dirty="0" err="1">
                <a:hlinkClick r:id="rId2" action="ppaction://hlinkfile"/>
              </a:rPr>
              <a:t>Commons</a:t>
            </a:r>
            <a:r>
              <a:rPr lang="cs-CZ" sz="2000" dirty="0">
                <a:hlinkClick r:id="rId2" action="ppaction://hlinkfile"/>
              </a:rPr>
              <a:t> </a:t>
            </a:r>
            <a:r>
              <a:rPr lang="cs-CZ" sz="2000" dirty="0"/>
              <a:t>na WWW: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1)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&lt;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3"/>
              </a:rPr>
              <a:t>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3"/>
              </a:rPr>
              <a:t>://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3"/>
              </a:rPr>
              <a:t>cs.wikipedia.org/wiki/Svaz_sov%C4%9Btsk%C3%BDch_socialistick%C3%BDch_republik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&gt;</a:t>
            </a: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2)&lt;</a:t>
            </a:r>
            <a:r>
              <a:rPr lang="cs-CZ" sz="2000" dirty="0" smtClean="0">
                <a:hlinkClick r:id="rId4"/>
              </a:rPr>
              <a:t>http</a:t>
            </a:r>
            <a:r>
              <a:rPr lang="cs-CZ" sz="2000" dirty="0">
                <a:hlinkClick r:id="rId4"/>
              </a:rPr>
              <a:t>://cs.wikipedia.org/wiki/N%C3%A1rodn%C3%AD_fronta_%</a:t>
            </a:r>
            <a:r>
              <a:rPr lang="cs-CZ" sz="2000" dirty="0" smtClean="0">
                <a:hlinkClick r:id="rId4"/>
              </a:rPr>
              <a:t>C4%8Cech%C5%AF_a_Slov%C3%A1k%C5%AF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3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)&lt;</a:t>
            </a:r>
            <a:r>
              <a:rPr lang="cs-CZ" sz="2000" dirty="0" smtClean="0">
                <a:hlinkClick r:id="rId5"/>
              </a:rPr>
              <a:t>http</a:t>
            </a:r>
            <a:r>
              <a:rPr lang="cs-CZ" sz="2000" dirty="0">
                <a:hlinkClick r:id="rId5"/>
              </a:rPr>
              <a:t>://</a:t>
            </a:r>
            <a:r>
              <a:rPr lang="cs-CZ" sz="2000" dirty="0" smtClean="0">
                <a:hlinkClick r:id="rId5"/>
              </a:rPr>
              <a:t>cs.wikipedia.org/wiki/Lidov%C3%A9_milice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4)&lt;</a:t>
            </a:r>
            <a:r>
              <a:rPr lang="cs-CZ" sz="2000" dirty="0" smtClean="0">
                <a:hlinkClick r:id="rId6"/>
              </a:rPr>
              <a:t>http</a:t>
            </a:r>
            <a:r>
              <a:rPr lang="cs-CZ" sz="2000" dirty="0">
                <a:hlinkClick r:id="rId6"/>
              </a:rPr>
              <a:t>://</a:t>
            </a:r>
            <a:r>
              <a:rPr lang="cs-CZ" sz="2000" dirty="0" smtClean="0">
                <a:hlinkClick r:id="rId6"/>
              </a:rPr>
              <a:t>cs.wikipedia.org/wiki/Edvard_Bene%C5%A1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5)&lt;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7"/>
              </a:rPr>
              <a:t>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7"/>
              </a:rPr>
              <a:t>://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7"/>
              </a:rPr>
              <a:t>cs.wikipedia.org/wiki/</a:t>
            </a:r>
            <a:r>
              <a:rPr lang="cs-CZ" sz="2000" dirty="0" err="1" smtClean="0">
                <a:solidFill>
                  <a:schemeClr val="accent1">
                    <a:lumMod val="75000"/>
                  </a:schemeClr>
                </a:solidFill>
                <a:hlinkClick r:id="rId7"/>
              </a:rPr>
              <a:t>Klement_Gottwald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6)</a:t>
            </a:r>
            <a:r>
              <a:rPr lang="cs-CZ" sz="2000" b="1" dirty="0"/>
              <a:t> </a:t>
            </a:r>
            <a:r>
              <a:rPr lang="cs-CZ" sz="2000" dirty="0" err="1">
                <a:solidFill>
                  <a:schemeClr val="accent1">
                    <a:lumMod val="75000"/>
                  </a:schemeClr>
                </a:solidFill>
              </a:rPr>
              <a:t>Bundesarchiv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, </a:t>
            </a:r>
            <a:r>
              <a:rPr lang="cs-CZ" sz="2000" dirty="0" err="1">
                <a:solidFill>
                  <a:schemeClr val="accent1">
                    <a:lumMod val="75000"/>
                  </a:schemeClr>
                </a:solidFill>
              </a:rPr>
              <a:t>Bild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 183-R90009 / 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CC-BY-SA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8"/>
              </a:rPr>
              <a:t>&lt;http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8"/>
              </a:rPr>
              <a:t>://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8"/>
              </a:rPr>
              <a:t>cs.wikipedia.org/wiki/Soubor:Gottwald_from_Bundesarchiv_Bild_183R90009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8"/>
              </a:rPr>
              <a:t>,_Budapest,_II._Weltfestspiele,_Festumzug,_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8"/>
              </a:rPr>
              <a:t>tschechische_Delegation.jpg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pPr marL="0" indent="0">
              <a:buNone/>
            </a:pP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000" dirty="0"/>
          </a:p>
          <a:p>
            <a:pPr marL="0" indent="0">
              <a:buNone/>
            </a:pPr>
            <a:endParaRPr lang="cs-CZ" sz="2000" dirty="0" smtClean="0">
              <a:solidFill>
                <a:schemeClr val="accent1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xmlns="" val="943086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994122"/>
          </a:xfrm>
        </p:spPr>
        <p:txBody>
          <a:bodyPr anchor="ctr">
            <a:normAutofit/>
          </a:bodyPr>
          <a:lstStyle/>
          <a:p>
            <a:r>
              <a:rPr lang="cs-CZ" sz="3600" dirty="0"/>
              <a:t>Použité 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340768"/>
            <a:ext cx="8208912" cy="5616624"/>
          </a:xfrm>
        </p:spPr>
        <p:txBody>
          <a:bodyPr>
            <a:normAutofit lnSpcReduction="10000"/>
          </a:bodyPr>
          <a:lstStyle/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7)</a:t>
            </a:r>
            <a:r>
              <a:rPr lang="en-US" sz="2000" dirty="0"/>
              <a:t> </a:t>
            </a:r>
            <a:r>
              <a:rPr lang="en-US" sz="2000" dirty="0">
                <a:solidFill>
                  <a:schemeClr val="accent1">
                    <a:lumMod val="75000"/>
                  </a:schemeClr>
                </a:solidFill>
              </a:rPr>
              <a:t>Original </a:t>
            </a:r>
            <a:r>
              <a:rPr lang="en-US" sz="2000" dirty="0" err="1">
                <a:solidFill>
                  <a:schemeClr val="accent1">
                    <a:lumMod val="75000"/>
                  </a:schemeClr>
                </a:solidFill>
              </a:rPr>
              <a:t>uploader</a:t>
            </a:r>
            <a:r>
              <a:rPr lang="en-US" sz="2000" dirty="0">
                <a:solidFill>
                  <a:schemeClr val="accent1">
                    <a:lumMod val="75000"/>
                  </a:schemeClr>
                </a:solidFill>
              </a:rPr>
              <a:t> was </a:t>
            </a:r>
            <a:r>
              <a:rPr lang="en-US" sz="2000" dirty="0">
                <a:solidFill>
                  <a:schemeClr val="accent1">
                    <a:lumMod val="75000"/>
                  </a:schemeClr>
                </a:solidFill>
                <a:hlinkClick r:id="rId2" action="ppaction://hlinkfile" tooltip="en:User:24630"/>
              </a:rPr>
              <a:t>24630</a:t>
            </a:r>
            <a:r>
              <a:rPr lang="en-US" sz="2000" dirty="0">
                <a:solidFill>
                  <a:schemeClr val="accent1">
                    <a:lumMod val="75000"/>
                  </a:schemeClr>
                </a:solidFill>
              </a:rPr>
              <a:t> at </a:t>
            </a:r>
            <a:r>
              <a:rPr lang="en-US" sz="2000" dirty="0" err="1">
                <a:solidFill>
                  <a:schemeClr val="accent1">
                    <a:lumMod val="75000"/>
                  </a:schemeClr>
                </a:solidFill>
                <a:hlinkClick r:id="rId3"/>
              </a:rPr>
              <a:t>en.wikipedia</a:t>
            </a:r>
            <a:r>
              <a:rPr lang="en-US" sz="2000" dirty="0">
                <a:solidFill>
                  <a:schemeClr val="accent1">
                    <a:lumMod val="75000"/>
                  </a:schemeClr>
                </a:solidFill>
              </a:rPr>
              <a:t> Later version(s) were uploaded by </a:t>
            </a:r>
            <a:r>
              <a:rPr lang="en-US" sz="2000" dirty="0" err="1">
                <a:solidFill>
                  <a:schemeClr val="accent1">
                    <a:lumMod val="75000"/>
                  </a:schemeClr>
                </a:solidFill>
                <a:hlinkClick r:id="rId4" action="ppaction://hlinkfile" tooltip="en:User:Hoshie"/>
              </a:rPr>
              <a:t>Hoshie</a:t>
            </a:r>
            <a:r>
              <a:rPr lang="en-US" sz="2000" dirty="0">
                <a:solidFill>
                  <a:schemeClr val="accent1">
                    <a:lumMod val="75000"/>
                  </a:schemeClr>
                </a:solidFill>
              </a:rPr>
              <a:t> at </a:t>
            </a:r>
            <a:r>
              <a:rPr lang="en-US" sz="2000" dirty="0" err="1" smtClean="0">
                <a:solidFill>
                  <a:schemeClr val="accent1">
                    <a:lumMod val="75000"/>
                  </a:schemeClr>
                </a:solidFill>
                <a:hlinkClick r:id="rId3"/>
              </a:rPr>
              <a:t>en.wikipedia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>
                <a:hlinkClick r:id="rId5"/>
              </a:rPr>
              <a:t>&lt;http</a:t>
            </a:r>
            <a:r>
              <a:rPr lang="cs-CZ" sz="2000" dirty="0">
                <a:hlinkClick r:id="rId5"/>
              </a:rPr>
              <a:t>://</a:t>
            </a:r>
            <a:r>
              <a:rPr lang="cs-CZ" sz="2000" dirty="0" smtClean="0">
                <a:hlinkClick r:id="rId5"/>
              </a:rPr>
              <a:t>cs.wikipedia.org/wiki/</a:t>
            </a:r>
            <a:r>
              <a:rPr lang="cs-CZ" sz="2000" dirty="0" err="1" smtClean="0">
                <a:hlinkClick r:id="rId5"/>
              </a:rPr>
              <a:t>Soubor:CommunistSplit.png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8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) &lt;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6"/>
              </a:rPr>
              <a:t>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6"/>
              </a:rPr>
              <a:t>://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6"/>
              </a:rPr>
              <a:t>cs.wikipedia.org/wiki/Heliodor_P%C3%ADka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9)&lt;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7"/>
              </a:rPr>
              <a:t>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7"/>
              </a:rPr>
              <a:t>://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7"/>
              </a:rPr>
              <a:t>cs.wikipedia.org/wiki/Milada_Hor%C3%A1kov%C3%A1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10)&lt;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8"/>
              </a:rPr>
              <a:t>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8"/>
              </a:rPr>
              <a:t>://cs.wikipedia.org/wiki/Socialistick%C3%A1_%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8"/>
              </a:rPr>
              <a:t>C3%Bastava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11)&lt;</a:t>
            </a:r>
            <a:r>
              <a:rPr lang="cs-CZ" sz="2000" dirty="0" smtClean="0">
                <a:hlinkClick r:id="rId9"/>
              </a:rPr>
              <a:t>http</a:t>
            </a:r>
            <a:r>
              <a:rPr lang="cs-CZ" sz="2000" dirty="0">
                <a:hlinkClick r:id="rId9"/>
              </a:rPr>
              <a:t>://cs.wikipedia.org/wiki/%</a:t>
            </a:r>
            <a:r>
              <a:rPr lang="cs-CZ" sz="2000" dirty="0" smtClean="0">
                <a:hlinkClick r:id="rId9"/>
              </a:rPr>
              <a:t>C4%8Ceskoslovensk%C3%A1_socialistick%C3%A1_republika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12) Národní shromáždění Československé 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republiky</a:t>
            </a:r>
          </a:p>
          <a:p>
            <a:pPr marL="0" indent="0">
              <a:buNone/>
            </a:pPr>
            <a:r>
              <a:rPr lang="cs-CZ" sz="2000" dirty="0" smtClean="0">
                <a:hlinkClick r:id="rId10"/>
              </a:rPr>
              <a:t>&lt;http</a:t>
            </a:r>
            <a:r>
              <a:rPr lang="cs-CZ" sz="2000" dirty="0">
                <a:hlinkClick r:id="rId10"/>
              </a:rPr>
              <a:t>://</a:t>
            </a:r>
            <a:r>
              <a:rPr lang="cs-CZ" sz="2000" dirty="0" smtClean="0">
                <a:hlinkClick r:id="rId10"/>
              </a:rPr>
              <a:t>cs.wikipedia.org/wiki/Soubor:1960_Constitution_of_Czechoslovakia.png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r>
              <a:rPr lang="cs-CZ" sz="2000" dirty="0" smtClean="0"/>
              <a:t>Dostupné </a:t>
            </a:r>
            <a:r>
              <a:rPr lang="cs-CZ" sz="2000" dirty="0"/>
              <a:t>pod licencí </a:t>
            </a:r>
            <a:r>
              <a:rPr lang="cs-CZ" sz="2000" dirty="0" err="1">
                <a:hlinkClick r:id="rId11" action="ppaction://hlinkfile" tooltip="w:cs:Creative Commons"/>
              </a:rPr>
              <a:t>Creative</a:t>
            </a:r>
            <a:r>
              <a:rPr lang="cs-CZ" sz="2000" dirty="0">
                <a:hlinkClick r:id="rId11" action="ppaction://hlinkfile" tooltip="w:cs:Creative Commons"/>
              </a:rPr>
              <a:t> </a:t>
            </a:r>
            <a:r>
              <a:rPr lang="cs-CZ" sz="2000" dirty="0" err="1">
                <a:hlinkClick r:id="rId11" action="ppaction://hlinkfile" tooltip="w:cs:Creative Commons"/>
              </a:rPr>
              <a:t>Commons</a:t>
            </a:r>
            <a:r>
              <a:rPr lang="cs-CZ" sz="2000" dirty="0"/>
              <a:t> na WWW:</a:t>
            </a: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13)</a:t>
            </a:r>
            <a:r>
              <a:rPr lang="cs-CZ" sz="2000" dirty="0">
                <a:hlinkClick r:id="rId12" action="ppaction://hlinkfile" tooltip="File:Blank map of Europe.svg"/>
              </a:rPr>
              <a:t> </a:t>
            </a:r>
            <a:r>
              <a:rPr lang="cs-CZ" sz="2000" dirty="0" err="1">
                <a:hlinkClick r:id="rId12" action="ppaction://hlinkfile" tooltip="File:Blank map of Europe.svg"/>
              </a:rPr>
              <a:t>Blank_map_of_Europe.svg</a:t>
            </a:r>
            <a:r>
              <a:rPr lang="cs-CZ" sz="2000" dirty="0"/>
              <a:t>: </a:t>
            </a:r>
            <a:r>
              <a:rPr lang="cs-CZ" sz="2000" dirty="0" err="1">
                <a:hlinkClick r:id="rId13" action="ppaction://hlinkfile" tooltip="User:Maix"/>
              </a:rPr>
              <a:t>maix</a:t>
            </a:r>
            <a:r>
              <a:rPr lang="cs-CZ" sz="2000" baseline="30000" dirty="0" smtClean="0">
                <a:hlinkClick r:id="rId14" action="ppaction://hlinkfile" tooltip="User talk:Maix"/>
              </a:rPr>
              <a:t>¿?</a:t>
            </a:r>
            <a:endParaRPr lang="cs-CZ" sz="2000" baseline="30000" dirty="0" smtClean="0"/>
          </a:p>
          <a:p>
            <a:pPr marL="0" indent="0">
              <a:buNone/>
            </a:pP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15"/>
              </a:rPr>
              <a:t>&lt;http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  <a:hlinkClick r:id="rId15"/>
              </a:rPr>
              <a:t>://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hlinkClick r:id="rId15"/>
              </a:rPr>
              <a:t>cs.wikipedia.org/wiki/</a:t>
            </a:r>
            <a:r>
              <a:rPr lang="cs-CZ" sz="2000" dirty="0" err="1" smtClean="0">
                <a:solidFill>
                  <a:schemeClr val="accent1">
                    <a:lumMod val="75000"/>
                  </a:schemeClr>
                </a:solidFill>
                <a:hlinkClick r:id="rId15"/>
              </a:rPr>
              <a:t>Soubor:Czechoslovakia_location_map.svg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&gt;</a:t>
            </a:r>
          </a:p>
          <a:p>
            <a:pPr marL="0" indent="0">
              <a:buNone/>
            </a:pP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000" b="1" dirty="0" smtClean="0"/>
          </a:p>
          <a:p>
            <a:pPr marL="0" indent="0">
              <a:buNone/>
            </a:pP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000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52866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cs-CZ" sz="3600" dirty="0" smtClean="0"/>
              <a:t>Metodický návod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Pomocí jednotlivých stran vyložíme žákům nové učivo. Po kliknutí na </a:t>
            </a:r>
            <a:r>
              <a:rPr lang="cs-CZ" dirty="0" smtClean="0"/>
              <a:t>slova Sovětský svaz, Národní fronta, Lidové milice, E. Beneš, </a:t>
            </a:r>
            <a:r>
              <a:rPr lang="cs-CZ" dirty="0" err="1" smtClean="0"/>
              <a:t>K.Gottwald</a:t>
            </a:r>
            <a:r>
              <a:rPr lang="cs-CZ" dirty="0" smtClean="0"/>
              <a:t>, </a:t>
            </a:r>
            <a:r>
              <a:rPr lang="cs-CZ" dirty="0" err="1" smtClean="0"/>
              <a:t>H.Píka</a:t>
            </a:r>
            <a:r>
              <a:rPr lang="cs-CZ" dirty="0" smtClean="0"/>
              <a:t>, Milada Horáková, socialistická ústava, Československá socialistická republika můžeme </a:t>
            </a:r>
            <a:r>
              <a:rPr lang="cs-CZ" dirty="0"/>
              <a:t>společně pročítat více informací </a:t>
            </a:r>
            <a:r>
              <a:rPr lang="cs-CZ" dirty="0" smtClean="0"/>
              <a:t>na </a:t>
            </a:r>
            <a:r>
              <a:rPr lang="cs-CZ" dirty="0"/>
              <a:t>internetových stránkách. </a:t>
            </a:r>
          </a:p>
          <a:p>
            <a:r>
              <a:rPr lang="cs-CZ" dirty="0"/>
              <a:t>Při výkladu si ukazujeme </a:t>
            </a:r>
            <a:r>
              <a:rPr lang="cs-CZ" dirty="0" smtClean="0"/>
              <a:t>obrázky</a:t>
            </a:r>
            <a:r>
              <a:rPr lang="cs-CZ" dirty="0"/>
              <a:t>.</a:t>
            </a:r>
          </a:p>
          <a:p>
            <a:r>
              <a:rPr lang="cs-CZ" dirty="0"/>
              <a:t>Prezentaci pustíme ještě jednou – žáci si dělají výpisky a připomínají si novou látku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05332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1520</TotalTime>
  <Words>454</Words>
  <Application>Microsoft Office PowerPoint</Application>
  <PresentationFormat>Předvádění na obrazovce (4:3)</PresentationFormat>
  <Paragraphs>62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Název školy: ZŠ Štětí, Ostrovní 300 Autor: Mgr. Štěpánka Beranová Datum: 10.5.2012 Člověk a jeho svět, lidé a čas. Název materiálu: VY_32_INOVACE_CaJS.5.B.09_povalecne_obdobi Název: Poválečné období Číslo operačního programu: CZ.1.07/1.4.00/21.1693 Název projektu: PRIMA ŠKOLA</vt:lpstr>
      <vt:lpstr>Důsledky války a          přechod k mírovému životu</vt:lpstr>
      <vt:lpstr>Důsledky války a          přechod k mírovému životu</vt:lpstr>
      <vt:lpstr>Život v Československu               v době vlády komunistů</vt:lpstr>
      <vt:lpstr>Život v Československu               v době vlády komunistů</vt:lpstr>
      <vt:lpstr>Použité zdroje:</vt:lpstr>
      <vt:lpstr>Použité zdroje:</vt:lpstr>
      <vt:lpstr>Metodický návod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Štětí, Ostrovní 300 Autor: Mgr. Štěpánka Beranová Datum: 13.10.2011 Člověk a jeho svět, člověk a jeho zdraví. Název materiálu: VY_32_INOVACE_ČaJS.5.B.02_SOUSTAVY LIDSKÉHO TĚLA II. Název: SOUSTAVY LIDSKÉHO TĚLA II. Číslo operačního programu: CZ.1.07/1.4.00/21.1693 Název projektu: PRIMA ŠKOLA</dc:title>
  <dc:creator>Martin</dc:creator>
  <cp:lastModifiedBy>Základní škola Ostrovní</cp:lastModifiedBy>
  <cp:revision>108</cp:revision>
  <dcterms:created xsi:type="dcterms:W3CDTF">2011-11-11T20:20:27Z</dcterms:created>
  <dcterms:modified xsi:type="dcterms:W3CDTF">2012-10-18T06:57:44Z</dcterms:modified>
</cp:coreProperties>
</file>