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sldIdLst>
    <p:sldId id="256" r:id="rId2"/>
    <p:sldId id="287" r:id="rId3"/>
    <p:sldId id="288" r:id="rId4"/>
    <p:sldId id="289" r:id="rId5"/>
    <p:sldId id="290" r:id="rId6"/>
    <p:sldId id="293" r:id="rId7"/>
    <p:sldId id="291" r:id="rId8"/>
    <p:sldId id="261" r:id="rId9"/>
    <p:sldId id="273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A4AF281-304B-4979-A347-5CC1B46D321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A4AF281-304B-4979-A347-5CC1B46D321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A4AF281-304B-4979-A347-5CC1B46D321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Gust%C3%A1v_Hus%C3%A1k" TargetMode="External"/><Relationship Id="rId2" Type="http://schemas.openxmlformats.org/officeDocument/2006/relationships/hyperlink" Target="http://cs.wikipedia.org/wiki/Pra%C5%BEsk%C3%A9_jaro_1968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Listopad_1989" TargetMode="External"/><Relationship Id="rId2" Type="http://schemas.openxmlformats.org/officeDocument/2006/relationships/hyperlink" Target="http://cs.wikipedia.org/wiki/Komunistick%C3%BD_re%C5%BEim_v_%C4%8Ceskoslovensku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%C3%A1clav_Havel" TargetMode="External"/><Relationship Id="rId2" Type="http://schemas.openxmlformats.org/officeDocument/2006/relationships/hyperlink" Target="http://cs.wikipedia.org/wiki/Sametov%C3%A1_revoluce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hyperlink" Target="http://cs.wikipedia.org/wiki/V%C3%A1clavsk%C3%A9_n%C3%A1m%C4%9Bst%C3%AD" TargetMode="External"/><Relationship Id="rId4" Type="http://schemas.openxmlformats.org/officeDocument/2006/relationships/hyperlink" Target="http://cs.wikipedia.org/wiki/Sametov%C3%A1_revoluce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lovensk%C3%A1_republika" TargetMode="External"/><Relationship Id="rId2" Type="http://schemas.openxmlformats.org/officeDocument/2006/relationships/hyperlink" Target="http://cs.wikipedia.org/wiki/%C4%8Cesk%C3%A1_republika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Evropsk%C3%A1_unie" TargetMode="External"/><Relationship Id="rId4" Type="http://schemas.openxmlformats.org/officeDocument/2006/relationships/hyperlink" Target="http://cs.wikipedia.org/wiki/Nato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Listopad_1989" TargetMode="External"/><Relationship Id="rId3" Type="http://schemas.openxmlformats.org/officeDocument/2006/relationships/hyperlink" Target="http://cs.wikipedia.org/wiki/Pra%C5%BEsk%C3%A9_jaro_1968" TargetMode="External"/><Relationship Id="rId7" Type="http://schemas.openxmlformats.org/officeDocument/2006/relationships/hyperlink" Target="http://cs.wikipedia.org/wiki/Komunistick%C3%BD_re%C5%BEim_v_%C4%8Ceskoslovensku" TargetMode="External"/><Relationship Id="rId2" Type="http://schemas.openxmlformats.org/officeDocument/2006/relationships/hyperlink" Target="file:///\\commons.wikimedia.org\wiki\Hlavn%25C3%25AD_strana%3f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Gust%C3%A1v_Hus%C3%A1k" TargetMode="External"/><Relationship Id="rId5" Type="http://schemas.openxmlformats.org/officeDocument/2006/relationships/hyperlink" Target="http://cs.wikipedia.org/wiki/Soubor:Prague_4.jpg" TargetMode="External"/><Relationship Id="rId4" Type="http://schemas.openxmlformats.org/officeDocument/2006/relationships/hyperlink" Target="http://cs.wikipedia.org/wiki/Soubor:Prague1.jpg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V%C3%A1clav_Havel_cut_out.jpg" TargetMode="External"/><Relationship Id="rId3" Type="http://schemas.openxmlformats.org/officeDocument/2006/relationships/hyperlink" Target="http://cs.wikipedia.org/wiki/V%C3%A1clav_Havel" TargetMode="External"/><Relationship Id="rId7" Type="http://schemas.openxmlformats.org/officeDocument/2006/relationships/hyperlink" Target="file:///\\commons.wikimedia.org\w\index.php%3ftitle=User:Silforwiki&amp;action=edit&amp;redlink=1" TargetMode="External"/><Relationship Id="rId12" Type="http://schemas.openxmlformats.org/officeDocument/2006/relationships/hyperlink" Target="http://cs.wikipedia.org/wiki/Evropsk%C3%A1_unie" TargetMode="External"/><Relationship Id="rId2" Type="http://schemas.openxmlformats.org/officeDocument/2006/relationships/hyperlink" Target="http://cs.wikipedia.org/wiki/Sametov%C3%A1_revolu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rague_November89_-_Wenceslas_Square1.jpg" TargetMode="External"/><Relationship Id="rId11" Type="http://schemas.openxmlformats.org/officeDocument/2006/relationships/hyperlink" Target="http://cs.wikipedia.org/wiki/Nato" TargetMode="External"/><Relationship Id="rId5" Type="http://schemas.openxmlformats.org/officeDocument/2006/relationships/hyperlink" Target="http://cs.wikipedia.org/wiki/Soubor:Prague_November_1989_-_Old_Town_Square.jpg" TargetMode="External"/><Relationship Id="rId10" Type="http://schemas.openxmlformats.org/officeDocument/2006/relationships/hyperlink" Target="http://cs.wikipedia.org/wiki/Slovensk%C3%A1_republika" TargetMode="External"/><Relationship Id="rId4" Type="http://schemas.openxmlformats.org/officeDocument/2006/relationships/hyperlink" Target="file:///\\en.wikipedia.org\wiki\User:Piercetp" TargetMode="External"/><Relationship Id="rId9" Type="http://schemas.openxmlformats.org/officeDocument/2006/relationships/hyperlink" Target="http://cs.wikipedia.org/wiki/%C4%8Cesk%C3%A1_republika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988840"/>
            <a:ext cx="7414592" cy="2808312"/>
          </a:xfrm>
        </p:spPr>
        <p:txBody>
          <a:bodyPr>
            <a:normAutofit/>
          </a:bodyPr>
          <a:lstStyle/>
          <a:p>
            <a:r>
              <a:rPr lang="cs-CZ" sz="1800" dirty="0"/>
              <a:t>Název školy: ZŠ Štětí, Ostrovní 300</a:t>
            </a:r>
            <a:br>
              <a:rPr lang="cs-CZ" sz="1800" dirty="0"/>
            </a:br>
            <a:r>
              <a:rPr lang="cs-CZ" sz="1800" dirty="0"/>
              <a:t>Autor: Mgr. Štěpánka Beranová</a:t>
            </a:r>
            <a:br>
              <a:rPr lang="cs-CZ" sz="1800" dirty="0"/>
            </a:br>
            <a:r>
              <a:rPr lang="cs-CZ" sz="1800" dirty="0"/>
              <a:t>Datum: </a:t>
            </a:r>
            <a:r>
              <a:rPr lang="cs-CZ" sz="1800" dirty="0" smtClean="0"/>
              <a:t>15.5.2012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Člověk a jeho svět, </a:t>
            </a:r>
            <a:r>
              <a:rPr lang="cs-CZ" sz="1800" dirty="0" smtClean="0"/>
              <a:t>lidé a čas.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Název materiálu: </a:t>
            </a:r>
            <a:r>
              <a:rPr lang="cs-CZ" sz="1800" dirty="0" smtClean="0"/>
              <a:t>VY_32_INOVACE_CaJS.5.B.10_druha_polovina_20.stoleti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Název</a:t>
            </a:r>
            <a:r>
              <a:rPr lang="cs-CZ" sz="1800" dirty="0"/>
              <a:t>: </a:t>
            </a:r>
            <a:r>
              <a:rPr lang="cs-CZ" sz="1800" dirty="0" smtClean="0"/>
              <a:t>Druhá polovina 20. století</a:t>
            </a:r>
            <a:br>
              <a:rPr lang="cs-CZ" sz="1800" dirty="0" smtClean="0"/>
            </a:br>
            <a:r>
              <a:rPr lang="cs-CZ" sz="1800" dirty="0" smtClean="0"/>
              <a:t>Číslo </a:t>
            </a:r>
            <a:r>
              <a:rPr lang="cs-CZ" sz="1800" dirty="0"/>
              <a:t>operačního programu: CZ.1.07/1.4.00/21.1693</a:t>
            </a:r>
            <a:br>
              <a:rPr lang="cs-CZ" sz="1800" dirty="0"/>
            </a:br>
            <a:r>
              <a:rPr lang="cs-CZ" sz="1800" dirty="0"/>
              <a:t>Název projektu: PRIMA 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66367" y="5373216"/>
            <a:ext cx="6491833" cy="1001706"/>
          </a:xfrm>
        </p:spPr>
        <p:txBody>
          <a:bodyPr>
            <a:normAutofit/>
          </a:bodyPr>
          <a:lstStyle/>
          <a:p>
            <a:r>
              <a:rPr lang="cs-CZ" dirty="0"/>
              <a:t>Anotace: Materiál je určen pro žáky 5. ročníku, slouží k výkladu nového učiva.</a:t>
            </a:r>
          </a:p>
          <a:p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966367" y="818872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076046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555214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/>
              <a:t>Pražské jaro a jeho důsledky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931224" cy="54292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hlinkClick r:id="rId2"/>
              </a:rPr>
              <a:t>Pražské jaro</a:t>
            </a:r>
            <a:r>
              <a:rPr lang="cs-CZ" dirty="0" smtClean="0"/>
              <a:t> – reformní komunisté se snažili o rozvoj socialistické demokracie (naděje pro lid)</a:t>
            </a:r>
          </a:p>
          <a:p>
            <a:r>
              <a:rPr lang="cs-CZ" dirty="0" smtClean="0"/>
              <a:t>Uvolnila se </a:t>
            </a:r>
            <a:r>
              <a:rPr lang="cs-CZ" dirty="0" smtClean="0">
                <a:solidFill>
                  <a:srgbClr val="FF0000"/>
                </a:solidFill>
              </a:rPr>
              <a:t>cenzura</a:t>
            </a:r>
            <a:r>
              <a:rPr lang="cs-CZ" dirty="0" smtClean="0"/>
              <a:t>, lidé chtěli </a:t>
            </a:r>
            <a:r>
              <a:rPr lang="cs-CZ" dirty="0" smtClean="0">
                <a:solidFill>
                  <a:srgbClr val="FF0000"/>
                </a:solidFill>
              </a:rPr>
              <a:t>svobodu slova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Státní převrat komunistů</a:t>
            </a:r>
            <a:r>
              <a:rPr lang="cs-CZ" dirty="0" smtClean="0"/>
              <a:t> – požádali sověty o pomoc proti kontrarevoluci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21.srpna 1968</a:t>
            </a:r>
            <a:r>
              <a:rPr lang="cs-CZ" dirty="0" smtClean="0"/>
              <a:t> obsadila vojska sovětské, maďarské, polské, německé a bulharské armády československé území, proti vůli občanů (demonstrace)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Okupace</a:t>
            </a:r>
            <a:r>
              <a:rPr lang="cs-CZ" dirty="0" smtClean="0"/>
              <a:t> – ,,dočasná pomoc“ trvala </a:t>
            </a:r>
            <a:r>
              <a:rPr lang="cs-CZ" dirty="0" smtClean="0">
                <a:solidFill>
                  <a:srgbClr val="FF0000"/>
                </a:solidFill>
              </a:rPr>
              <a:t>21 let</a:t>
            </a:r>
          </a:p>
          <a:p>
            <a:r>
              <a:rPr lang="cs-CZ" dirty="0" smtClean="0"/>
              <a:t>Českoslovenští představitelé souhlasili s řadou potupných podmínek </a:t>
            </a:r>
            <a:r>
              <a:rPr lang="cs-CZ" dirty="0" smtClean="0">
                <a:hlinkClick r:id="rId3"/>
              </a:rPr>
              <a:t>(Gustáv Husák)</a:t>
            </a:r>
            <a:endParaRPr lang="cs-CZ" dirty="0" smtClean="0"/>
          </a:p>
          <a:p>
            <a:r>
              <a:rPr lang="cs-CZ" dirty="0" smtClean="0"/>
              <a:t>Podepsáním smlouvy o dočasném pobytu sovětských vojsk byla okupace legalizována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6879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Pražské jaro a jeho důsledky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41092"/>
            <a:ext cx="28575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08103" y="4684900"/>
            <a:ext cx="27045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4:00 ráno 21. srpna 1968, sovětský tank na </a:t>
            </a:r>
            <a:r>
              <a:rPr lang="cs-CZ" sz="1600" dirty="0" smtClean="0"/>
              <a:t>Leninově (Evropské</a:t>
            </a:r>
            <a:r>
              <a:rPr lang="cs-CZ" sz="1600" dirty="0"/>
              <a:t>) ulici v Praze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132856"/>
            <a:ext cx="28575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125244" y="4990356"/>
            <a:ext cx="28803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Sovětští vojáci v Praze, 1968</a:t>
            </a:r>
          </a:p>
        </p:txBody>
      </p:sp>
    </p:spTree>
    <p:extLst>
      <p:ext uri="{BB962C8B-B14F-4D97-AF65-F5344CB8AC3E}">
        <p14:creationId xmlns:p14="http://schemas.microsoft.com/office/powerpoint/2010/main" xmlns="" val="723987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Autofit/>
          </a:bodyPr>
          <a:lstStyle/>
          <a:p>
            <a:r>
              <a:rPr lang="cs-CZ" sz="3600" dirty="0" smtClean="0"/>
              <a:t>Období normalizace </a:t>
            </a:r>
            <a:br>
              <a:rPr lang="cs-CZ" sz="3600" dirty="0" smtClean="0"/>
            </a:br>
            <a:r>
              <a:rPr lang="cs-CZ" sz="3600" dirty="0" smtClean="0"/>
              <a:t>       a další budování socialismu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147248" cy="4873752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Podzim r.1969</a:t>
            </a:r>
            <a:r>
              <a:rPr lang="cs-CZ" dirty="0" smtClean="0"/>
              <a:t> – demonstrace proti okupaci, zasahuje </a:t>
            </a:r>
            <a:r>
              <a:rPr lang="cs-CZ" dirty="0" smtClean="0">
                <a:solidFill>
                  <a:srgbClr val="FF0000"/>
                </a:solidFill>
              </a:rPr>
              <a:t>Veřejná bezpečnost</a:t>
            </a:r>
            <a:r>
              <a:rPr lang="cs-CZ" dirty="0" smtClean="0"/>
              <a:t>, jednotky </a:t>
            </a:r>
            <a:r>
              <a:rPr lang="cs-CZ" dirty="0">
                <a:solidFill>
                  <a:srgbClr val="FF0000"/>
                </a:solidFill>
              </a:rPr>
              <a:t>L</a:t>
            </a:r>
            <a:r>
              <a:rPr lang="cs-CZ" dirty="0" smtClean="0">
                <a:solidFill>
                  <a:srgbClr val="FF0000"/>
                </a:solidFill>
              </a:rPr>
              <a:t>idových milicí</a:t>
            </a:r>
          </a:p>
          <a:p>
            <a:r>
              <a:rPr lang="cs-CZ" b="1" dirty="0" smtClean="0">
                <a:solidFill>
                  <a:srgbClr val="FF0000"/>
                </a:solidFill>
                <a:hlinkClick r:id="rId2"/>
              </a:rPr>
              <a:t>70. a 80. léta</a:t>
            </a:r>
            <a:r>
              <a:rPr lang="cs-CZ" dirty="0" smtClean="0"/>
              <a:t> – období morální devastace – utužování kázně, a poslušnosti zastrašováním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Cílem normalizace</a:t>
            </a:r>
            <a:r>
              <a:rPr lang="cs-CZ" dirty="0" smtClean="0"/>
              <a:t> – vytvořit z lidí jednotnou masu bez vlastní vůle a názorů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V 80. letech</a:t>
            </a:r>
            <a:r>
              <a:rPr lang="cs-CZ" dirty="0" smtClean="0"/>
              <a:t> – uvolňování poměrů v Sovětském svazu – socialistické země ho napodobují</a:t>
            </a:r>
          </a:p>
          <a:p>
            <a:r>
              <a:rPr lang="cs-CZ" dirty="0" smtClean="0"/>
              <a:t> </a:t>
            </a:r>
            <a:r>
              <a:rPr lang="cs-CZ" b="1" dirty="0">
                <a:solidFill>
                  <a:srgbClr val="FF0000"/>
                </a:solidFill>
                <a:hlinkClick r:id="rId3"/>
              </a:rPr>
              <a:t>R</a:t>
            </a:r>
            <a:r>
              <a:rPr lang="cs-CZ" b="1" dirty="0" smtClean="0">
                <a:solidFill>
                  <a:srgbClr val="FF0000"/>
                </a:solidFill>
                <a:hlinkClick r:id="rId3"/>
              </a:rPr>
              <a:t>.1989</a:t>
            </a:r>
            <a:r>
              <a:rPr lang="cs-CZ" dirty="0" smtClean="0"/>
              <a:t> revoluce ve všech zemích socialistického bloku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69622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Listopadová revoluce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507288" cy="4873752"/>
          </a:xfrm>
        </p:spPr>
        <p:txBody>
          <a:bodyPr/>
          <a:lstStyle/>
          <a:p>
            <a:r>
              <a:rPr lang="cs-CZ" b="1" dirty="0" smtClean="0">
                <a:hlinkClick r:id="rId2"/>
              </a:rPr>
              <a:t>17.11. 1989</a:t>
            </a:r>
            <a:r>
              <a:rPr lang="cs-CZ" dirty="0" smtClean="0"/>
              <a:t> – studentská demonstrace v Praze k uctění památky Jana Opletala (potlačena)</a:t>
            </a:r>
          </a:p>
          <a:p>
            <a:r>
              <a:rPr lang="cs-CZ" dirty="0" smtClean="0"/>
              <a:t>Demonstrace trvaly, vyvrcholily generální stávkou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Komunistický systém se hroutil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29.11</a:t>
            </a:r>
            <a:r>
              <a:rPr lang="cs-CZ" dirty="0" smtClean="0"/>
              <a:t> – zrušen zákon o vládnoucí moci komunistické strany (otevřely se hranice a zrušily se výjezdní doložky)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29.12</a:t>
            </a:r>
            <a:r>
              <a:rPr lang="cs-CZ" dirty="0" smtClean="0"/>
              <a:t> – zvolen nový nekomunistický </a:t>
            </a:r>
            <a:r>
              <a:rPr lang="cs-CZ" dirty="0" smtClean="0">
                <a:solidFill>
                  <a:srgbClr val="FF0000"/>
                </a:solidFill>
              </a:rPr>
              <a:t>prezident</a:t>
            </a:r>
            <a:r>
              <a:rPr lang="cs-CZ" dirty="0" smtClean="0"/>
              <a:t>, spisovatel a dramatik </a:t>
            </a:r>
            <a:r>
              <a:rPr lang="cs-CZ" b="1" dirty="0" smtClean="0">
                <a:solidFill>
                  <a:srgbClr val="FF0000"/>
                </a:solidFill>
                <a:hlinkClick r:id="rId3"/>
              </a:rPr>
              <a:t>Václav Havel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Nové zákony</a:t>
            </a:r>
            <a:r>
              <a:rPr lang="cs-CZ" dirty="0" smtClean="0"/>
              <a:t> – vrátily lidem základní lidská práva (svoboda projevu, volného pohybu, podnikání)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R.1990</a:t>
            </a:r>
            <a:r>
              <a:rPr lang="cs-CZ" dirty="0" smtClean="0"/>
              <a:t> – první svobodné volby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20953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/>
              <a:t>Listopadová revoluce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40182"/>
            <a:ext cx="3356663" cy="22157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3555885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Demonstranti na Staroměstském náměstí v Praze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645024"/>
            <a:ext cx="4320480" cy="23876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139952" y="6034019"/>
            <a:ext cx="35283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hlinkClick r:id="rId4" action="ppaction://hlinkfile" tooltip="Sametová revoluce"/>
              </a:rPr>
              <a:t>Sametová revoluce</a:t>
            </a:r>
            <a:r>
              <a:rPr lang="cs-CZ" sz="1600" dirty="0"/>
              <a:t> na </a:t>
            </a:r>
            <a:r>
              <a:rPr lang="cs-CZ" sz="1600" dirty="0">
                <a:hlinkClick r:id="rId5" action="ppaction://hlinkfile" tooltip="Václavské náměstí"/>
              </a:rPr>
              <a:t>Václavském náměstí</a:t>
            </a:r>
            <a:endParaRPr lang="cs-CZ" sz="16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76672"/>
            <a:ext cx="2394266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961798" y="3217331"/>
            <a:ext cx="20882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Václav Havel, </a:t>
            </a:r>
            <a:r>
              <a:rPr lang="cs-CZ" sz="1600" dirty="0" smtClean="0"/>
              <a:t>2009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960356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Autofit/>
          </a:bodyPr>
          <a:lstStyle/>
          <a:p>
            <a:r>
              <a:rPr lang="cs-CZ" sz="3600" dirty="0" smtClean="0"/>
              <a:t>Obnovení demokracie </a:t>
            </a:r>
            <a:br>
              <a:rPr lang="cs-CZ" sz="3600" dirty="0" smtClean="0"/>
            </a:br>
            <a:r>
              <a:rPr lang="cs-CZ" sz="3600" dirty="0" smtClean="0"/>
              <a:t>                          a následný vývoj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Do r.1991</a:t>
            </a:r>
            <a:r>
              <a:rPr lang="cs-CZ" dirty="0" smtClean="0"/>
              <a:t> – odchod sovětských vojsk 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Restituční zákon</a:t>
            </a:r>
            <a:r>
              <a:rPr lang="cs-CZ" dirty="0" smtClean="0"/>
              <a:t> – vrací se majetek ukradený komunisty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1.ledna 1993</a:t>
            </a:r>
            <a:r>
              <a:rPr lang="cs-CZ" dirty="0" smtClean="0"/>
              <a:t> – vznik dvou samostatných států – </a:t>
            </a:r>
            <a:r>
              <a:rPr lang="cs-CZ" b="1" dirty="0" smtClean="0">
                <a:hlinkClick r:id="rId2"/>
              </a:rPr>
              <a:t>Česká republika</a:t>
            </a:r>
            <a:r>
              <a:rPr lang="cs-CZ" dirty="0" smtClean="0"/>
              <a:t> a </a:t>
            </a:r>
            <a:r>
              <a:rPr lang="cs-CZ" b="1" dirty="0" smtClean="0">
                <a:hlinkClick r:id="rId3"/>
              </a:rPr>
              <a:t>Slovenská republika</a:t>
            </a:r>
            <a:endParaRPr lang="cs-CZ" b="1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R. 1997</a:t>
            </a:r>
            <a:r>
              <a:rPr lang="cs-CZ" dirty="0" smtClean="0"/>
              <a:t> se ČR stala členem </a:t>
            </a:r>
            <a:r>
              <a:rPr lang="cs-CZ" b="1" dirty="0" smtClean="0">
                <a:hlinkClick r:id="rId4"/>
              </a:rPr>
              <a:t>NATO</a:t>
            </a:r>
            <a:r>
              <a:rPr lang="cs-CZ" dirty="0" smtClean="0"/>
              <a:t>  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R. 2004</a:t>
            </a:r>
            <a:r>
              <a:rPr lang="cs-CZ" dirty="0" smtClean="0"/>
              <a:t> se ČR stala členem </a:t>
            </a:r>
            <a:r>
              <a:rPr lang="cs-CZ" b="1" dirty="0" smtClean="0">
                <a:hlinkClick r:id="rId5"/>
              </a:rPr>
              <a:t>Evropské unie</a:t>
            </a:r>
            <a:r>
              <a:rPr lang="cs-CZ" dirty="0" smtClean="0"/>
              <a:t>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R. 2007</a:t>
            </a:r>
            <a:r>
              <a:rPr lang="cs-CZ" dirty="0" smtClean="0"/>
              <a:t> – ČR vstupuje do </a:t>
            </a:r>
            <a:r>
              <a:rPr lang="cs-CZ" dirty="0" smtClean="0">
                <a:solidFill>
                  <a:srgbClr val="FF0000"/>
                </a:solidFill>
              </a:rPr>
              <a:t>schengenského prostoru</a:t>
            </a:r>
            <a:r>
              <a:rPr lang="cs-CZ" dirty="0" smtClean="0"/>
              <a:t> – volný pohyb bez hraničních kontrol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99446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435280" cy="5257800"/>
          </a:xfrm>
        </p:spPr>
        <p:txBody>
          <a:bodyPr>
            <a:normAutofit/>
          </a:bodyPr>
          <a:lstStyle/>
          <a:p>
            <a:r>
              <a:rPr lang="cs-CZ" sz="2000" dirty="0"/>
              <a:t>MIKULENKOVÁ, L. </a:t>
            </a:r>
            <a:r>
              <a:rPr lang="cs-CZ" sz="2000" i="1" dirty="0"/>
              <a:t>Lidé a čas</a:t>
            </a:r>
            <a:r>
              <a:rPr lang="cs-CZ" sz="2000" dirty="0"/>
              <a:t>. Olomouc, 2008, </a:t>
            </a:r>
            <a:r>
              <a:rPr lang="cs-CZ" sz="2000" dirty="0" smtClean="0"/>
              <a:t>s.70-77. </a:t>
            </a:r>
            <a:r>
              <a:rPr lang="cs-CZ" sz="2000" dirty="0"/>
              <a:t>ISBN 978-80-7230-225-3.</a:t>
            </a:r>
          </a:p>
          <a:p>
            <a:r>
              <a:rPr lang="cs-CZ" sz="2000" dirty="0" smtClean="0"/>
              <a:t>Obrázky</a:t>
            </a:r>
            <a:r>
              <a:rPr lang="cs-CZ" sz="2000" dirty="0"/>
              <a:t>: [cit. </a:t>
            </a:r>
            <a:r>
              <a:rPr lang="cs-CZ" sz="2000" dirty="0" smtClean="0"/>
              <a:t>2012-05-15] 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Dostupné </a:t>
            </a:r>
            <a:r>
              <a:rPr lang="cs-CZ" sz="2000" dirty="0"/>
              <a:t>pod licencí </a:t>
            </a:r>
            <a:r>
              <a:rPr lang="cs-CZ" sz="2000" dirty="0" err="1">
                <a:hlinkClick r:id="rId2" action="ppaction://hlinkfile"/>
              </a:rPr>
              <a:t>Wikimedia</a:t>
            </a:r>
            <a:r>
              <a:rPr lang="cs-CZ" sz="2000" dirty="0">
                <a:hlinkClick r:id="rId2" action="ppaction://hlinkfile"/>
              </a:rPr>
              <a:t> </a:t>
            </a:r>
            <a:r>
              <a:rPr lang="cs-CZ" sz="2000" dirty="0" err="1">
                <a:hlinkClick r:id="rId2" action="ppaction://hlinkfile"/>
              </a:rPr>
              <a:t>Commons</a:t>
            </a:r>
            <a:r>
              <a:rPr lang="cs-CZ" sz="2000" dirty="0">
                <a:hlinkClick r:id="rId2" action="ppaction://hlinkfile"/>
              </a:rPr>
              <a:t> </a:t>
            </a:r>
            <a:r>
              <a:rPr lang="cs-CZ" sz="2000" dirty="0"/>
              <a:t>na WWW</a:t>
            </a:r>
            <a:r>
              <a:rPr lang="cs-CZ" sz="2000" dirty="0" smtClean="0"/>
              <a:t>: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1)&lt;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3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3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3"/>
              </a:rPr>
              <a:t>cs.wikipedia.org/wiki/Pra%C5%BEsk%C3%A9_jaro_1968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2)</a:t>
            </a:r>
            <a:r>
              <a:rPr lang="cs-CZ" sz="2000" dirty="0"/>
              <a:t> </a:t>
            </a:r>
            <a:r>
              <a:rPr lang="cs-CZ" sz="2000" dirty="0" err="1">
                <a:solidFill>
                  <a:schemeClr val="accent1">
                    <a:lumMod val="75000"/>
                  </a:schemeClr>
                </a:solidFill>
              </a:rPr>
              <a:t>Dusan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Neumann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&lt;http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4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cs.wikipedia.org/wiki/Soubor:Prague1.jpg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&lt;http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5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cs.wikipedia.org/wiki/Soubor:Prague_4.jpg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3)&lt;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6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6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6"/>
              </a:rPr>
              <a:t>cs.wikipedia.org/wiki/Gust%C3%A1v_Hus%C3%A1k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4)&lt;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7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7"/>
              </a:rPr>
              <a:t>://cs.wikipedia.org/wiki/Komunistick%C3%BD_re%C5%BEim_v_%C4%8Ceskoslovensku#1960.E2.80.931970:_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7"/>
              </a:rPr>
              <a:t>Demokratizace_a_okupace_vojsky_Var.C5.A1avsk.C3.A9_smlouvy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5)&lt;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8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8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8"/>
              </a:rPr>
              <a:t>cs.wikipedia.org/wiki/Listopad_1989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dirty="0"/>
          </a:p>
          <a:p>
            <a:pPr marL="0" indent="0">
              <a:buNone/>
            </a:pPr>
            <a:endParaRPr lang="cs-CZ" sz="2000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943086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94122"/>
          </a:xfrm>
        </p:spPr>
        <p:txBody>
          <a:bodyPr anchor="ctr">
            <a:normAutofit/>
          </a:bodyPr>
          <a:lstStyle/>
          <a:p>
            <a:r>
              <a:rPr lang="cs-CZ" sz="3600" dirty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340768"/>
            <a:ext cx="8280920" cy="5616624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6)&lt;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2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cs.wikipedia.org/wiki/Sametov%C3%A1_revoluce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7)&lt;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3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3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3"/>
              </a:rPr>
              <a:t>cs.wikipedia.org/wiki/V%C3%A1clav_Havel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8)</a:t>
            </a:r>
            <a:r>
              <a:rPr lang="cs-CZ" sz="2000" dirty="0">
                <a:hlinkClick r:id="rId4" action="ppaction://hlinkfile" tooltip="en:User:Piercetp"/>
              </a:rPr>
              <a:t> </a:t>
            </a:r>
            <a:r>
              <a:rPr lang="cs-CZ" sz="2000" dirty="0" err="1" smtClean="0">
                <a:hlinkClick r:id="rId4" action="ppaction://hlinkfile" tooltip="en:User:Piercetp"/>
              </a:rPr>
              <a:t>en:User:Piercetp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&lt;http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5"/>
              </a:rPr>
              <a:t>://cs.wikipedia.org/wiki/Soubor:Prague_November_1989_-_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Old_Town_Square.jpg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6"/>
              </a:rPr>
              <a:t>&lt;http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6"/>
              </a:rPr>
              <a:t>://cs.wikipedia.org/wiki/Soubor:Prague_November89_-_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6"/>
              </a:rPr>
              <a:t>Wenceslas_Square1.jpg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9)</a:t>
            </a:r>
            <a:r>
              <a:rPr lang="cs-CZ" sz="2000" dirty="0">
                <a:hlinkClick r:id="rId7" action="ppaction://hlinkfile" tooltip="User:Silforwiki (stránka neexistuje)"/>
              </a:rPr>
              <a:t> Ondřej </a:t>
            </a:r>
            <a:r>
              <a:rPr lang="cs-CZ" sz="2000" dirty="0" smtClean="0">
                <a:hlinkClick r:id="rId7" action="ppaction://hlinkfile" tooltip="User:Silforwiki (stránka neexistuje)"/>
              </a:rPr>
              <a:t>Sláma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8"/>
              </a:rPr>
              <a:t>&lt;http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8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8"/>
              </a:rPr>
              <a:t>cs.wikipedia.org/wiki/Soubor:V%C3%A1clav_Havel_cut_out.jpg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10)&lt;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9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9"/>
              </a:rPr>
              <a:t>://cs.wikipedia.org/wiki/%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9"/>
              </a:rPr>
              <a:t>C4%8Cesk%C3%A1_republika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11)&lt;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10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10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10"/>
              </a:rPr>
              <a:t>cs.wikipedia.org/wiki/Slovensk%C3%A1_republika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12)&lt;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11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11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11"/>
              </a:rPr>
              <a:t>cs.wikipedia.org/wiki/Nato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13)&lt;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12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12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12"/>
              </a:rPr>
              <a:t>cs.wikipedia.org/wiki/Evropsk%C3%A1_unie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b="1" dirty="0" smtClean="0"/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52866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Metodický návod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Pomocí jednotlivých stran vyložíme žákům nové učivo. Po kliknutí na </a:t>
            </a:r>
            <a:r>
              <a:rPr lang="cs-CZ" dirty="0" smtClean="0"/>
              <a:t>slova Pražské jaro, Gustav Husák, 70. a 80.léta, r.1989, 17.11.1989, Václav Havel, Česká republika, Slovenská republika, NATO, Evropská unie, můžeme </a:t>
            </a:r>
            <a:r>
              <a:rPr lang="cs-CZ" dirty="0"/>
              <a:t>společně pročítat více informací </a:t>
            </a:r>
            <a:r>
              <a:rPr lang="cs-CZ" dirty="0" smtClean="0"/>
              <a:t>na </a:t>
            </a:r>
            <a:r>
              <a:rPr lang="cs-CZ" dirty="0"/>
              <a:t>internetových stránkách. </a:t>
            </a:r>
          </a:p>
          <a:p>
            <a:r>
              <a:rPr lang="cs-CZ" dirty="0"/>
              <a:t>Při výkladu si ukazujeme </a:t>
            </a:r>
            <a:r>
              <a:rPr lang="cs-CZ" dirty="0" smtClean="0"/>
              <a:t>obrázky</a:t>
            </a:r>
            <a:r>
              <a:rPr lang="cs-CZ" dirty="0"/>
              <a:t>.</a:t>
            </a:r>
          </a:p>
          <a:p>
            <a:r>
              <a:rPr lang="cs-CZ" dirty="0"/>
              <a:t>Prezentaci pustíme ještě jednou – žáci si dělají výpisky a připomínají si novou látku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05332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1852</TotalTime>
  <Words>590</Words>
  <Application>Microsoft Office PowerPoint</Application>
  <PresentationFormat>Předvádění na obrazovce (4:3)</PresentationFormat>
  <Paragraphs>77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Název školy: ZŠ Štětí, Ostrovní 300 Autor: Mgr. Štěpánka Beranová Datum: 15.5.2012 Člověk a jeho svět, lidé a čas. Název materiálu: VY_32_INOVACE_CaJS.5.B.10_druha_polovina_20.stoleti Název: Druhá polovina 20. století Číslo operačního programu: CZ.1.07/1.4.00/21.1693 Název projektu: PRIMA ŠKOLA</vt:lpstr>
      <vt:lpstr>Pražské jaro a jeho důsledky</vt:lpstr>
      <vt:lpstr>Pražské jaro a jeho důsledky</vt:lpstr>
      <vt:lpstr>Období normalizace         a další budování socialismu</vt:lpstr>
      <vt:lpstr>Listopadová revoluce</vt:lpstr>
      <vt:lpstr>Listopadová revoluce</vt:lpstr>
      <vt:lpstr>Obnovení demokracie                            a následný vývoj</vt:lpstr>
      <vt:lpstr>Použité zdroje:</vt:lpstr>
      <vt:lpstr>Použité zdroje:</vt:lpstr>
      <vt:lpstr>Metodický návod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Mgr. Štěpánka Beranová Datum: 13.10.2011 Člověk a jeho svět, člověk a jeho zdraví. Název materiálu: VY_32_INOVACE_ČaJS.5.B.02_SOUSTAVY LIDSKÉHO TĚLA II. Název: SOUSTAVY LIDSKÉHO TĚLA II. Číslo operačního programu: CZ.1.07/1.4.00/21.1693 Název projektu: PRIMA ŠKOLA</dc:title>
  <dc:creator>Martin</dc:creator>
  <cp:lastModifiedBy>Základní škola Ostrovní</cp:lastModifiedBy>
  <cp:revision>143</cp:revision>
  <dcterms:created xsi:type="dcterms:W3CDTF">2011-11-11T20:20:27Z</dcterms:created>
  <dcterms:modified xsi:type="dcterms:W3CDTF">2012-10-18T06:52:22Z</dcterms:modified>
</cp:coreProperties>
</file>