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3" r:id="rId3"/>
    <p:sldId id="284" r:id="rId4"/>
    <p:sldId id="285" r:id="rId5"/>
    <p:sldId id="286" r:id="rId6"/>
    <p:sldId id="287" r:id="rId7"/>
    <p:sldId id="289" r:id="rId8"/>
    <p:sldId id="290" r:id="rId9"/>
    <p:sldId id="270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B119938-828B-4335-BE26-9CB9A4CEC4F9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766680" cy="3024336"/>
          </a:xfrm>
        </p:spPr>
        <p:txBody>
          <a:bodyPr>
            <a:no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 18.4. 2012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Jazyk a jazyková komunikace, Český jazyk a literatura, Jazyková výchova, </a:t>
            </a:r>
            <a:r>
              <a:rPr lang="cs-CZ" sz="1800" dirty="0" smtClean="0"/>
              <a:t>Přídavná jména.</a:t>
            </a:r>
            <a:br>
              <a:rPr lang="cs-CZ" sz="1800" dirty="0" smtClean="0"/>
            </a:br>
            <a:r>
              <a:rPr lang="cs-CZ" sz="1800" dirty="0" smtClean="0"/>
              <a:t>Název </a:t>
            </a:r>
            <a:r>
              <a:rPr lang="cs-CZ" sz="1800" dirty="0"/>
              <a:t>materiálu: </a:t>
            </a:r>
            <a:r>
              <a:rPr lang="cs-CZ" sz="1800" dirty="0" smtClean="0"/>
              <a:t> VY_32_INOVACE_CJ.5.B.08_</a:t>
            </a:r>
            <a:r>
              <a:rPr lang="cs-CZ" sz="1800" dirty="0" err="1" smtClean="0"/>
              <a:t>pridavna</a:t>
            </a:r>
            <a:r>
              <a:rPr lang="cs-CZ" sz="1800" dirty="0" smtClean="0"/>
              <a:t>_</a:t>
            </a:r>
            <a:r>
              <a:rPr lang="cs-CZ" sz="1800" dirty="0" err="1" smtClean="0"/>
              <a:t>jmena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Název</a:t>
            </a:r>
            <a:r>
              <a:rPr lang="cs-CZ" sz="1800" smtClean="0"/>
              <a:t>: Přídavná jména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</a:t>
            </a:r>
            <a:r>
              <a:rPr lang="cs-CZ" sz="1800" dirty="0" smtClean="0"/>
              <a:t> CZ.1.07/1.4.00/21.1693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projektu: </a:t>
            </a:r>
            <a:r>
              <a:rPr lang="cs-CZ" sz="1800" dirty="0" smtClean="0"/>
              <a:t> PRIMA </a:t>
            </a:r>
            <a:r>
              <a:rPr lang="cs-CZ" sz="1800" dirty="0"/>
              <a:t>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5229200"/>
            <a:ext cx="7550656" cy="1248544"/>
          </a:xfrm>
        </p:spPr>
        <p:txBody>
          <a:bodyPr/>
          <a:lstStyle/>
          <a:p>
            <a:r>
              <a:rPr lang="cs-CZ" sz="1800" dirty="0"/>
              <a:t>Anotace:  Materiál je určen pro žáky 5. ročníku, slouží k seznámení a procvičení </a:t>
            </a:r>
            <a:r>
              <a:rPr lang="cs-CZ" sz="1800" dirty="0" smtClean="0"/>
              <a:t>nového učiva o přídavných jménech.</a:t>
            </a:r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691680" y="836710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09388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00846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Přídavná jména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Přídavná jména</a:t>
            </a:r>
            <a:r>
              <a:rPr lang="cs-CZ" sz="2400" dirty="0" smtClean="0"/>
              <a:t> </a:t>
            </a:r>
          </a:p>
          <a:p>
            <a:pPr>
              <a:buFontTx/>
              <a:buChar char="-"/>
            </a:pPr>
            <a:r>
              <a:rPr lang="cs-CZ" sz="2400" dirty="0" smtClean="0"/>
              <a:t>Vyjadřují vlastnosti osob, zvířat nebo jevů označených podstatným </a:t>
            </a:r>
            <a:r>
              <a:rPr lang="cs-CZ" sz="2400" dirty="0" smtClean="0"/>
              <a:t>jménem, </a:t>
            </a:r>
            <a:r>
              <a:rPr lang="cs-CZ" sz="2400" dirty="0" smtClean="0"/>
              <a:t>nebo jejich význam zpřesňují</a:t>
            </a:r>
          </a:p>
          <a:p>
            <a:pPr>
              <a:buFontTx/>
              <a:buChar char="-"/>
            </a:pPr>
            <a:r>
              <a:rPr lang="cs-CZ" sz="2400" dirty="0" smtClean="0"/>
              <a:t>S podstatným jménem se shodují v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pádu, čísle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a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rodu</a:t>
            </a:r>
          </a:p>
          <a:p>
            <a:pPr>
              <a:buFontTx/>
              <a:buChar char="-"/>
            </a:pP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Tx/>
              <a:buChar char="-"/>
            </a:pPr>
            <a:endParaRPr lang="cs-CZ" sz="2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07581" y="4149353"/>
            <a:ext cx="13537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vánoční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4132680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Karlův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4132680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žlutý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4149353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hezký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486916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příští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413070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Janova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4849357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celý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35876" y="4869160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Litebulb"/>
          <p:cNvSpPr>
            <a:spLocks noEditPoints="1" noChangeArrowheads="1"/>
          </p:cNvSpPr>
          <p:nvPr/>
        </p:nvSpPr>
        <p:spPr bwMode="auto">
          <a:xfrm>
            <a:off x="7380312" y="5130770"/>
            <a:ext cx="602183" cy="94166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4198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Druhy přídavných jmen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Přídavná jména tvrdá</a:t>
            </a:r>
            <a:r>
              <a:rPr lang="cs-CZ" sz="2400" dirty="0" smtClean="0"/>
              <a:t> </a:t>
            </a:r>
          </a:p>
          <a:p>
            <a:pPr marL="82296" indent="0">
              <a:buNone/>
            </a:pPr>
            <a:r>
              <a:rPr lang="cs-CZ" sz="2400" dirty="0" smtClean="0"/>
              <a:t>– mají v 1.pádu čísla jednotného trojí zakončení</a:t>
            </a:r>
          </a:p>
          <a:p>
            <a:pPr marL="82296" indent="0">
              <a:buNone/>
            </a:pPr>
            <a:endParaRPr lang="cs-CZ" sz="2400" dirty="0" smtClean="0"/>
          </a:p>
          <a:p>
            <a:pPr>
              <a:buClr>
                <a:srgbClr val="FF0000"/>
              </a:buClr>
              <a:buFontTx/>
              <a:buChar char="-"/>
            </a:pP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 (rod mužský): mlad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, vesel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, zajímav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 muž</a:t>
            </a:r>
          </a:p>
          <a:p>
            <a:pPr>
              <a:buClr>
                <a:srgbClr val="FF0000"/>
              </a:buClr>
              <a:buFontTx/>
              <a:buChar char="-"/>
            </a:pPr>
            <a:r>
              <a:rPr lang="cs-CZ" sz="2400" dirty="0" smtClean="0">
                <a:solidFill>
                  <a:srgbClr val="FF0000"/>
                </a:solidFill>
              </a:rPr>
              <a:t>á</a:t>
            </a:r>
            <a:r>
              <a:rPr lang="cs-CZ" sz="2400" dirty="0" smtClean="0"/>
              <a:t> (rod ženský): mlad</a:t>
            </a:r>
            <a:r>
              <a:rPr lang="cs-CZ" sz="2400" dirty="0" smtClean="0">
                <a:solidFill>
                  <a:srgbClr val="FF0000"/>
                </a:solidFill>
              </a:rPr>
              <a:t>á</a:t>
            </a:r>
            <a:r>
              <a:rPr lang="cs-CZ" sz="2400" dirty="0" smtClean="0"/>
              <a:t>, vesel</a:t>
            </a:r>
            <a:r>
              <a:rPr lang="cs-CZ" sz="2400" dirty="0" smtClean="0">
                <a:solidFill>
                  <a:srgbClr val="FF0000"/>
                </a:solidFill>
              </a:rPr>
              <a:t>á</a:t>
            </a:r>
            <a:r>
              <a:rPr lang="cs-CZ" sz="2400" dirty="0" smtClean="0"/>
              <a:t>, zajímav</a:t>
            </a:r>
            <a:r>
              <a:rPr lang="cs-CZ" sz="2400" dirty="0" smtClean="0">
                <a:solidFill>
                  <a:srgbClr val="FF0000"/>
                </a:solidFill>
              </a:rPr>
              <a:t>á</a:t>
            </a:r>
            <a:r>
              <a:rPr lang="cs-CZ" sz="2400" dirty="0" smtClean="0"/>
              <a:t> dívka</a:t>
            </a:r>
          </a:p>
          <a:p>
            <a:pPr>
              <a:buClr>
                <a:srgbClr val="FF0000"/>
              </a:buClr>
              <a:buFontTx/>
              <a:buChar char="-"/>
            </a:pPr>
            <a:r>
              <a:rPr lang="cs-CZ" sz="2400" dirty="0" smtClean="0">
                <a:solidFill>
                  <a:srgbClr val="FF0000"/>
                </a:solidFill>
              </a:rPr>
              <a:t>é</a:t>
            </a:r>
            <a:r>
              <a:rPr lang="cs-CZ" sz="2400" dirty="0" smtClean="0"/>
              <a:t> (rod střední): mlad</a:t>
            </a:r>
            <a:r>
              <a:rPr lang="cs-CZ" sz="2400" dirty="0" smtClean="0">
                <a:solidFill>
                  <a:srgbClr val="FF0000"/>
                </a:solidFill>
              </a:rPr>
              <a:t>é</a:t>
            </a:r>
            <a:r>
              <a:rPr lang="cs-CZ" sz="2400" dirty="0" smtClean="0"/>
              <a:t>, vesel</a:t>
            </a:r>
            <a:r>
              <a:rPr lang="cs-CZ" sz="2400" dirty="0" smtClean="0">
                <a:solidFill>
                  <a:srgbClr val="FF0000"/>
                </a:solidFill>
              </a:rPr>
              <a:t>é</a:t>
            </a:r>
            <a:r>
              <a:rPr lang="cs-CZ" sz="2400" dirty="0" smtClean="0"/>
              <a:t>, zajímav</a:t>
            </a:r>
            <a:r>
              <a:rPr lang="cs-CZ" sz="2400" dirty="0" smtClean="0">
                <a:solidFill>
                  <a:srgbClr val="FF0000"/>
                </a:solidFill>
              </a:rPr>
              <a:t>é</a:t>
            </a:r>
            <a:r>
              <a:rPr lang="cs-CZ" sz="2400" dirty="0" smtClean="0"/>
              <a:t> zvíře</a:t>
            </a:r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4653136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pohádková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51920" y="486916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významný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96136" y="5176356"/>
            <a:ext cx="865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8228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Druhy přídavných jmen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Přídavná jména měkká</a:t>
            </a:r>
            <a:r>
              <a:rPr lang="cs-CZ" sz="2400" dirty="0"/>
              <a:t> </a:t>
            </a:r>
            <a:endParaRPr lang="cs-CZ" sz="2400" dirty="0" smtClean="0"/>
          </a:p>
          <a:p>
            <a:pPr marL="82296" indent="0">
              <a:buNone/>
            </a:pPr>
            <a:r>
              <a:rPr lang="cs-CZ" sz="2400" dirty="0" smtClean="0"/>
              <a:t>– </a:t>
            </a:r>
            <a:r>
              <a:rPr lang="cs-CZ" sz="2400" dirty="0"/>
              <a:t>mají v </a:t>
            </a:r>
            <a:r>
              <a:rPr lang="cs-CZ" sz="2400" dirty="0" smtClean="0"/>
              <a:t>1.pádu čísla j. </a:t>
            </a:r>
            <a:r>
              <a:rPr lang="cs-CZ" sz="2400" dirty="0"/>
              <a:t>jediné </a:t>
            </a:r>
            <a:r>
              <a:rPr lang="cs-CZ" sz="2400" dirty="0" smtClean="0"/>
              <a:t>zakončení pro </a:t>
            </a:r>
            <a:r>
              <a:rPr lang="cs-CZ" sz="2400" dirty="0"/>
              <a:t>všechny </a:t>
            </a:r>
            <a:r>
              <a:rPr lang="cs-CZ" sz="2400" dirty="0" smtClean="0"/>
              <a:t>rody</a:t>
            </a:r>
          </a:p>
          <a:p>
            <a:pPr marL="82296" indent="0">
              <a:buNone/>
            </a:pPr>
            <a:endParaRPr lang="cs-CZ" sz="2400" dirty="0"/>
          </a:p>
          <a:p>
            <a:pPr>
              <a:buClr>
                <a:srgbClr val="FF0000"/>
              </a:buClr>
              <a:buFontTx/>
              <a:buChar char="-"/>
            </a:pPr>
            <a:r>
              <a:rPr lang="cs-CZ" sz="2400" dirty="0">
                <a:solidFill>
                  <a:srgbClr val="FF0000"/>
                </a:solidFill>
              </a:rPr>
              <a:t>í</a:t>
            </a:r>
            <a:r>
              <a:rPr lang="cs-CZ" sz="2400" dirty="0"/>
              <a:t> (rod mužský): školn</a:t>
            </a:r>
            <a:r>
              <a:rPr lang="cs-CZ" sz="2400" dirty="0">
                <a:solidFill>
                  <a:srgbClr val="FF0000"/>
                </a:solidFill>
              </a:rPr>
              <a:t>í</a:t>
            </a:r>
            <a:r>
              <a:rPr lang="cs-CZ" sz="2400" dirty="0"/>
              <a:t> kabinet, včel</a:t>
            </a:r>
            <a:r>
              <a:rPr lang="cs-CZ" sz="2400" dirty="0">
                <a:solidFill>
                  <a:srgbClr val="FF0000"/>
                </a:solidFill>
              </a:rPr>
              <a:t>í</a:t>
            </a:r>
            <a:r>
              <a:rPr lang="cs-CZ" sz="2400" dirty="0"/>
              <a:t> královna, ciz</a:t>
            </a:r>
            <a:r>
              <a:rPr lang="cs-CZ" sz="2400" dirty="0">
                <a:solidFill>
                  <a:srgbClr val="FF0000"/>
                </a:solidFill>
              </a:rPr>
              <a:t>í</a:t>
            </a:r>
            <a:r>
              <a:rPr lang="cs-CZ" sz="2400" dirty="0"/>
              <a:t> jazyk</a:t>
            </a:r>
          </a:p>
          <a:p>
            <a:pPr marL="82296" indent="0">
              <a:buNone/>
            </a:pPr>
            <a:r>
              <a:rPr lang="cs-CZ" sz="2400" dirty="0"/>
              <a:t>     (rod ženský): školn</a:t>
            </a:r>
            <a:r>
              <a:rPr lang="cs-CZ" sz="2400" dirty="0">
                <a:solidFill>
                  <a:srgbClr val="FF0000"/>
                </a:solidFill>
              </a:rPr>
              <a:t>í</a:t>
            </a:r>
            <a:r>
              <a:rPr lang="cs-CZ" sz="2400" dirty="0"/>
              <a:t> třída, včel</a:t>
            </a:r>
            <a:r>
              <a:rPr lang="cs-CZ" sz="2400" dirty="0">
                <a:solidFill>
                  <a:srgbClr val="FF0000"/>
                </a:solidFill>
              </a:rPr>
              <a:t>í</a:t>
            </a:r>
            <a:r>
              <a:rPr lang="cs-CZ" sz="2400" dirty="0"/>
              <a:t> královna, ciz</a:t>
            </a:r>
            <a:r>
              <a:rPr lang="cs-CZ" sz="2400" dirty="0">
                <a:solidFill>
                  <a:srgbClr val="FF0000"/>
                </a:solidFill>
              </a:rPr>
              <a:t>í</a:t>
            </a:r>
            <a:r>
              <a:rPr lang="cs-CZ" sz="2400" dirty="0"/>
              <a:t> země</a:t>
            </a:r>
          </a:p>
          <a:p>
            <a:pPr marL="82296" indent="0">
              <a:buNone/>
            </a:pPr>
            <a:r>
              <a:rPr lang="cs-CZ" sz="2400" dirty="0"/>
              <a:t>     (rod střední): školn</a:t>
            </a:r>
            <a:r>
              <a:rPr lang="cs-CZ" sz="2400" dirty="0">
                <a:solidFill>
                  <a:srgbClr val="FF0000"/>
                </a:solidFill>
              </a:rPr>
              <a:t>í</a:t>
            </a:r>
            <a:r>
              <a:rPr lang="cs-CZ" sz="2400" dirty="0"/>
              <a:t> hřiště, včel</a:t>
            </a:r>
            <a:r>
              <a:rPr lang="cs-CZ" sz="2400" dirty="0">
                <a:solidFill>
                  <a:srgbClr val="FF0000"/>
                </a:solidFill>
              </a:rPr>
              <a:t>í</a:t>
            </a:r>
            <a:r>
              <a:rPr lang="cs-CZ" sz="2400" dirty="0"/>
              <a:t> vajíčko, ciz</a:t>
            </a:r>
            <a:r>
              <a:rPr lang="cs-CZ" sz="2400" dirty="0">
                <a:solidFill>
                  <a:srgbClr val="FF0000"/>
                </a:solidFill>
              </a:rPr>
              <a:t>í</a:t>
            </a:r>
            <a:r>
              <a:rPr lang="cs-CZ" sz="2400" dirty="0"/>
              <a:t> auto </a:t>
            </a:r>
          </a:p>
          <a:p>
            <a:pPr marL="82296" indent="0">
              <a:buNone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7893" y="5176356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ryzí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95736" y="4653136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nervózní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39952" y="5045317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telecí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3682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Druhy přídavných jmen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149552"/>
          </a:xfrm>
        </p:spPr>
        <p:txBody>
          <a:bodyPr>
            <a:normAutofit lnSpcReduction="10000"/>
          </a:bodyPr>
          <a:lstStyle/>
          <a:p>
            <a:pPr marL="82296" indent="0">
              <a:buNone/>
            </a:pP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Přídavná jména přivlastňovací</a:t>
            </a:r>
          </a:p>
          <a:p>
            <a:pPr marL="82296" indent="0">
              <a:buNone/>
            </a:pPr>
            <a:r>
              <a:rPr lang="cs-CZ" sz="2400" dirty="0" smtClean="0"/>
              <a:t>- tvoří se pomocí přípon od podst.jm. označujících osoby, někdy i od vlastních jmen zvířat</a:t>
            </a:r>
          </a:p>
          <a:p>
            <a:pPr marL="82296" indent="0">
              <a:buNone/>
            </a:pPr>
            <a:endParaRPr lang="cs-CZ" sz="2400" dirty="0" smtClean="0"/>
          </a:p>
          <a:p>
            <a:pPr>
              <a:buClr>
                <a:srgbClr val="FF0000"/>
              </a:buClr>
              <a:buFontTx/>
              <a:buChar char="-"/>
            </a:pPr>
            <a:r>
              <a:rPr lang="cs-CZ" sz="2400" dirty="0" smtClean="0"/>
              <a:t>tatínk</a:t>
            </a:r>
            <a:r>
              <a:rPr lang="cs-CZ" sz="2400" dirty="0" smtClean="0">
                <a:solidFill>
                  <a:srgbClr val="FF0000"/>
                </a:solidFill>
              </a:rPr>
              <a:t>ův</a:t>
            </a:r>
            <a:r>
              <a:rPr lang="cs-CZ" sz="2400" dirty="0" smtClean="0"/>
              <a:t> kalendář, tatínk</a:t>
            </a:r>
            <a:r>
              <a:rPr lang="cs-CZ" sz="2400" dirty="0" smtClean="0">
                <a:solidFill>
                  <a:srgbClr val="FF0000"/>
                </a:solidFill>
              </a:rPr>
              <a:t>ova</a:t>
            </a:r>
            <a:r>
              <a:rPr lang="cs-CZ" sz="2400" dirty="0" smtClean="0"/>
              <a:t> kniha, tatínk</a:t>
            </a:r>
            <a:r>
              <a:rPr lang="cs-CZ" sz="2400" dirty="0" smtClean="0">
                <a:solidFill>
                  <a:srgbClr val="FF0000"/>
                </a:solidFill>
              </a:rPr>
              <a:t>ovo</a:t>
            </a:r>
            <a:r>
              <a:rPr lang="cs-CZ" sz="2400" dirty="0" smtClean="0"/>
              <a:t> pero</a:t>
            </a:r>
          </a:p>
          <a:p>
            <a:pPr>
              <a:buClr>
                <a:srgbClr val="FF0000"/>
              </a:buClr>
              <a:buFontTx/>
              <a:buChar char="-"/>
            </a:pPr>
            <a:r>
              <a:rPr lang="cs-CZ" sz="2400" dirty="0" smtClean="0"/>
              <a:t>maminč</a:t>
            </a:r>
            <a:r>
              <a:rPr lang="cs-CZ" sz="2400" dirty="0" smtClean="0">
                <a:solidFill>
                  <a:srgbClr val="FF0000"/>
                </a:solidFill>
              </a:rPr>
              <a:t>in</a:t>
            </a:r>
            <a:r>
              <a:rPr lang="cs-CZ" sz="2400" dirty="0" smtClean="0"/>
              <a:t> šátek, maminč</a:t>
            </a:r>
            <a:r>
              <a:rPr lang="cs-CZ" sz="2400" dirty="0" smtClean="0">
                <a:solidFill>
                  <a:srgbClr val="FF0000"/>
                </a:solidFill>
              </a:rPr>
              <a:t>ina</a:t>
            </a:r>
            <a:r>
              <a:rPr lang="cs-CZ" sz="2400" dirty="0" smtClean="0"/>
              <a:t> kabelka, maminč</a:t>
            </a:r>
            <a:r>
              <a:rPr lang="cs-CZ" sz="2400" dirty="0" smtClean="0">
                <a:solidFill>
                  <a:srgbClr val="FF0000"/>
                </a:solidFill>
              </a:rPr>
              <a:t>ino</a:t>
            </a:r>
            <a:r>
              <a:rPr lang="cs-CZ" sz="2400" dirty="0" smtClean="0"/>
              <a:t> jídlo</a:t>
            </a:r>
          </a:p>
          <a:p>
            <a:pPr>
              <a:buFontTx/>
              <a:buChar char="-"/>
            </a:pPr>
            <a:endParaRPr lang="cs-CZ" sz="2400" dirty="0"/>
          </a:p>
          <a:p>
            <a:pPr>
              <a:buClr>
                <a:srgbClr val="FF0000"/>
              </a:buClr>
              <a:buFontTx/>
              <a:buChar char="-"/>
            </a:pPr>
            <a:r>
              <a:rPr lang="cs-CZ" sz="2400" dirty="0" err="1" smtClean="0">
                <a:solidFill>
                  <a:srgbClr val="FF0000"/>
                </a:solidFill>
              </a:rPr>
              <a:t>ův</a:t>
            </a:r>
            <a:r>
              <a:rPr lang="cs-CZ" sz="2400" dirty="0" smtClean="0">
                <a:solidFill>
                  <a:srgbClr val="FF0000"/>
                </a:solidFill>
              </a:rPr>
              <a:t> (-ova, -</a:t>
            </a:r>
            <a:r>
              <a:rPr lang="cs-CZ" sz="2400" dirty="0" err="1" smtClean="0">
                <a:solidFill>
                  <a:srgbClr val="FF0000"/>
                </a:solidFill>
              </a:rPr>
              <a:t>ovo</a:t>
            </a:r>
            <a:r>
              <a:rPr lang="cs-CZ" sz="2400" dirty="0" smtClean="0">
                <a:solidFill>
                  <a:srgbClr val="FF0000"/>
                </a:solidFill>
              </a:rPr>
              <a:t>)</a:t>
            </a:r>
            <a:r>
              <a:rPr lang="cs-CZ" sz="2400" dirty="0" smtClean="0"/>
              <a:t> od </a:t>
            </a:r>
            <a:r>
              <a:rPr lang="cs-CZ" sz="2400" dirty="0" err="1" smtClean="0"/>
              <a:t>podst.jmen</a:t>
            </a:r>
            <a:r>
              <a:rPr lang="cs-CZ" sz="2400" dirty="0" smtClean="0"/>
              <a:t> rodu mužského</a:t>
            </a:r>
          </a:p>
          <a:p>
            <a:pPr marL="82296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</a:t>
            </a:r>
            <a:r>
              <a:rPr lang="cs-CZ" sz="2400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otcův syn, otcova dcera, otcovo dítě</a:t>
            </a:r>
          </a:p>
          <a:p>
            <a:pPr>
              <a:buClr>
                <a:srgbClr val="FF0000"/>
              </a:buClr>
              <a:buFontTx/>
              <a:buChar char="-"/>
            </a:pPr>
            <a:r>
              <a:rPr lang="cs-CZ" sz="2400" dirty="0" smtClean="0">
                <a:solidFill>
                  <a:srgbClr val="FF0000"/>
                </a:solidFill>
              </a:rPr>
              <a:t>in (-</a:t>
            </a:r>
            <a:r>
              <a:rPr lang="cs-CZ" sz="2400" dirty="0" err="1" smtClean="0">
                <a:solidFill>
                  <a:srgbClr val="FF0000"/>
                </a:solidFill>
              </a:rPr>
              <a:t>ina</a:t>
            </a:r>
            <a:r>
              <a:rPr lang="cs-CZ" sz="2400" dirty="0" smtClean="0">
                <a:solidFill>
                  <a:srgbClr val="FF0000"/>
                </a:solidFill>
              </a:rPr>
              <a:t>, -</a:t>
            </a:r>
            <a:r>
              <a:rPr lang="cs-CZ" sz="2400" dirty="0" err="1" smtClean="0">
                <a:solidFill>
                  <a:srgbClr val="FF0000"/>
                </a:solidFill>
              </a:rPr>
              <a:t>ino</a:t>
            </a:r>
            <a:r>
              <a:rPr lang="cs-CZ" sz="2400" dirty="0" smtClean="0">
                <a:solidFill>
                  <a:srgbClr val="FF0000"/>
                </a:solidFill>
              </a:rPr>
              <a:t>)   </a:t>
            </a:r>
            <a:r>
              <a:rPr lang="cs-CZ" sz="2400" dirty="0" smtClean="0"/>
              <a:t>od </a:t>
            </a:r>
            <a:r>
              <a:rPr lang="cs-CZ" sz="2400" dirty="0" err="1" smtClean="0"/>
              <a:t>podst.jmen</a:t>
            </a:r>
            <a:r>
              <a:rPr lang="cs-CZ" sz="2400" dirty="0" smtClean="0"/>
              <a:t> rodu ženského </a:t>
            </a:r>
          </a:p>
          <a:p>
            <a:pPr marL="82296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</a:t>
            </a:r>
            <a:r>
              <a:rPr lang="cs-CZ" sz="2400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matčin syn, matčina dcera, matčino dítě</a:t>
            </a:r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97204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Stupňování přídavných jmen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Přídavná jména – mají 3 stupně:</a:t>
            </a:r>
          </a:p>
          <a:p>
            <a:pPr>
              <a:buClr>
                <a:srgbClr val="FF0000"/>
              </a:buClr>
              <a:buFontTx/>
              <a:buChar char="-"/>
            </a:pPr>
            <a:r>
              <a:rPr lang="cs-CZ" sz="2400" dirty="0" smtClean="0">
                <a:solidFill>
                  <a:srgbClr val="FF0000"/>
                </a:solidFill>
              </a:rPr>
              <a:t>1. stupeň:</a:t>
            </a:r>
            <a:r>
              <a:rPr lang="cs-CZ" sz="2400" dirty="0" smtClean="0"/>
              <a:t> 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krásný</a:t>
            </a:r>
          </a:p>
          <a:p>
            <a:pPr>
              <a:buClr>
                <a:srgbClr val="FF0000"/>
              </a:buClr>
              <a:buFontTx/>
              <a:buChar char="-"/>
            </a:pPr>
            <a:r>
              <a:rPr lang="cs-CZ" sz="2400" dirty="0" smtClean="0">
                <a:solidFill>
                  <a:srgbClr val="FF0000"/>
                </a:solidFill>
              </a:rPr>
              <a:t>2. stupeň: 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krásnější</a:t>
            </a:r>
          </a:p>
          <a:p>
            <a:pPr>
              <a:buClr>
                <a:srgbClr val="FF0000"/>
              </a:buClr>
              <a:buFontTx/>
              <a:buChar char="-"/>
            </a:pPr>
            <a:r>
              <a:rPr lang="cs-CZ" sz="2400" dirty="0" smtClean="0">
                <a:solidFill>
                  <a:srgbClr val="FF0000"/>
                </a:solidFill>
              </a:rPr>
              <a:t>3</a:t>
            </a:r>
            <a:r>
              <a:rPr lang="cs-CZ" sz="2400" smtClean="0">
                <a:solidFill>
                  <a:srgbClr val="FF0000"/>
                </a:solidFill>
              </a:rPr>
              <a:t>. </a:t>
            </a:r>
            <a:r>
              <a:rPr lang="cs-CZ" sz="2400" dirty="0" smtClean="0">
                <a:solidFill>
                  <a:srgbClr val="FF0000"/>
                </a:solidFill>
              </a:rPr>
              <a:t>stupeň: 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nejkrásnější</a:t>
            </a:r>
          </a:p>
          <a:p>
            <a:pPr>
              <a:buFontTx/>
              <a:buChar char="-"/>
            </a:pPr>
            <a:endParaRPr lang="cs-CZ" sz="2400" dirty="0"/>
          </a:p>
          <a:p>
            <a:pPr marL="82296" indent="0">
              <a:buNone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16302" y="3754243"/>
            <a:ext cx="11875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1.starý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07904" y="3769949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2.starší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64088" y="3754243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3.nejstarší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19672" y="4653136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1.sladký</a:t>
            </a:r>
            <a:endParaRPr lang="cs-CZ" sz="2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465313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2.sladší</a:t>
            </a:r>
            <a:endParaRPr lang="cs-CZ" sz="2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65744" y="4653136"/>
            <a:ext cx="16825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3.nejsladší</a:t>
            </a:r>
            <a:endParaRPr lang="cs-CZ" sz="2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16302" y="5517232"/>
            <a:ext cx="16916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1.hluboký</a:t>
            </a:r>
            <a:endParaRPr lang="cs-CZ" sz="2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5517232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2.hlubší</a:t>
            </a:r>
            <a:endParaRPr lang="cs-CZ" sz="2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05230" y="5517232"/>
            <a:ext cx="17590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3.nejhlubší</a:t>
            </a:r>
            <a:endParaRPr lang="cs-CZ" sz="2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4921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Urči druhy přídavných jmen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31611657"/>
              </p:ext>
            </p:extLst>
          </p:nvPr>
        </p:nvGraphicFramePr>
        <p:xfrm>
          <a:off x="1524000" y="1397000"/>
          <a:ext cx="6096000" cy="453644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Přídavná jména</a:t>
                      </a:r>
                      <a:endParaRPr lang="cs-CZ" sz="2400" b="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Druh</a:t>
                      </a:r>
                      <a:endParaRPr lang="cs-CZ" sz="2400" b="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Karlův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Čerstvé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Střídmí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Malířova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Sokolí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Táhlá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Honzovi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Koroptví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Kosí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Sochařova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Nepříjemný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57431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Napiš všechny stupně přídavných jmen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619672" y="1700808"/>
            <a:ext cx="1944216" cy="79208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velký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067944" y="1700808"/>
            <a:ext cx="1944216" cy="864096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444208" y="1700808"/>
            <a:ext cx="2088232" cy="864096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547664" y="3448866"/>
            <a:ext cx="2088232" cy="79208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hladký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139952" y="3429000"/>
            <a:ext cx="1944216" cy="86409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612854" y="3436131"/>
            <a:ext cx="2016224" cy="893135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475656" y="5013176"/>
            <a:ext cx="2016224" cy="792088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jemný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031940" y="5065814"/>
            <a:ext cx="2160240" cy="864096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588224" y="5029810"/>
            <a:ext cx="2088232" cy="93610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256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dirty="0" smtClean="0"/>
              <a:t>MIKULENKOVÁ H. </a:t>
            </a:r>
            <a:r>
              <a:rPr lang="cs-CZ" sz="2400" i="1" dirty="0" smtClean="0"/>
              <a:t>Český jazyk 5, učebnice pro pátý ročník</a:t>
            </a:r>
            <a:r>
              <a:rPr lang="cs-CZ" sz="2400" dirty="0" smtClean="0"/>
              <a:t>. </a:t>
            </a:r>
            <a:r>
              <a:rPr lang="cs-CZ" sz="2400" dirty="0" err="1" smtClean="0"/>
              <a:t>Prodos</a:t>
            </a:r>
            <a:r>
              <a:rPr lang="cs-CZ" sz="2400" dirty="0" smtClean="0"/>
              <a:t>, Olomouc, 2008, s.44-47. ISBN 978-80-7230-217-8.</a:t>
            </a:r>
          </a:p>
          <a:p>
            <a:r>
              <a:rPr lang="cs-CZ" sz="2400" dirty="0" smtClean="0"/>
              <a:t>Ilustrace </a:t>
            </a:r>
            <a:r>
              <a:rPr lang="cs-CZ" sz="2400" dirty="0">
                <a:hlinkClick r:id="rId2"/>
              </a:rPr>
              <a:t>www.office.microsoft.com</a:t>
            </a:r>
            <a:r>
              <a:rPr lang="cs-CZ" sz="2400" dirty="0"/>
              <a:t>  </a:t>
            </a:r>
          </a:p>
          <a:p>
            <a:pPr marL="82296" indent="0">
              <a:buNone/>
            </a:pPr>
            <a:r>
              <a:rPr lang="cs-CZ" sz="2400" dirty="0"/>
              <a:t>    [cit. </a:t>
            </a:r>
            <a:r>
              <a:rPr lang="cs-CZ" sz="2400" dirty="0" smtClean="0"/>
              <a:t>2012-04-18]</a:t>
            </a: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9303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Metodický návod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/>
              <a:t>Žáci </a:t>
            </a:r>
            <a:r>
              <a:rPr lang="cs-CZ" sz="2600" dirty="0" smtClean="0"/>
              <a:t>se seznámí s druhy přídavných jmen </a:t>
            </a:r>
            <a:r>
              <a:rPr lang="cs-CZ" sz="2600" dirty="0" smtClean="0"/>
              <a:t>                    a </a:t>
            </a:r>
            <a:r>
              <a:rPr lang="cs-CZ" sz="2600" dirty="0" smtClean="0"/>
              <a:t>s jejich stupňováním. </a:t>
            </a:r>
          </a:p>
          <a:p>
            <a:r>
              <a:rPr lang="cs-CZ" sz="2600" dirty="0" smtClean="0"/>
              <a:t>Na šesté straně žáci určují druhy přídavných jmen.</a:t>
            </a:r>
          </a:p>
          <a:p>
            <a:r>
              <a:rPr lang="cs-CZ" sz="2600" dirty="0" smtClean="0"/>
              <a:t>Na sedmé straně žáci stupňují přídavná jména.</a:t>
            </a:r>
          </a:p>
          <a:p>
            <a:pPr marL="82296" indent="0">
              <a:buNone/>
            </a:pPr>
            <a:endParaRPr lang="cs-CZ" sz="2600" dirty="0" smtClean="0"/>
          </a:p>
          <a:p>
            <a:endParaRPr lang="cs-CZ" sz="2600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45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1249</TotalTime>
  <Words>383</Words>
  <Application>Microsoft Office PowerPoint</Application>
  <PresentationFormat>Předvádění na obrazovce (4:3)</PresentationFormat>
  <Paragraphs>90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Název školy: ZŠ Štětí, Ostrovní 300 Autor: Mgr. Štěpánka Beranová Datum:  18.4. 2012 Jazyk a jazyková komunikace, Český jazyk a literatura, Jazyková výchova, Přídavná jména. Název materiálu:  VY_32_INOVACE_CJ.5.B.08_pridavna_jmena Název: Přídavná jména  Číslo operačního programu:  CZ.1.07/1.4.00/21.1693 Název projektu:  PRIMA ŠKOLA</vt:lpstr>
      <vt:lpstr>Přídavná jména</vt:lpstr>
      <vt:lpstr>Druhy přídavných jmen</vt:lpstr>
      <vt:lpstr>Druhy přídavných jmen</vt:lpstr>
      <vt:lpstr>Druhy přídavných jmen</vt:lpstr>
      <vt:lpstr>Stupňování přídavných jmen</vt:lpstr>
      <vt:lpstr>Urči druhy přídavných jmen</vt:lpstr>
      <vt:lpstr>Napiš všechny stupně přídavných jmen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PC-29T3</dc:creator>
  <cp:lastModifiedBy>Dum</cp:lastModifiedBy>
  <cp:revision>142</cp:revision>
  <dcterms:created xsi:type="dcterms:W3CDTF">2011-10-24T08:20:33Z</dcterms:created>
  <dcterms:modified xsi:type="dcterms:W3CDTF">2012-10-25T15:47:07Z</dcterms:modified>
</cp:coreProperties>
</file>