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3" r:id="rId3"/>
    <p:sldId id="284" r:id="rId4"/>
    <p:sldId id="296" r:id="rId5"/>
    <p:sldId id="298" r:id="rId6"/>
    <p:sldId id="297" r:id="rId7"/>
    <p:sldId id="299" r:id="rId8"/>
    <p:sldId id="270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B119938-828B-4335-BE26-9CB9A4CEC4F9}" type="datetimeFigureOut">
              <a:rPr lang="cs-CZ" smtClean="0"/>
              <a:pPr/>
              <a:t>15.10.2012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988840"/>
            <a:ext cx="7766680" cy="2592288"/>
          </a:xfrm>
        </p:spPr>
        <p:txBody>
          <a:bodyPr>
            <a:noAutofit/>
          </a:bodyPr>
          <a:lstStyle/>
          <a:p>
            <a:r>
              <a:rPr lang="cs-CZ" sz="1800" dirty="0"/>
              <a:t>Název školy: ZŠ Štětí, Ostrovní 300</a:t>
            </a:r>
            <a:br>
              <a:rPr lang="cs-CZ" sz="1800" dirty="0"/>
            </a:br>
            <a:r>
              <a:rPr lang="cs-CZ" sz="1800" dirty="0"/>
              <a:t>Autor: Mgr. Štěpánka Beranová</a:t>
            </a:r>
            <a:br>
              <a:rPr lang="cs-CZ" sz="1800" dirty="0"/>
            </a:br>
            <a:r>
              <a:rPr lang="cs-CZ" sz="1800" dirty="0"/>
              <a:t>Datum: </a:t>
            </a:r>
            <a:r>
              <a:rPr lang="cs-CZ" sz="1800" dirty="0" smtClean="0"/>
              <a:t> 22.4. 2012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Jazyk a jazyková komunikace, Český jazyk a literatura, Jazyková výchova, </a:t>
            </a:r>
            <a:r>
              <a:rPr lang="cs-CZ" sz="1800" dirty="0" smtClean="0"/>
              <a:t>Číslovky.</a:t>
            </a:r>
            <a:br>
              <a:rPr lang="cs-CZ" sz="1800" dirty="0" smtClean="0"/>
            </a:br>
            <a:r>
              <a:rPr lang="cs-CZ" sz="1800" dirty="0" smtClean="0"/>
              <a:t>Název </a:t>
            </a:r>
            <a:r>
              <a:rPr lang="cs-CZ" sz="1800" dirty="0"/>
              <a:t>materiálu: </a:t>
            </a:r>
            <a:r>
              <a:rPr lang="cs-CZ" sz="1800" dirty="0" smtClean="0"/>
              <a:t>VY_32_INOVACE_CJ.5.B.10_</a:t>
            </a:r>
            <a:r>
              <a:rPr lang="cs-CZ" sz="1800" dirty="0" err="1" smtClean="0"/>
              <a:t>cislovky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smtClean="0"/>
              <a:t>Název: </a:t>
            </a:r>
            <a:r>
              <a:rPr lang="cs-CZ" sz="1800" smtClean="0"/>
              <a:t>Číslovky 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Číslo </a:t>
            </a:r>
            <a:r>
              <a:rPr lang="cs-CZ" sz="1800" dirty="0"/>
              <a:t>operačního programu: </a:t>
            </a:r>
            <a:r>
              <a:rPr lang="cs-CZ" sz="1800" dirty="0" smtClean="0"/>
              <a:t> CZ.1.07/1.4.00/21.1693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Název projektu: </a:t>
            </a:r>
            <a:r>
              <a:rPr lang="cs-CZ" sz="1800" dirty="0" smtClean="0"/>
              <a:t> PRIMA </a:t>
            </a:r>
            <a:r>
              <a:rPr lang="cs-CZ" sz="1800" dirty="0"/>
              <a:t>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5229200"/>
            <a:ext cx="7550656" cy="1248544"/>
          </a:xfrm>
        </p:spPr>
        <p:txBody>
          <a:bodyPr/>
          <a:lstStyle/>
          <a:p>
            <a:r>
              <a:rPr lang="cs-CZ" sz="1800" dirty="0"/>
              <a:t>Anotace:  Materiál je určen pro žáky 5. ročníku, slouží k seznámení a procvičení </a:t>
            </a:r>
            <a:r>
              <a:rPr lang="cs-CZ" sz="1800" dirty="0" smtClean="0"/>
              <a:t>nového učiva o číslovkách.</a:t>
            </a:r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691680" y="836710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093886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0846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Číslovky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49552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Číslovky</a:t>
            </a:r>
            <a:r>
              <a:rPr lang="cs-CZ" sz="2400" dirty="0" smtClean="0"/>
              <a:t> </a:t>
            </a:r>
          </a:p>
          <a:p>
            <a:pPr>
              <a:buFontTx/>
              <a:buChar char="-"/>
            </a:pPr>
            <a:r>
              <a:rPr lang="cs-CZ" sz="2400" dirty="0" smtClean="0"/>
              <a:t>Slova s číselným významem</a:t>
            </a:r>
          </a:p>
          <a:p>
            <a:pPr>
              <a:buFontTx/>
              <a:buChar char="-"/>
            </a:pPr>
            <a:r>
              <a:rPr lang="cs-CZ" sz="2400" dirty="0" smtClean="0"/>
              <a:t>Vyjadřují počet nebo pořadí</a:t>
            </a:r>
          </a:p>
          <a:p>
            <a:pPr marL="82296" indent="0">
              <a:buNone/>
            </a:pP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Char char="-"/>
            </a:pPr>
            <a:endParaRPr lang="cs-CZ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2296" indent="0">
              <a:buNone/>
            </a:pP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2296" indent="0">
              <a:buNone/>
            </a:pPr>
            <a:endParaRPr lang="cs-CZ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2296" indent="0">
              <a:buNone/>
            </a:pP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91680" y="3270370"/>
            <a:ext cx="848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17923" y="3531980"/>
            <a:ext cx="971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osmý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55012" y="3281604"/>
            <a:ext cx="1038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žádný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58168" y="3848231"/>
            <a:ext cx="1670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několikrát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59622" y="4338070"/>
            <a:ext cx="1332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několik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58168" y="4804410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třikrát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97786" y="4385362"/>
            <a:ext cx="914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troje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300885" y="5070009"/>
            <a:ext cx="17138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několikero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Veselý obličej 9"/>
          <p:cNvSpPr/>
          <p:nvPr/>
        </p:nvSpPr>
        <p:spPr>
          <a:xfrm>
            <a:off x="7452320" y="5327630"/>
            <a:ext cx="792088" cy="792088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014726" y="5480397"/>
            <a:ext cx="1937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několikátý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4198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Druhy číslovek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49552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cs-CZ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Číslovky základní</a:t>
            </a: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Vyjadřují počet.</a:t>
            </a:r>
          </a:p>
          <a:p>
            <a:pPr>
              <a:buFontTx/>
              <a:buChar char="-"/>
            </a:pPr>
            <a:r>
              <a:rPr lang="cs-CZ" sz="2400" dirty="0"/>
              <a:t>O</a:t>
            </a:r>
            <a:r>
              <a:rPr lang="cs-CZ" sz="2400" dirty="0" smtClean="0"/>
              <a:t>dpovídají na otázku kolik?</a:t>
            </a:r>
            <a:r>
              <a:rPr lang="cs-CZ" sz="2400" dirty="0"/>
              <a:t> </a:t>
            </a:r>
            <a:r>
              <a:rPr lang="cs-CZ" sz="2400" dirty="0" smtClean="0"/>
              <a:t> </a:t>
            </a:r>
          </a:p>
          <a:p>
            <a:pPr marL="82296" indent="0">
              <a:buNone/>
            </a:pP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Určité: jeden, dva, tři..., třicet dva..., sto.., tisíc.., milion…</a:t>
            </a:r>
          </a:p>
          <a:p>
            <a:pPr marL="82296" indent="0">
              <a:buNone/>
            </a:pP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Neurčité: málo, mnoho, několik…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r>
              <a:rPr lang="cs-CZ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Číslovky řadové</a:t>
            </a:r>
            <a:endParaRPr lang="cs-CZ" sz="2400" dirty="0"/>
          </a:p>
          <a:p>
            <a:pPr>
              <a:buFontTx/>
              <a:buChar char="-"/>
            </a:pPr>
            <a:r>
              <a:rPr lang="cs-CZ" sz="2400" dirty="0" smtClean="0"/>
              <a:t>Označují místo v číselné řadě.</a:t>
            </a:r>
          </a:p>
          <a:p>
            <a:pPr>
              <a:buFontTx/>
              <a:buChar char="-"/>
            </a:pPr>
            <a:r>
              <a:rPr lang="cs-CZ" sz="2400" dirty="0" smtClean="0"/>
              <a:t>Odpovídají na otázku kolikátý?</a:t>
            </a:r>
            <a:endParaRPr lang="cs-CZ" sz="2400" dirty="0"/>
          </a:p>
          <a:p>
            <a:pPr marL="82296" indent="0">
              <a:buNone/>
            </a:pP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Určité: první, druhý, třetí.., třicátý druhý.., stý.., tisící…</a:t>
            </a:r>
          </a:p>
          <a:p>
            <a:pPr marL="82296" indent="0">
              <a:buNone/>
            </a:pP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Neurčité: několikátý </a:t>
            </a:r>
          </a:p>
          <a:p>
            <a:pPr marL="82296" indent="0">
              <a:buNone/>
            </a:pP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2296" indent="0">
              <a:buNone/>
            </a:pPr>
            <a:endParaRPr lang="cs-CZ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822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Druhy číslovek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49552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cs-CZ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Číslovky druhové</a:t>
            </a: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Označují množství druhů.</a:t>
            </a:r>
          </a:p>
          <a:p>
            <a:pPr>
              <a:buFontTx/>
              <a:buChar char="-"/>
            </a:pPr>
            <a:r>
              <a:rPr lang="cs-CZ" sz="2400" dirty="0" smtClean="0"/>
              <a:t>Odpovídají na otázku kolikerý?  </a:t>
            </a:r>
          </a:p>
          <a:p>
            <a:pPr marL="82296" indent="0">
              <a:buNone/>
            </a:pP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Určité: dvojí, dvoje, trojí, troje, čtverý, paterý…</a:t>
            </a:r>
          </a:p>
          <a:p>
            <a:pPr marL="82296" indent="0">
              <a:buNone/>
            </a:pP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Neurčité: několikerý…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r>
              <a:rPr lang="cs-CZ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Číslovky násobné</a:t>
            </a:r>
            <a:endParaRPr lang="cs-CZ" sz="2400" dirty="0"/>
          </a:p>
          <a:p>
            <a:pPr>
              <a:buFontTx/>
              <a:buChar char="-"/>
            </a:pPr>
            <a:r>
              <a:rPr lang="cs-CZ" sz="2400" dirty="0" smtClean="0"/>
              <a:t>Vyjadřují, kolikrát se nějaká věc vyskytuje, znásobení.</a:t>
            </a:r>
          </a:p>
          <a:p>
            <a:pPr>
              <a:buFontTx/>
              <a:buChar char="-"/>
            </a:pPr>
            <a:r>
              <a:rPr lang="cs-CZ" sz="2400" dirty="0" smtClean="0"/>
              <a:t>Odpovídají na otázku kolikrát, kolikanásobný?</a:t>
            </a:r>
            <a:endParaRPr lang="cs-CZ" sz="2400" dirty="0"/>
          </a:p>
          <a:p>
            <a:pPr marL="82296" indent="0">
              <a:buNone/>
            </a:pP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Určité: dvakrát, třikrát, tisíckrát, pětinásobný…</a:t>
            </a:r>
          </a:p>
          <a:p>
            <a:pPr marL="82296" indent="0">
              <a:buNone/>
            </a:pP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Neurčité: několikrát, několikanásobný… </a:t>
            </a:r>
          </a:p>
          <a:p>
            <a:pPr marL="82296" indent="0">
              <a:buNone/>
            </a:pP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2296" indent="0">
              <a:buNone/>
            </a:pPr>
            <a:endParaRPr lang="cs-CZ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64581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Přiřaď číslovky ke správnému druhu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dirty="0" smtClean="0"/>
              <a:t>Tři, druhý, troje, sedmkrát, několikrát, několikátý, milion, několikerý, třicátý, několikanásobný, paterý, mnoho, stý, tisíc, pětinásobný, několikero</a:t>
            </a:r>
          </a:p>
          <a:p>
            <a:pPr marL="82296" indent="0">
              <a:buNone/>
            </a:pPr>
            <a:endParaRPr lang="cs-CZ" sz="24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29249693"/>
              </p:ext>
            </p:extLst>
          </p:nvPr>
        </p:nvGraphicFramePr>
        <p:xfrm>
          <a:off x="1547664" y="3212976"/>
          <a:ext cx="6912768" cy="28803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28192"/>
                <a:gridCol w="1728192"/>
                <a:gridCol w="1728192"/>
                <a:gridCol w="172819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základní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řadové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druhové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násobné</a:t>
                      </a:r>
                      <a:endParaRPr lang="cs-CZ" sz="2400" dirty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065053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Rozhodni o správnosti</a:t>
            </a:r>
            <a:endParaRPr lang="cs-CZ" sz="3600" dirty="0"/>
          </a:p>
        </p:txBody>
      </p:sp>
      <p:sp>
        <p:nvSpPr>
          <p:cNvPr id="4" name="7cípá hvězda 3"/>
          <p:cNvSpPr/>
          <p:nvPr/>
        </p:nvSpPr>
        <p:spPr>
          <a:xfrm>
            <a:off x="1475656" y="1772816"/>
            <a:ext cx="2592288" cy="1728192"/>
          </a:xfrm>
          <a:prstGeom prst="star7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První - </a:t>
            </a:r>
          </a:p>
          <a:p>
            <a:pPr algn="ctr"/>
            <a:r>
              <a:rPr lang="cs-CZ" sz="2000" dirty="0" smtClean="0"/>
              <a:t>řadová č.</a:t>
            </a:r>
            <a:endParaRPr lang="cs-CZ" sz="2000" dirty="0"/>
          </a:p>
        </p:txBody>
      </p:sp>
      <p:sp>
        <p:nvSpPr>
          <p:cNvPr id="5" name="7cípá hvězda 4"/>
          <p:cNvSpPr/>
          <p:nvPr/>
        </p:nvSpPr>
        <p:spPr>
          <a:xfrm>
            <a:off x="4932040" y="1484784"/>
            <a:ext cx="2736304" cy="1728192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Milion –</a:t>
            </a:r>
          </a:p>
          <a:p>
            <a:pPr algn="ctr"/>
            <a:r>
              <a:rPr lang="cs-CZ" sz="2000" dirty="0"/>
              <a:t>d</a:t>
            </a:r>
            <a:r>
              <a:rPr lang="cs-CZ" sz="2000" dirty="0" smtClean="0"/>
              <a:t>ruhová č.</a:t>
            </a:r>
            <a:endParaRPr lang="cs-CZ" sz="2000" dirty="0"/>
          </a:p>
        </p:txBody>
      </p:sp>
      <p:sp>
        <p:nvSpPr>
          <p:cNvPr id="6" name="7cípá hvězda 5"/>
          <p:cNvSpPr/>
          <p:nvPr/>
        </p:nvSpPr>
        <p:spPr>
          <a:xfrm>
            <a:off x="1295636" y="4365104"/>
            <a:ext cx="2952328" cy="1872208"/>
          </a:xfrm>
          <a:prstGeom prst="star7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Troje –</a:t>
            </a:r>
          </a:p>
          <a:p>
            <a:pPr algn="ctr"/>
            <a:r>
              <a:rPr lang="cs-CZ" sz="2000" dirty="0"/>
              <a:t>z</a:t>
            </a:r>
            <a:r>
              <a:rPr lang="cs-CZ" sz="2000" dirty="0" smtClean="0"/>
              <a:t>ákladní č.</a:t>
            </a:r>
            <a:endParaRPr lang="cs-CZ" sz="2000" dirty="0"/>
          </a:p>
        </p:txBody>
      </p:sp>
      <p:sp>
        <p:nvSpPr>
          <p:cNvPr id="7" name="7cípá hvězda 6"/>
          <p:cNvSpPr/>
          <p:nvPr/>
        </p:nvSpPr>
        <p:spPr>
          <a:xfrm>
            <a:off x="6084168" y="4858364"/>
            <a:ext cx="2448272" cy="1656184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Mnoho –</a:t>
            </a:r>
          </a:p>
          <a:p>
            <a:pPr algn="ctr"/>
            <a:r>
              <a:rPr lang="cs-CZ" sz="2000" dirty="0"/>
              <a:t>z</a:t>
            </a:r>
            <a:r>
              <a:rPr lang="cs-CZ" sz="2000" dirty="0" smtClean="0"/>
              <a:t>ákladní č.</a:t>
            </a:r>
            <a:endParaRPr lang="cs-CZ" sz="2000" dirty="0"/>
          </a:p>
        </p:txBody>
      </p:sp>
      <p:sp>
        <p:nvSpPr>
          <p:cNvPr id="8" name="7cípá hvězda 7"/>
          <p:cNvSpPr/>
          <p:nvPr/>
        </p:nvSpPr>
        <p:spPr>
          <a:xfrm>
            <a:off x="4067944" y="3314622"/>
            <a:ext cx="2592288" cy="1770561"/>
          </a:xfrm>
          <a:prstGeom prst="star7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/>
              <a:t>Tisíkrát</a:t>
            </a:r>
            <a:r>
              <a:rPr lang="cs-CZ" sz="2000" dirty="0" smtClean="0"/>
              <a:t> –</a:t>
            </a:r>
          </a:p>
          <a:p>
            <a:pPr algn="ctr"/>
            <a:r>
              <a:rPr lang="cs-CZ" sz="2000" dirty="0"/>
              <a:t>n</a:t>
            </a:r>
            <a:r>
              <a:rPr lang="cs-CZ" sz="2000" dirty="0" smtClean="0"/>
              <a:t>ásobná č.</a:t>
            </a:r>
            <a:endParaRPr lang="cs-CZ" sz="2000" dirty="0"/>
          </a:p>
        </p:txBody>
      </p:sp>
    </p:spTree>
    <p:extLst>
      <p:ext uri="{BB962C8B-B14F-4D97-AF65-F5344CB8AC3E}">
        <p14:creationId xmlns="" xmlns:p14="http://schemas.microsoft.com/office/powerpoint/2010/main" val="419731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Rozhodni o správnosti</a:t>
            </a:r>
            <a:endParaRPr lang="cs-CZ" sz="3600" dirty="0"/>
          </a:p>
        </p:txBody>
      </p:sp>
      <p:sp>
        <p:nvSpPr>
          <p:cNvPr id="4" name="7cípá hvězda 3"/>
          <p:cNvSpPr/>
          <p:nvPr/>
        </p:nvSpPr>
        <p:spPr>
          <a:xfrm>
            <a:off x="1475656" y="1772816"/>
            <a:ext cx="2592288" cy="172819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několikrát –</a:t>
            </a:r>
          </a:p>
          <a:p>
            <a:pPr algn="ctr"/>
            <a:r>
              <a:rPr lang="cs-CZ" sz="2000" dirty="0"/>
              <a:t>n</a:t>
            </a:r>
            <a:r>
              <a:rPr lang="cs-CZ" sz="2000" dirty="0" smtClean="0"/>
              <a:t>ásobné č.</a:t>
            </a:r>
            <a:endParaRPr lang="cs-CZ" sz="2000" dirty="0"/>
          </a:p>
        </p:txBody>
      </p:sp>
      <p:sp>
        <p:nvSpPr>
          <p:cNvPr id="5" name="7cípá hvězda 4"/>
          <p:cNvSpPr/>
          <p:nvPr/>
        </p:nvSpPr>
        <p:spPr>
          <a:xfrm>
            <a:off x="4932040" y="1484784"/>
            <a:ext cx="2736304" cy="1728192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Třicet dva –</a:t>
            </a:r>
          </a:p>
          <a:p>
            <a:pPr algn="ctr"/>
            <a:r>
              <a:rPr lang="cs-CZ" sz="2000" dirty="0"/>
              <a:t>n</a:t>
            </a:r>
            <a:r>
              <a:rPr lang="cs-CZ" sz="2000" dirty="0" smtClean="0"/>
              <a:t>ásobná č.</a:t>
            </a:r>
            <a:endParaRPr lang="cs-CZ" sz="2000" dirty="0"/>
          </a:p>
        </p:txBody>
      </p:sp>
      <p:sp>
        <p:nvSpPr>
          <p:cNvPr id="6" name="7cípá hvězda 5"/>
          <p:cNvSpPr/>
          <p:nvPr/>
        </p:nvSpPr>
        <p:spPr>
          <a:xfrm>
            <a:off x="1295636" y="4365104"/>
            <a:ext cx="2952328" cy="1872208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Pětkrát –</a:t>
            </a:r>
          </a:p>
          <a:p>
            <a:pPr algn="ctr"/>
            <a:r>
              <a:rPr lang="cs-CZ" sz="2000" dirty="0"/>
              <a:t>z</a:t>
            </a:r>
            <a:r>
              <a:rPr lang="cs-CZ" sz="2000" dirty="0" smtClean="0"/>
              <a:t>ákladní č.</a:t>
            </a:r>
            <a:endParaRPr lang="cs-CZ" sz="2000" dirty="0"/>
          </a:p>
        </p:txBody>
      </p:sp>
      <p:sp>
        <p:nvSpPr>
          <p:cNvPr id="7" name="7cípá hvězda 6"/>
          <p:cNvSpPr/>
          <p:nvPr/>
        </p:nvSpPr>
        <p:spPr>
          <a:xfrm>
            <a:off x="5868144" y="4858364"/>
            <a:ext cx="2664296" cy="1656184"/>
          </a:xfrm>
          <a:prstGeom prst="star7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Několikátý -</a:t>
            </a:r>
          </a:p>
          <a:p>
            <a:pPr algn="ctr"/>
            <a:r>
              <a:rPr lang="cs-CZ" sz="2000" dirty="0"/>
              <a:t>ř</a:t>
            </a:r>
            <a:r>
              <a:rPr lang="cs-CZ" sz="2000" dirty="0" smtClean="0"/>
              <a:t>adová č. </a:t>
            </a:r>
          </a:p>
        </p:txBody>
      </p:sp>
      <p:sp>
        <p:nvSpPr>
          <p:cNvPr id="8" name="7cípá hvězda 7"/>
          <p:cNvSpPr/>
          <p:nvPr/>
        </p:nvSpPr>
        <p:spPr>
          <a:xfrm>
            <a:off x="3923928" y="3314622"/>
            <a:ext cx="2880320" cy="1770561"/>
          </a:xfrm>
          <a:prstGeom prst="star7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Několikerý  -</a:t>
            </a:r>
          </a:p>
          <a:p>
            <a:pPr algn="ctr"/>
            <a:r>
              <a:rPr lang="cs-CZ" sz="2000" dirty="0"/>
              <a:t>d</a:t>
            </a:r>
            <a:r>
              <a:rPr lang="cs-CZ" sz="2000" dirty="0" smtClean="0"/>
              <a:t>ruhová č.</a:t>
            </a:r>
            <a:endParaRPr lang="cs-CZ" sz="2000" dirty="0"/>
          </a:p>
        </p:txBody>
      </p:sp>
    </p:spTree>
    <p:extLst>
      <p:ext uri="{BB962C8B-B14F-4D97-AF65-F5344CB8AC3E}">
        <p14:creationId xmlns="" xmlns:p14="http://schemas.microsoft.com/office/powerpoint/2010/main" val="60321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dirty="0" smtClean="0"/>
              <a:t>MIKULENKOVÁ H. </a:t>
            </a:r>
            <a:r>
              <a:rPr lang="cs-CZ" sz="2400" i="1" dirty="0" smtClean="0"/>
              <a:t>Český jazyk 5, učebnice pro pátý ročník</a:t>
            </a:r>
            <a:r>
              <a:rPr lang="cs-CZ" sz="2400" dirty="0" smtClean="0"/>
              <a:t>. </a:t>
            </a:r>
            <a:r>
              <a:rPr lang="cs-CZ" sz="2400" dirty="0" err="1" smtClean="0"/>
              <a:t>Prodos</a:t>
            </a:r>
            <a:r>
              <a:rPr lang="cs-CZ" sz="2400" dirty="0" smtClean="0"/>
              <a:t>, Olomouc, 2008, s.53-54. ISBN 978-80-7230-217-8.</a:t>
            </a:r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   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269303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Metodický návod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dirty="0"/>
              <a:t>Žáci </a:t>
            </a:r>
            <a:r>
              <a:rPr lang="cs-CZ" sz="2600" dirty="0" smtClean="0"/>
              <a:t>se seznámí s druhy číslovek. </a:t>
            </a:r>
          </a:p>
          <a:p>
            <a:r>
              <a:rPr lang="cs-CZ" sz="2600" dirty="0" smtClean="0"/>
              <a:t>Na čtvrté straně žáci určují druhy číslovek.</a:t>
            </a:r>
          </a:p>
          <a:p>
            <a:r>
              <a:rPr lang="cs-CZ" sz="2600" dirty="0" smtClean="0"/>
              <a:t>Na páté a šesté straně žáci rozhodují, zda je správně určen druh číslovek.</a:t>
            </a:r>
          </a:p>
          <a:p>
            <a:pPr marL="82296" indent="0">
              <a:buNone/>
            </a:pPr>
            <a:endParaRPr lang="cs-CZ" sz="2600" dirty="0" smtClean="0"/>
          </a:p>
          <a:p>
            <a:endParaRPr lang="cs-CZ" sz="2600" dirty="0"/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94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1509</TotalTime>
  <Words>338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Název školy: ZŠ Štětí, Ostrovní 300 Autor: Mgr. Štěpánka Beranová Datum:  22.4. 2012 Jazyk a jazyková komunikace, Český jazyk a literatura, Jazyková výchova, Číslovky. Název materiálu: VY_32_INOVACE_CJ.5.B.10_cislovky Název: Číslovky  Číslo operačního programu:  CZ.1.07/1.4.00/21.1693 Název projektu:  PRIMA ŠKOLA</vt:lpstr>
      <vt:lpstr>Číslovky</vt:lpstr>
      <vt:lpstr>Druhy číslovek</vt:lpstr>
      <vt:lpstr>Druhy číslovek</vt:lpstr>
      <vt:lpstr>Přiřaď číslovky ke správnému druhu</vt:lpstr>
      <vt:lpstr>Rozhodni o správnosti</vt:lpstr>
      <vt:lpstr>Rozhodni o správnosti</vt:lpstr>
      <vt:lpstr>Použité zdroje:</vt:lpstr>
      <vt:lpstr>Metodický návod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PC-29T3</dc:creator>
  <cp:lastModifiedBy>Základní škola Ostrovní</cp:lastModifiedBy>
  <cp:revision>165</cp:revision>
  <dcterms:created xsi:type="dcterms:W3CDTF">2011-10-24T08:20:33Z</dcterms:created>
  <dcterms:modified xsi:type="dcterms:W3CDTF">2012-10-15T09:16:17Z</dcterms:modified>
</cp:coreProperties>
</file>