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handoutMasterIdLst>
    <p:handoutMasterId r:id="rId20"/>
  </p:handoutMasterIdLst>
  <p:sldIdLst>
    <p:sldId id="281" r:id="rId2"/>
    <p:sldId id="280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73" r:id="rId11"/>
    <p:sldId id="274" r:id="rId12"/>
    <p:sldId id="275" r:id="rId13"/>
    <p:sldId id="263" r:id="rId14"/>
    <p:sldId id="276" r:id="rId15"/>
    <p:sldId id="277" r:id="rId16"/>
    <p:sldId id="278" r:id="rId17"/>
    <p:sldId id="27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>
        <p:scale>
          <a:sx n="100" d="100"/>
          <a:sy n="100" d="100"/>
        </p:scale>
        <p:origin x="-2592" y="36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4B2147-4F58-4B17-9E0F-93B5678BBB13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1B4E61-8331-4749-B760-1FEFA29C8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6057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D588D8-A4B8-4DA3-BE64-5AD7C91EF84C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489587-E21C-4E4B-8AF0-14A8799169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040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Informace – sdělení. Potřebujeme vědět, kde co je, jak je to daleko, na jakém typu silnice se nacházíme.</a:t>
            </a:r>
            <a:endParaRPr lang="cs-CZ" baseline="0" dirty="0" smtClean="0"/>
          </a:p>
          <a:p>
            <a:r>
              <a:rPr lang="cs-CZ" baseline="0" dirty="0" smtClean="0"/>
              <a:t>Popíšeme značky na obrázku – zvlášť tvar a barvu.</a:t>
            </a:r>
          </a:p>
          <a:p>
            <a:r>
              <a:rPr lang="cs-CZ" baseline="0" dirty="0" smtClean="0"/>
              <a:t>Hra na informace na hradě – jsme na hradě a musíme umístit informační značky. Jaké by mohly být? Např. zde není WC, telefony tu nefungují, v objektu se pohybují strašidla.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281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Provozní – upozorňují </a:t>
            </a:r>
            <a:r>
              <a:rPr lang="cs-CZ" dirty="0" smtClean="0"/>
              <a:t> na</a:t>
            </a:r>
            <a:r>
              <a:rPr lang="cs-CZ" baseline="0" dirty="0" smtClean="0"/>
              <a:t> </a:t>
            </a:r>
            <a:r>
              <a:rPr lang="cs-CZ" dirty="0" smtClean="0"/>
              <a:t>zpomalovací</a:t>
            </a:r>
            <a:r>
              <a:rPr lang="cs-CZ" baseline="0" dirty="0" smtClean="0"/>
              <a:t> </a:t>
            </a:r>
            <a:r>
              <a:rPr lang="cs-CZ" baseline="0" dirty="0" smtClean="0"/>
              <a:t>pruh nebo ukončení silnice. Informují také o řazení jízdních pruhů – důležité hlavně před velkými křižovatkami. Určují místa k parkování a upravují způsob parkování vozidel – podélně, šikmo, na chodníku a zda je parkoviště </a:t>
            </a:r>
            <a:r>
              <a:rPr lang="cs-CZ" baseline="0" dirty="0" smtClean="0"/>
              <a:t>placené.</a:t>
            </a:r>
            <a:endParaRPr lang="cs-CZ" baseline="0" dirty="0" smtClean="0"/>
          </a:p>
          <a:p>
            <a:r>
              <a:rPr lang="cs-CZ" baseline="0" dirty="0" smtClean="0"/>
              <a:t>Směrové – ukazují jakou cestou se dostaneme do určitého cíle, který je v daném místě důležitý – sousední obec, okresní město, Praha, Brno, Ostrava aj. velká města. Směrové značky se také používají při opravách, kdy ukazují směr objížďky.</a:t>
            </a:r>
          </a:p>
          <a:p>
            <a:r>
              <a:rPr lang="cs-CZ" baseline="0" dirty="0" smtClean="0"/>
              <a:t>Jiné – potřebujeme vědět, kde je nemocnice, jak daleko je to k nejbližší čerpací stanici, odkud se dá zatelefonovat (kdyby např. mobilní telefon neměl signál</a:t>
            </a:r>
            <a:r>
              <a:rPr lang="cs-CZ" baseline="0" dirty="0" smtClean="0"/>
              <a:t>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3096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Výjimkou jsou směrové značky. Které jsou různobarevné, podle toho, na jaký cíl ukazují,</a:t>
            </a:r>
            <a:r>
              <a:rPr lang="cs-CZ" baseline="0" dirty="0" smtClean="0"/>
              <a:t> či pro jaké dopravní prostředky jsou určeny.</a:t>
            </a:r>
          </a:p>
          <a:p>
            <a:r>
              <a:rPr lang="cs-CZ" dirty="0" smtClean="0"/>
              <a:t>Popsat znázorněné značky – co je na směrové tabuli – číslo silnice (vím, že do cíle dojedu po silnici č. 38, název možného cíle, vzdálenost v km. Co znamená, že je ulice </a:t>
            </a:r>
            <a:r>
              <a:rPr lang="cs-CZ" dirty="0" smtClean="0"/>
              <a:t>slepá?</a:t>
            </a:r>
            <a:endParaRPr lang="cs-CZ" dirty="0" smtClean="0"/>
          </a:p>
          <a:p>
            <a:r>
              <a:rPr lang="cs-CZ" dirty="0" smtClean="0"/>
              <a:t>Přečíst znázorněné značky, učitel ukazuje, děti rychle odpovídají název značky.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924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Popsat zobrazené značky, procvičit. U parkoviště popsat kde budou auta stát a jak (podélně silnice).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614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Popsat a procvičit značky, parkoviště jako velký parkovací prostor, způsob parkování bude asi namalován na zemi. Podchod nebo nadchod– upozornit na povinnost jej použít.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3192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Popsat a procvičit značky.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6546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Popsat</a:t>
            </a:r>
            <a:r>
              <a:rPr lang="cs-CZ" baseline="0" dirty="0" smtClean="0"/>
              <a:t> a procvičit značky. V Brně jsou tři </a:t>
            </a:r>
            <a:r>
              <a:rPr lang="cs-CZ" baseline="0" dirty="0" smtClean="0"/>
              <a:t>okruhy – najdeme je na mapě.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7659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Popsat a procvičit značky.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2118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Popsat a procvičit</a:t>
            </a:r>
            <a:r>
              <a:rPr lang="cs-CZ" baseline="0" dirty="0" smtClean="0"/>
              <a:t> značky.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3340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Popsat a procvičit značky.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466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Popsat a procvičit značky,</a:t>
            </a:r>
            <a:r>
              <a:rPr lang="cs-CZ" baseline="0" dirty="0" smtClean="0"/>
              <a:t> upozornit na odlišnou barvu </a:t>
            </a:r>
            <a:r>
              <a:rPr lang="cs-CZ" baseline="0" dirty="0" smtClean="0"/>
              <a:t>značek.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466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Značky jsou stejné, ale odlišná barva řidiče upozorní,</a:t>
            </a:r>
            <a:r>
              <a:rPr lang="cs-CZ" baseline="0" dirty="0" smtClean="0"/>
              <a:t> na jakém typu komunikace se nachází, případně na jaký typ může odbočit.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466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rozdíl</a:t>
            </a:r>
            <a:r>
              <a:rPr lang="cs-CZ" baseline="0" dirty="0" smtClean="0"/>
              <a:t> mezi obcí a hranicí územního celku – v obci musíme dodržovat maximální rychlost.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466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175F72-1796-4030-A6B0-0E98CE3EAFE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E1115B-B7EA-4B04-8FC4-35AD604347F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audio" Target="../media/audio1.wav"/><Relationship Id="rId7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.jpg"/><Relationship Id="rId5" Type="http://schemas.openxmlformats.org/officeDocument/2006/relationships/image" Target="../media/image2.jpg"/><Relationship Id="rId4" Type="http://schemas.openxmlformats.org/officeDocument/2006/relationships/image" Target="../media/image1.jpg"/><Relationship Id="rId9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2.jpg"/><Relationship Id="rId4" Type="http://schemas.openxmlformats.org/officeDocument/2006/relationships/image" Target="../media/image14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.wav"/><Relationship Id="rId5" Type="http://schemas.openxmlformats.org/officeDocument/2006/relationships/image" Target="../media/image17.jpg"/><Relationship Id="rId4" Type="http://schemas.openxmlformats.org/officeDocument/2006/relationships/image" Target="../media/image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microsoft.com/office/2007/relationships/hdphoto" Target="../media/hdphoto1.wdp"/><Relationship Id="rId5" Type="http://schemas.openxmlformats.org/officeDocument/2006/relationships/image" Target="../media/image19.png"/><Relationship Id="rId4" Type="http://schemas.openxmlformats.org/officeDocument/2006/relationships/image" Target="../media/image18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jpeg"/><Relationship Id="rId4" Type="http://schemas.openxmlformats.org/officeDocument/2006/relationships/image" Target="../media/image2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Dopravn%C3%AD_zna%C4%8Den%C3%AD_v_%C4%8Cesku&amp;oldid=790618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3. ročníku. Obsahuje vyobrazení a názvy informativních značek podle </a:t>
            </a:r>
            <a:r>
              <a:rPr lang="cs-CZ" dirty="0" smtClean="0"/>
              <a:t>Vyhlášky      </a:t>
            </a:r>
            <a:r>
              <a:rPr lang="cs-CZ" dirty="0" smtClean="0"/>
              <a:t>č. 30/2001 Sb. Prezentace obsahuje poznámky a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6020171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 značky informativní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04/2012</a:t>
                      </a:r>
                    </a:p>
                    <a:p>
                      <a:r>
                        <a:rPr lang="cs-CZ" dirty="0" smtClean="0"/>
                        <a:t>23.5.2012/3. </a:t>
                      </a:r>
                      <a:r>
                        <a:rPr lang="cs-CZ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informativní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3008313" cy="116205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Informativní dopravní značky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49110">
            <a:off x="5197130" y="1991628"/>
            <a:ext cx="1621274" cy="242887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2204864"/>
            <a:ext cx="3388660" cy="4104456"/>
          </a:xfrm>
        </p:spPr>
        <p:txBody>
          <a:bodyPr>
            <a:normAutofit fontScale="32500" lnSpcReduction="20000"/>
          </a:bodyPr>
          <a:lstStyle/>
          <a:p>
            <a:pPr algn="ctr"/>
            <a:endParaRPr lang="cs-CZ" sz="2400" i="1" dirty="0" smtClean="0"/>
          </a:p>
          <a:p>
            <a:pPr algn="ctr"/>
            <a:endParaRPr lang="cs-CZ" sz="2400" i="1" dirty="0"/>
          </a:p>
          <a:p>
            <a:pPr algn="ctr"/>
            <a:r>
              <a:rPr lang="cs-CZ" sz="6200" i="1" dirty="0" smtClean="0"/>
              <a:t>Účastníku silničního provozu:</a:t>
            </a:r>
          </a:p>
          <a:p>
            <a:pPr algn="ctr"/>
            <a:endParaRPr lang="cs-CZ" sz="8600" i="1" dirty="0" smtClean="0"/>
          </a:p>
          <a:p>
            <a:pPr algn="ctr"/>
            <a:r>
              <a:rPr lang="cs-CZ" sz="8600" dirty="0" smtClean="0"/>
              <a:t>- poskytují nutné informace </a:t>
            </a:r>
          </a:p>
          <a:p>
            <a:pPr algn="ctr"/>
            <a:r>
              <a:rPr lang="cs-CZ" sz="8600" dirty="0" smtClean="0"/>
              <a:t>- slouží k jeho orientaci </a:t>
            </a:r>
            <a:endParaRPr lang="cs-CZ" sz="8600" dirty="0"/>
          </a:p>
          <a:p>
            <a:pPr algn="ctr"/>
            <a:r>
              <a:rPr lang="cs-CZ" sz="8600" dirty="0" smtClean="0"/>
              <a:t>- ukládají mu určité povinnosti</a:t>
            </a:r>
          </a:p>
          <a:p>
            <a:endParaRPr lang="cs-CZ" sz="8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88168">
            <a:off x="4210454" y="4195353"/>
            <a:ext cx="1891950" cy="18919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55398">
            <a:off x="6843219" y="1038410"/>
            <a:ext cx="1399987" cy="20973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636117" flipV="1">
            <a:off x="4160375" y="713116"/>
            <a:ext cx="1895872" cy="18958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21364">
            <a:off x="6451542" y="2937450"/>
            <a:ext cx="2076981" cy="3111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2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6512511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Informativní dopravní značky dělíme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2924944"/>
            <a:ext cx="6400800" cy="347472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Provozní </a:t>
            </a:r>
            <a:r>
              <a:rPr lang="cs-CZ" dirty="0" smtClean="0"/>
              <a:t>– např. slepá ulice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Směrové </a:t>
            </a:r>
            <a:r>
              <a:rPr lang="cs-CZ" dirty="0" smtClean="0"/>
              <a:t>– ukazují směr jízdy do určitého cíle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Jiné </a:t>
            </a:r>
            <a:r>
              <a:rPr lang="cs-CZ" dirty="0" smtClean="0"/>
              <a:t>– upozorňují na blízkost důležitého objektu – nemocnice, benzínová pumpa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323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Směrová tabule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700" y="2310776"/>
            <a:ext cx="3348038" cy="92199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Slepá ulice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6469" y="1515269"/>
            <a:ext cx="2503562" cy="2509837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Informativní dopravní značky mají zpravidla modrou barvu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5441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Čerpací stanice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2026" y="1516261"/>
            <a:ext cx="1847886" cy="258445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Parkování na chodníku  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0983" y="1515269"/>
            <a:ext cx="1794533" cy="2509837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Jsou hranaté – čtvercové nebo obdélníkové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3925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2204864"/>
            <a:ext cx="3346704" cy="639762"/>
          </a:xfrm>
        </p:spPr>
        <p:txBody>
          <a:bodyPr/>
          <a:lstStyle/>
          <a:p>
            <a:r>
              <a:rPr lang="cs-CZ" dirty="0" smtClean="0"/>
              <a:t>Parkoviště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140968"/>
            <a:ext cx="1853486" cy="259228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16016" y="2204864"/>
            <a:ext cx="334670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Podchody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307" y="3212976"/>
            <a:ext cx="2509837" cy="2509837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dirty="0" smtClean="0"/>
              <a:t>Informativní značky upozorňují zejména na: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03179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2204864"/>
            <a:ext cx="3346704" cy="639762"/>
          </a:xfrm>
        </p:spPr>
        <p:txBody>
          <a:bodyPr/>
          <a:lstStyle/>
          <a:p>
            <a:r>
              <a:rPr lang="cs-CZ" dirty="0" smtClean="0"/>
              <a:t>Nemocnice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140968"/>
            <a:ext cx="1795385" cy="251102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16016" y="2204864"/>
            <a:ext cx="3346704" cy="639762"/>
          </a:xfrm>
        </p:spPr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140968"/>
            <a:ext cx="1794533" cy="2509837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dirty="0" smtClean="0"/>
              <a:t>Informativní značky upozorňují zejména na: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24322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899592" y="2204864"/>
            <a:ext cx="3346704" cy="639762"/>
          </a:xfrm>
        </p:spPr>
        <p:txBody>
          <a:bodyPr/>
          <a:lstStyle/>
          <a:p>
            <a:r>
              <a:rPr lang="cs-CZ" dirty="0" smtClean="0"/>
              <a:t>Zastávku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6979" y="3330176"/>
            <a:ext cx="1624901" cy="227259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16016" y="2204864"/>
            <a:ext cx="3346704" cy="639762"/>
          </a:xfrm>
        </p:spPr>
        <p:txBody>
          <a:bodyPr/>
          <a:lstStyle/>
          <a:p>
            <a:r>
              <a:rPr lang="cs-CZ" dirty="0" smtClean="0"/>
              <a:t>Okruh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501008"/>
            <a:ext cx="1957742" cy="1957742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dirty="0" smtClean="0"/>
              <a:t>Informativní značky upozorňují zejména na: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40698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2204864"/>
            <a:ext cx="3346704" cy="639762"/>
          </a:xfrm>
        </p:spPr>
        <p:txBody>
          <a:bodyPr/>
          <a:lstStyle/>
          <a:p>
            <a:r>
              <a:rPr lang="cs-CZ" dirty="0" smtClean="0"/>
              <a:t>Doporučená rychlost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368" y="3068960"/>
            <a:ext cx="2743200" cy="27432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16016" y="2204864"/>
            <a:ext cx="3346704" cy="639762"/>
          </a:xfrm>
        </p:spPr>
        <p:txBody>
          <a:bodyPr/>
          <a:lstStyle/>
          <a:p>
            <a:r>
              <a:rPr lang="cs-CZ" dirty="0" smtClean="0"/>
              <a:t>Přechod pro chodce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3181" y="3068960"/>
            <a:ext cx="2736342" cy="2743200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/>
          <a:lstStyle/>
          <a:p>
            <a:pPr algn="l"/>
            <a:r>
              <a:rPr lang="cs-CZ" sz="4000" dirty="0" smtClean="0"/>
              <a:t>Informativní značky upozorňují zejména na: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572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2204864"/>
            <a:ext cx="3346704" cy="639762"/>
          </a:xfrm>
        </p:spPr>
        <p:txBody>
          <a:bodyPr/>
          <a:lstStyle/>
          <a:p>
            <a:r>
              <a:rPr lang="cs-CZ" dirty="0" smtClean="0"/>
              <a:t>Pěší zóna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5409" y="2836222"/>
            <a:ext cx="2034503" cy="304794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16016" y="2204864"/>
            <a:ext cx="3346704" cy="639762"/>
          </a:xfrm>
        </p:spPr>
        <p:txBody>
          <a:bodyPr/>
          <a:lstStyle/>
          <a:p>
            <a:r>
              <a:rPr lang="cs-CZ" dirty="0" smtClean="0"/>
              <a:t>Směrová tabulka pro cyklisty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284984"/>
            <a:ext cx="3090672" cy="2096996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/>
          <a:lstStyle/>
          <a:p>
            <a:pPr algn="l"/>
            <a:r>
              <a:rPr lang="cs-CZ" sz="4000" dirty="0" smtClean="0"/>
              <a:t>Informativní značky upozorňují zejména na: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8922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Návěst před křižovatkou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700" y="1594960"/>
            <a:ext cx="3348038" cy="235362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Směrová tabule vyznačující objížďku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264080"/>
            <a:ext cx="3090672" cy="903427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Napoví jak se dostat k cíli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92944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043608" y="764704"/>
            <a:ext cx="3590112" cy="639762"/>
          </a:xfrm>
        </p:spPr>
        <p:txBody>
          <a:bodyPr/>
          <a:lstStyle/>
          <a:p>
            <a:r>
              <a:rPr lang="cs-CZ" dirty="0" smtClean="0"/>
              <a:t>Směrová tabule </a:t>
            </a:r>
          </a:p>
          <a:p>
            <a:r>
              <a:rPr lang="cs-CZ" dirty="0"/>
              <a:t>(</a:t>
            </a:r>
            <a:r>
              <a:rPr lang="cs-CZ" dirty="0" smtClean="0"/>
              <a:t>s dvěma místními </a:t>
            </a:r>
            <a:r>
              <a:rPr lang="cs-CZ" dirty="0" smtClean="0"/>
              <a:t>cíli)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700" y="1945067"/>
            <a:ext cx="3348038" cy="165341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Kulturní nebo turistický cíl - návěst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132856"/>
            <a:ext cx="2359875" cy="1524960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Napoví jak se dostat k cíli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05169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043608" y="764704"/>
            <a:ext cx="3590112" cy="639762"/>
          </a:xfrm>
        </p:spPr>
        <p:txBody>
          <a:bodyPr/>
          <a:lstStyle/>
          <a:p>
            <a:r>
              <a:rPr lang="cs-CZ" dirty="0" smtClean="0"/>
              <a:t>Návěst před křižovatkou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720" y="1945067"/>
            <a:ext cx="2563122" cy="184397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860032" y="764704"/>
            <a:ext cx="3346704" cy="639762"/>
          </a:xfrm>
        </p:spPr>
        <p:txBody>
          <a:bodyPr/>
          <a:lstStyle/>
          <a:p>
            <a:r>
              <a:rPr lang="cs-CZ" dirty="0" smtClean="0"/>
              <a:t>Návěst před křižovatkou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077" y="1772816"/>
            <a:ext cx="3855199" cy="2088232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Napoví jak se dostat k cíli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43176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043608" y="764704"/>
            <a:ext cx="3590112" cy="639762"/>
          </a:xfrm>
        </p:spPr>
        <p:txBody>
          <a:bodyPr/>
          <a:lstStyle/>
          <a:p>
            <a:r>
              <a:rPr lang="cs-CZ" dirty="0" smtClean="0"/>
              <a:t>Obec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204864"/>
            <a:ext cx="2981518" cy="149075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76056" y="980728"/>
            <a:ext cx="3346704" cy="639762"/>
          </a:xfrm>
        </p:spPr>
        <p:txBody>
          <a:bodyPr/>
          <a:lstStyle/>
          <a:p>
            <a:r>
              <a:rPr lang="cs-CZ" dirty="0" smtClean="0"/>
              <a:t>Hranice územního celku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8002" y="2204864"/>
            <a:ext cx="3024337" cy="1512168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Napoví jak se dostat k cíli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9484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dopravních značek jsou obrazovou přílohou </a:t>
            </a:r>
            <a:r>
              <a:rPr lang="cs-CZ" dirty="0" smtClean="0"/>
              <a:t>Vyhlášky </a:t>
            </a:r>
            <a:r>
              <a:rPr lang="cs-CZ" dirty="0"/>
              <a:t>č. 30/2001 Sb. a 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</a:t>
            </a:r>
            <a:r>
              <a:rPr lang="cs-CZ" dirty="0" smtClean="0"/>
              <a:t>4. </a:t>
            </a:r>
            <a:r>
              <a:rPr lang="cs-CZ" dirty="0"/>
              <a:t>2012]. Dostupný z WWW: 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=Dopravn%C3%AD_zna%C4%8Den%C3%AD_v_%C4%8Cesku&amp;oldid=7906188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320</TotalTime>
  <Words>734</Words>
  <Application>Microsoft Office PowerPoint</Application>
  <PresentationFormat>Předvádění na obrazovce (4:3)</PresentationFormat>
  <Paragraphs>103</Paragraphs>
  <Slides>17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Prezentace aplikace PowerPoint</vt:lpstr>
      <vt:lpstr>Prezentace aplikace PowerPoint</vt:lpstr>
      <vt:lpstr>Dopravní značky</vt:lpstr>
      <vt:lpstr>Informativní dopravní značky</vt:lpstr>
      <vt:lpstr>Informativní dopravní značky dělíme na:</vt:lpstr>
      <vt:lpstr>Informativní dopravní značky mají zpravidla modrou barvu </vt:lpstr>
      <vt:lpstr>Jsou hranaté – čtvercové nebo obdélníkové</vt:lpstr>
      <vt:lpstr>Informativní značky upozorňují zejména na:</vt:lpstr>
      <vt:lpstr>Informativní značky upozorňují zejména na:</vt:lpstr>
      <vt:lpstr>Informativní značky upozorňují zejména na:</vt:lpstr>
      <vt:lpstr>Informativní značky upozorňují zejména na:</vt:lpstr>
      <vt:lpstr>Informativní značky upozorňují zejména na:</vt:lpstr>
      <vt:lpstr>Napoví jak se dostat k cíli</vt:lpstr>
      <vt:lpstr>Napoví jak se dostat k cíli</vt:lpstr>
      <vt:lpstr>Napoví jak se dostat k cíli</vt:lpstr>
      <vt:lpstr>Napoví jak se dostat k cíli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42</cp:revision>
  <dcterms:created xsi:type="dcterms:W3CDTF">2011-10-17T16:41:29Z</dcterms:created>
  <dcterms:modified xsi:type="dcterms:W3CDTF">2012-10-25T10:36:57Z</dcterms:modified>
</cp:coreProperties>
</file>