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notesMasterIdLst>
    <p:notesMasterId r:id="rId13"/>
  </p:notesMasterIdLst>
  <p:sldIdLst>
    <p:sldId id="269" r:id="rId2"/>
    <p:sldId id="268" r:id="rId3"/>
    <p:sldId id="257" r:id="rId4"/>
    <p:sldId id="258" r:id="rId5"/>
    <p:sldId id="259" r:id="rId6"/>
    <p:sldId id="260" r:id="rId7"/>
    <p:sldId id="262" r:id="rId8"/>
    <p:sldId id="265" r:id="rId9"/>
    <p:sldId id="266" r:id="rId10"/>
    <p:sldId id="267" r:id="rId11"/>
    <p:sldId id="270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C36FEEE-A8F7-42C1-BC81-2E26C6488A83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220371-DC12-44A3-B017-19D5999A731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723998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3489587-E21C-4E4B-8AF0-14A879916937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35497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Příkaz</a:t>
            </a:r>
            <a:r>
              <a:rPr lang="cs-CZ" baseline="0" dirty="0" smtClean="0"/>
              <a:t> – něco, co musíme splnit. Zahrát si hru na příkazy – jeden dá příkaz, ostatní ho splní. Pozor – zadat možné příkazy, aby nebyl vydán příkaz např. vyskočit z okna.</a:t>
            </a:r>
          </a:p>
          <a:p>
            <a:r>
              <a:rPr lang="cs-CZ" baseline="0" dirty="0" smtClean="0"/>
              <a:t>Popsat jak vypadají značky na  obrázku (všímat si zejména společných znaků</a:t>
            </a:r>
            <a:r>
              <a:rPr lang="cs-CZ" baseline="0" dirty="0" smtClean="0"/>
              <a:t>).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220371-DC12-44A3-B017-19D5999A7314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75683128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baseline="0" dirty="0" smtClean="0"/>
              <a:t>Výjimkou je pouze konec příkazu, kdy je značka přeškrtnuta červeným pruhem.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220371-DC12-44A3-B017-19D5999A7314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76678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220371-DC12-44A3-B017-19D5999A731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454422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Dnes se již nepoužívá</a:t>
            </a:r>
            <a:r>
              <a:rPr lang="cs-CZ" baseline="0" dirty="0" smtClean="0"/>
              <a:t> Rozsviť světla – musí se celý rok svítit kdykoliv vyjedeme na silnici. Dá se použít např. Přejdi na protější stranu.</a:t>
            </a:r>
          </a:p>
          <a:p>
            <a:r>
              <a:rPr lang="cs-CZ" baseline="0" dirty="0" smtClean="0"/>
              <a:t>Zkusíme vymyslet příkazovou značku pro zvířátka v lese – např. obejdi strom zleva, vyhni se tomuto krmelci, dej </a:t>
            </a:r>
            <a:r>
              <a:rPr lang="cs-CZ" baseline="0" dirty="0" smtClean="0"/>
              <a:t>žaludy divočákovi.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220371-DC12-44A3-B017-19D5999A7314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1956674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Příkaz</a:t>
            </a:r>
            <a:r>
              <a:rPr lang="cs-CZ" baseline="0" dirty="0" smtClean="0"/>
              <a:t> většinou trvá na delším úseku. Konec příkazu se značí červenou čárou přes příkazovou značku. Platnost příkazu také končí za nejbližší křižovatkou.</a:t>
            </a:r>
          </a:p>
          <a:p>
            <a:r>
              <a:rPr lang="cs-CZ" baseline="0" dirty="0" smtClean="0"/>
              <a:t>Procvičíme zobrazené značky.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220371-DC12-44A3-B017-19D5999A7314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808081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220371-DC12-44A3-B017-19D5999A7314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808081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0220371-DC12-44A3-B017-19D5999A7314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380808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2AAF-130F-4B9A-B827-6567BA78798E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923646-C1F1-47ED-9F2F-8872E0CC7F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9827109"/>
      </p:ext>
    </p:extLst>
  </p:cSld>
  <p:clrMapOvr>
    <a:masterClrMapping/>
  </p:clrMapOvr>
  <p:transition spd="slow">
    <p:wheel spokes="1"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2AAF-130F-4B9A-B827-6567BA78798E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923646-C1F1-47ED-9F2F-8872E0CC7F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8138027"/>
      </p:ext>
    </p:extLst>
  </p:cSld>
  <p:clrMapOvr>
    <a:masterClrMapping/>
  </p:clrMapOvr>
  <p:transition spd="slow">
    <p:wheel spokes="1"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2AAF-130F-4B9A-B827-6567BA78798E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923646-C1F1-47ED-9F2F-8872E0CC7F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14689899"/>
      </p:ext>
    </p:extLst>
  </p:cSld>
  <p:clrMapOvr>
    <a:masterClrMapping/>
  </p:clrMapOvr>
  <p:transition spd="slow">
    <p:wheel spokes="1"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2AAF-130F-4B9A-B827-6567BA78798E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923646-C1F1-47ED-9F2F-8872E0CC7F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98603596"/>
      </p:ext>
    </p:extLst>
  </p:cSld>
  <p:clrMapOvr>
    <a:masterClrMapping/>
  </p:clrMapOvr>
  <p:transition spd="slow">
    <p:wheel spokes="1"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2AAF-130F-4B9A-B827-6567BA78798E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923646-C1F1-47ED-9F2F-8872E0CC7F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69576553"/>
      </p:ext>
    </p:extLst>
  </p:cSld>
  <p:clrMapOvr>
    <a:masterClrMapping/>
  </p:clrMapOvr>
  <p:transition spd="slow">
    <p:wheel spokes="1"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2AAF-130F-4B9A-B827-6567BA78798E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923646-C1F1-47ED-9F2F-8872E0CC7F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20803210"/>
      </p:ext>
    </p:extLst>
  </p:cSld>
  <p:clrMapOvr>
    <a:masterClrMapping/>
  </p:clrMapOvr>
  <p:transition spd="slow">
    <p:wheel spokes="1"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2AAF-130F-4B9A-B827-6567BA78798E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923646-C1F1-47ED-9F2F-8872E0CC7F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1978206"/>
      </p:ext>
    </p:extLst>
  </p:cSld>
  <p:clrMapOvr>
    <a:masterClrMapping/>
  </p:clrMapOvr>
  <p:transition spd="slow">
    <p:wheel spokes="1"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2AAF-130F-4B9A-B827-6567BA78798E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923646-C1F1-47ED-9F2F-8872E0CC7F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84558083"/>
      </p:ext>
    </p:extLst>
  </p:cSld>
  <p:clrMapOvr>
    <a:masterClrMapping/>
  </p:clrMapOvr>
  <p:transition spd="slow">
    <p:wheel spokes="1"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2AAF-130F-4B9A-B827-6567BA78798E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923646-C1F1-47ED-9F2F-8872E0CC7F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10727814"/>
      </p:ext>
    </p:extLst>
  </p:cSld>
  <p:clrMapOvr>
    <a:masterClrMapping/>
  </p:clrMapOvr>
  <p:transition spd="slow">
    <p:wheel spokes="1"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2AAF-130F-4B9A-B827-6567BA78798E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923646-C1F1-47ED-9F2F-8872E0CC7F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51665060"/>
      </p:ext>
    </p:extLst>
  </p:cSld>
  <p:clrMapOvr>
    <a:masterClrMapping/>
  </p:clrMapOvr>
  <p:transition spd="slow">
    <p:wheel spokes="1"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9F2AAF-130F-4B9A-B827-6567BA78798E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923646-C1F1-47ED-9F2F-8872E0CC7F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5627839"/>
      </p:ext>
    </p:extLst>
  </p:cSld>
  <p:clrMapOvr>
    <a:masterClrMapping/>
  </p:clrMapOvr>
  <p:transition spd="slow">
    <p:wheel spokes="1"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79F2AAF-130F-4B9A-B827-6567BA78798E}" type="datetimeFigureOut">
              <a:rPr lang="cs-CZ" smtClean="0"/>
              <a:t>25.10.2012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923646-C1F1-47ED-9F2F-8872E0CC7F0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347747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ransition spd="slow">
    <p:wheel spokes="1"/>
  </p:transition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NULL"/><Relationship Id="rId2" Type="http://schemas.openxmlformats.org/officeDocument/2006/relationships/audio" Target="../media/audio1.wav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hdphoto" Target="../media/hdphoto2.wdp"/><Relationship Id="rId3" Type="http://schemas.openxmlformats.org/officeDocument/2006/relationships/image" Target="../media/image1.jpg"/><Relationship Id="rId7" Type="http://schemas.openxmlformats.org/officeDocument/2006/relationships/image" Target="../media/image4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8.xml"/><Relationship Id="rId6" Type="http://schemas.microsoft.com/office/2007/relationships/hdphoto" Target="../media/hdphoto1.wdp"/><Relationship Id="rId5" Type="http://schemas.openxmlformats.org/officeDocument/2006/relationships/image" Target="../media/image3.png"/><Relationship Id="rId10" Type="http://schemas.microsoft.com/office/2007/relationships/hdphoto" Target="../media/hdphoto3.wdp"/><Relationship Id="rId4" Type="http://schemas.openxmlformats.org/officeDocument/2006/relationships/image" Target="../media/image2.jpg"/><Relationship Id="rId9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7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9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5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1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3.jp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15.jpg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/index.php?title=Dopravn%C3%AD_zna%C4%8Den%C3%AD_v_%C4%8Cesku&amp;oldid=7906188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11246382"/>
              </p:ext>
            </p:extLst>
          </p:nvPr>
        </p:nvGraphicFramePr>
        <p:xfrm>
          <a:off x="1403648" y="1340768"/>
          <a:ext cx="6480720" cy="4056754"/>
        </p:xfrm>
        <a:graphic>
          <a:graphicData uri="http://schemas.openxmlformats.org/drawingml/2006/table">
            <a:tbl>
              <a:tblPr firstRow="1" bandRow="1">
                <a:tableStyleId>{93296810-A885-4BE3-A3E7-6D5BEEA58F35}</a:tableStyleId>
              </a:tblPr>
              <a:tblGrid>
                <a:gridCol w="3240360"/>
                <a:gridCol w="3240360"/>
              </a:tblGrid>
              <a:tr h="1088249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ZŠ</a:t>
                      </a:r>
                      <a:r>
                        <a:rPr lang="cs-CZ" baseline="0" dirty="0" smtClean="0"/>
                        <a:t> a MŠ Unkovice, příspěvková organizace</a:t>
                      </a:r>
                    </a:p>
                    <a:p>
                      <a:r>
                        <a:rPr lang="cs-CZ" baseline="0" dirty="0" smtClean="0"/>
                        <a:t>Unkovice 28, p. Žabčice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Bc. Jana Weisová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Dopravní značky příkazové</a:t>
                      </a:r>
                      <a:endParaRPr lang="cs-CZ" dirty="0"/>
                    </a:p>
                  </a:txBody>
                  <a:tcPr/>
                </a:tc>
              </a:tr>
              <a:tr h="761775">
                <a:tc>
                  <a:txBody>
                    <a:bodyPr/>
                    <a:lstStyle/>
                    <a:p>
                      <a:r>
                        <a:rPr lang="cs-CZ" dirty="0" smtClean="0"/>
                        <a:t>Vytvořeno:</a:t>
                      </a:r>
                    </a:p>
                    <a:p>
                      <a:r>
                        <a:rPr lang="cs-CZ" dirty="0" err="1" smtClean="0"/>
                        <a:t>Odpilotováno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04/2012</a:t>
                      </a:r>
                    </a:p>
                    <a:p>
                      <a:r>
                        <a:rPr lang="cs-CZ" dirty="0" smtClean="0"/>
                        <a:t>23.5.2012/3. </a:t>
                      </a:r>
                      <a:r>
                        <a:rPr lang="cs-CZ" smtClean="0"/>
                        <a:t>ročník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Dopravní</a:t>
                      </a:r>
                      <a:r>
                        <a:rPr lang="cs-CZ" baseline="0" dirty="0" smtClean="0"/>
                        <a:t> výchova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Vzdělávací</a:t>
                      </a:r>
                      <a:r>
                        <a:rPr lang="cs-CZ" baseline="0" dirty="0" smtClean="0"/>
                        <a:t> oblast</a:t>
                      </a:r>
                      <a:r>
                        <a:rPr lang="cs-CZ" dirty="0" smtClean="0"/>
                        <a:t>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Člověk a jeho svět</a:t>
                      </a:r>
                      <a:endParaRPr lang="cs-CZ" dirty="0"/>
                    </a:p>
                  </a:txBody>
                  <a:tcPr/>
                </a:tc>
              </a:tr>
              <a:tr h="441346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CZ.1.07/1.4.00/21.2463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3210445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2492896"/>
            <a:ext cx="7632848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just"/>
            <a:r>
              <a:rPr lang="cs-CZ" dirty="0" smtClean="0"/>
              <a:t>Materiál slouží k výkladu učiva dopravní výchovy pro žáky 3. ročníku. </a:t>
            </a:r>
          </a:p>
          <a:p>
            <a:pPr algn="just"/>
            <a:r>
              <a:rPr lang="cs-CZ" dirty="0" smtClean="0"/>
              <a:t>Obsahuje vyobrazení a názvy příkazových značek podle </a:t>
            </a:r>
            <a:r>
              <a:rPr lang="cs-CZ" dirty="0" smtClean="0"/>
              <a:t>Vyhlášky </a:t>
            </a:r>
            <a:r>
              <a:rPr lang="cs-CZ" dirty="0" smtClean="0"/>
              <a:t>č. 30/2001 Sb. </a:t>
            </a:r>
          </a:p>
          <a:p>
            <a:pPr algn="just"/>
            <a:r>
              <a:rPr lang="cs-CZ" dirty="0" smtClean="0"/>
              <a:t>Prezentace obsahuje poznámky a animace.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14026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4000">
        <p14:vortex dir="r"/>
        <p:sndAc>
          <p:stSnd>
            <p:snd r:embed="rId2" name="chimes.wav"/>
          </p:stSnd>
        </p:sndAc>
      </p:transition>
    </mc:Choice>
    <mc:Fallback xmlns="">
      <p:transition spd="slow">
        <p:fade/>
        <p:sndAc>
          <p:stSnd>
            <p:snd r:embed="rId3" name="chimes.wav"/>
          </p:stSnd>
        </p:sndAc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Dopravní značky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příkazové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1741465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9355398">
            <a:off x="6494532" y="1038410"/>
            <a:ext cx="2097359" cy="2097359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59450">
            <a:off x="6724578" y="3714452"/>
            <a:ext cx="1913874" cy="1913874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681157"/>
            <a:ext cx="3008313" cy="1162050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příkazové dopravní značky</a:t>
            </a:r>
            <a:endParaRPr lang="cs-CZ" sz="3200" dirty="0">
              <a:solidFill>
                <a:schemeClr val="tx2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5" name="Zástupný symbol pro obsah 4"/>
          <p:cNvPicPr>
            <a:picLocks noGrp="1" noChangeAspect="1"/>
          </p:cNvPicPr>
          <p:nvPr>
            <p:ph idx="1"/>
          </p:nvPr>
        </p:nvPicPr>
        <p:blipFill>
          <a:blip r:embed="rId5">
            <a:extLst>
              <a:ext uri="{BEBA8EAE-BF5A-486C-A8C5-ECC9F3942E4B}">
                <a14:imgProps xmlns:a14="http://schemas.microsoft.com/office/drawing/2010/main">
                  <a14:imgLayer r:embed="rId6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8483" y="2492896"/>
            <a:ext cx="1801379" cy="1801379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11560" y="2204864"/>
            <a:ext cx="3388660" cy="4104456"/>
          </a:xfrm>
        </p:spPr>
        <p:txBody>
          <a:bodyPr>
            <a:normAutofit/>
          </a:bodyPr>
          <a:lstStyle/>
          <a:p>
            <a:pPr algn="ctr"/>
            <a:endParaRPr lang="cs-CZ" sz="2400" i="1" dirty="0" smtClean="0"/>
          </a:p>
          <a:p>
            <a:pPr algn="ctr"/>
            <a:endParaRPr lang="cs-CZ" sz="2400" i="1" dirty="0"/>
          </a:p>
          <a:p>
            <a:pPr algn="ctr">
              <a:lnSpc>
                <a:spcPct val="150000"/>
              </a:lnSpc>
            </a:pPr>
            <a:r>
              <a:rPr lang="cs-CZ" sz="3200" i="1" dirty="0" smtClean="0"/>
              <a:t>Ukládají účastníku silničního provozu příkazy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7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0" b="100000" l="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20562669">
            <a:off x="4512508" y="3725414"/>
            <a:ext cx="1891950" cy="1891950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9">
            <a:extLst>
              <a:ext uri="{BEBA8EAE-BF5A-486C-A8C5-ECC9F3942E4B}">
                <a14:imgProps xmlns:a14="http://schemas.microsoft.com/office/drawing/2010/main">
                  <a14:imgLayer r:embed="rId10">
                    <a14:imgEffect>
                      <a14:backgroundRemoval t="250" b="100000" l="1250" r="1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3963883">
            <a:off x="4510548" y="892567"/>
            <a:ext cx="1895871" cy="189587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47922492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dirty="0" smtClean="0"/>
              <a:t>PŘÍKAZOVÉ DOPRAVNÍ ZNAČKY MAJÍ MODROU A BÍLOU BARVU </a:t>
            </a:r>
            <a:endParaRPr lang="cs-CZ" sz="4000" dirty="0"/>
          </a:p>
        </p:txBody>
      </p:sp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ctr"/>
            <a:r>
              <a:rPr lang="cs-CZ" dirty="0" smtClean="0"/>
              <a:t>Rozsviť světla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41910" y="2708920"/>
            <a:ext cx="2318004" cy="2318004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rPr lang="cs-CZ" dirty="0" smtClean="0"/>
              <a:t>Kruhový objezd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 rot="16200000">
            <a:off x="4932040" y="2807222"/>
            <a:ext cx="2232248" cy="2232248"/>
          </a:xfrm>
        </p:spPr>
      </p:pic>
    </p:spTree>
    <p:extLst>
      <p:ext uri="{BB962C8B-B14F-4D97-AF65-F5344CB8AC3E}">
        <p14:creationId xmlns:p14="http://schemas.microsoft.com/office/powerpoint/2010/main" val="2654413417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dirty="0" smtClean="0"/>
              <a:t>Jsou to kruhy</a:t>
            </a:r>
            <a:endParaRPr lang="cs-CZ" sz="4000" dirty="0"/>
          </a:p>
        </p:txBody>
      </p:sp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755576" y="2132856"/>
            <a:ext cx="3024336" cy="63976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dirty="0" smtClean="0"/>
              <a:t>Přikázaný směr jízdy přímo a vpravo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13918" y="3212976"/>
            <a:ext cx="2318004" cy="2318004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5004048" y="2060848"/>
            <a:ext cx="4041775" cy="639762"/>
          </a:xfrm>
        </p:spPr>
        <p:txBody>
          <a:bodyPr>
            <a:normAutofit/>
          </a:bodyPr>
          <a:lstStyle/>
          <a:p>
            <a:r>
              <a:rPr lang="cs-CZ" dirty="0" smtClean="0"/>
              <a:t>Stezka pro chodce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48064" y="3023246"/>
            <a:ext cx="2318004" cy="2318004"/>
          </a:xfrm>
        </p:spPr>
      </p:pic>
    </p:spTree>
    <p:extLst>
      <p:ext uri="{BB962C8B-B14F-4D97-AF65-F5344CB8AC3E}">
        <p14:creationId xmlns:p14="http://schemas.microsoft.com/office/powerpoint/2010/main" val="1639257931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115616" y="476672"/>
            <a:ext cx="6512511" cy="1143000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/>
              <a:t>Jiný příkaz</a:t>
            </a:r>
            <a:endParaRPr lang="cs-CZ" sz="4000" dirty="0"/>
          </a:p>
        </p:txBody>
      </p:sp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1187624" y="2204864"/>
            <a:ext cx="6480720" cy="1152128"/>
          </a:xfrm>
        </p:spPr>
        <p:txBody>
          <a:bodyPr>
            <a:normAutofit lnSpcReduction="10000"/>
          </a:bodyPr>
          <a:lstStyle/>
          <a:p>
            <a:pPr algn="ctr"/>
            <a:r>
              <a:rPr lang="cs-CZ" dirty="0" smtClean="0"/>
              <a:t>Do příkazové značky je možné napsat jakýkoliv jiný příkaz, který není možné vyjádřit jinou značkou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3501008"/>
            <a:ext cx="2664296" cy="2664296"/>
          </a:xfrm>
        </p:spPr>
      </p:pic>
    </p:spTree>
    <p:extLst>
      <p:ext uri="{BB962C8B-B14F-4D97-AF65-F5344CB8AC3E}">
        <p14:creationId xmlns:p14="http://schemas.microsoft.com/office/powerpoint/2010/main" val="300317985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115616" y="476672"/>
            <a:ext cx="6512511" cy="1143000"/>
          </a:xfrm>
        </p:spPr>
        <p:txBody>
          <a:bodyPr>
            <a:normAutofit fontScale="90000"/>
          </a:bodyPr>
          <a:lstStyle/>
          <a:p>
            <a:r>
              <a:rPr lang="cs-CZ" sz="4000" dirty="0" smtClean="0"/>
              <a:t>Ukončení příkazové značky se značí červeným pruhem</a:t>
            </a:r>
            <a:endParaRPr lang="cs-CZ" sz="4000" dirty="0"/>
          </a:p>
        </p:txBody>
      </p:sp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1187624" y="2204864"/>
            <a:ext cx="3346704" cy="639762"/>
          </a:xfrm>
        </p:spPr>
        <p:txBody>
          <a:bodyPr/>
          <a:lstStyle/>
          <a:p>
            <a:r>
              <a:rPr lang="cs-CZ" dirty="0" smtClean="0"/>
              <a:t>Konec stezky pro chodce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3068960"/>
            <a:ext cx="3030141" cy="3030141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4716016" y="2204864"/>
            <a:ext cx="3346704" cy="639762"/>
          </a:xfrm>
        </p:spPr>
        <p:txBody>
          <a:bodyPr>
            <a:normAutofit/>
          </a:bodyPr>
          <a:lstStyle/>
          <a:p>
            <a:r>
              <a:rPr lang="cs-CZ" dirty="0" smtClean="0"/>
              <a:t>Konec </a:t>
            </a:r>
            <a:r>
              <a:rPr lang="cs-CZ" smtClean="0"/>
              <a:t>jiného příkazu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3068960"/>
            <a:ext cx="3031331" cy="3031331"/>
          </a:xfrm>
        </p:spPr>
      </p:pic>
    </p:spTree>
    <p:extLst>
      <p:ext uri="{BB962C8B-B14F-4D97-AF65-F5344CB8AC3E}">
        <p14:creationId xmlns:p14="http://schemas.microsoft.com/office/powerpoint/2010/main" val="1861291850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115616" y="476672"/>
            <a:ext cx="6512511" cy="114300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Stezka pro chodce a cyklisty</a:t>
            </a:r>
            <a:endParaRPr lang="cs-CZ" sz="4000" dirty="0"/>
          </a:p>
        </p:txBody>
      </p:sp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1187624" y="2204864"/>
            <a:ext cx="3346704" cy="639762"/>
          </a:xfrm>
        </p:spPr>
        <p:txBody>
          <a:bodyPr>
            <a:normAutofit fontScale="92500" lnSpcReduction="20000"/>
          </a:bodyPr>
          <a:lstStyle/>
          <a:p>
            <a:pPr algn="ctr"/>
            <a:r>
              <a:rPr lang="cs-CZ" dirty="0" smtClean="0"/>
              <a:t>Pohybují se v jednom pruhu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3068960"/>
            <a:ext cx="3030141" cy="3030141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4716016" y="2204864"/>
            <a:ext cx="3346704" cy="639762"/>
          </a:xfrm>
        </p:spPr>
        <p:txBody>
          <a:bodyPr>
            <a:normAutofit fontScale="85000" lnSpcReduction="20000"/>
          </a:bodyPr>
          <a:lstStyle/>
          <a:p>
            <a:pPr algn="ctr"/>
            <a:r>
              <a:rPr lang="cs-CZ" dirty="0" smtClean="0"/>
              <a:t>Cyklisté  a chodci se pohybují každý v jiném pruhu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3068960"/>
            <a:ext cx="3031331" cy="3031331"/>
          </a:xfrm>
        </p:spPr>
      </p:pic>
    </p:spTree>
    <p:extLst>
      <p:ext uri="{BB962C8B-B14F-4D97-AF65-F5344CB8AC3E}">
        <p14:creationId xmlns:p14="http://schemas.microsoft.com/office/powerpoint/2010/main" val="829127709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1115616" y="476672"/>
            <a:ext cx="6512511" cy="1143000"/>
          </a:xfrm>
        </p:spPr>
        <p:txBody>
          <a:bodyPr>
            <a:normAutofit/>
          </a:bodyPr>
          <a:lstStyle/>
          <a:p>
            <a:r>
              <a:rPr lang="cs-CZ" sz="4000" dirty="0" smtClean="0"/>
              <a:t>Příkazové dopravní značky</a:t>
            </a:r>
            <a:endParaRPr lang="cs-CZ" sz="4000" dirty="0"/>
          </a:p>
        </p:txBody>
      </p:sp>
      <p:sp>
        <p:nvSpPr>
          <p:cNvPr id="2" name="Zástupný symbol pro text 1"/>
          <p:cNvSpPr>
            <a:spLocks noGrp="1"/>
          </p:cNvSpPr>
          <p:nvPr>
            <p:ph type="body" idx="1"/>
          </p:nvPr>
        </p:nvSpPr>
        <p:spPr>
          <a:xfrm>
            <a:off x="1043608" y="2204864"/>
            <a:ext cx="3346704" cy="639762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Konec stezky pro cyklisty</a:t>
            </a:r>
            <a:endParaRPr lang="cs-CZ" dirty="0"/>
          </a:p>
        </p:txBody>
      </p:sp>
      <p:pic>
        <p:nvPicPr>
          <p:cNvPr id="7" name="Zástupný symbol pro obsah 6"/>
          <p:cNvPicPr>
            <a:picLocks noGrp="1" noChangeAspect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3068960"/>
            <a:ext cx="3030141" cy="3030141"/>
          </a:xfrm>
        </p:spPr>
      </p:pic>
      <p:sp>
        <p:nvSpPr>
          <p:cNvPr id="4" name="Zástupný symbol pro text 3"/>
          <p:cNvSpPr>
            <a:spLocks noGrp="1"/>
          </p:cNvSpPr>
          <p:nvPr>
            <p:ph type="body" sz="quarter" idx="3"/>
          </p:nvPr>
        </p:nvSpPr>
        <p:spPr>
          <a:xfrm>
            <a:off x="4860032" y="2204864"/>
            <a:ext cx="3346704" cy="639762"/>
          </a:xfrm>
        </p:spPr>
        <p:txBody>
          <a:bodyPr>
            <a:normAutofit/>
          </a:bodyPr>
          <a:lstStyle/>
          <a:p>
            <a:pPr algn="ctr"/>
            <a:r>
              <a:rPr lang="cs-CZ" dirty="0" smtClean="0"/>
              <a:t>Sněhové řetězy</a:t>
            </a:r>
            <a:endParaRPr lang="cs-CZ" dirty="0"/>
          </a:p>
        </p:txBody>
      </p:sp>
      <p:pic>
        <p:nvPicPr>
          <p:cNvPr id="8" name="Zástupný symbol pro obsah 7"/>
          <p:cNvPicPr>
            <a:picLocks noGrp="1" noChangeAspect="1"/>
          </p:cNvPicPr>
          <p:nvPr>
            <p:ph sz="quarter" idx="4"/>
          </p:nvPr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3068960"/>
            <a:ext cx="3031331" cy="3031331"/>
          </a:xfrm>
        </p:spPr>
      </p:pic>
    </p:spTree>
    <p:extLst>
      <p:ext uri="{BB962C8B-B14F-4D97-AF65-F5344CB8AC3E}">
        <p14:creationId xmlns:p14="http://schemas.microsoft.com/office/powerpoint/2010/main" val="2932008174"/>
      </p:ext>
    </p:extLst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11560" y="835224"/>
            <a:ext cx="7920880" cy="175432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>Obrázky dopravních značek jsou obrazovou </a:t>
            </a:r>
            <a:r>
              <a:rPr lang="cs-CZ"/>
              <a:t>přílohou </a:t>
            </a:r>
            <a:r>
              <a:rPr lang="cs-CZ" smtClean="0"/>
              <a:t>Vyhlášky </a:t>
            </a:r>
            <a:r>
              <a:rPr lang="cs-CZ" dirty="0"/>
              <a:t>č. 30/2001 Sb. a jsou staženy z:</a:t>
            </a:r>
          </a:p>
          <a:p>
            <a:r>
              <a:rPr lang="cs-CZ" i="1" dirty="0"/>
              <a:t>Wikipedie: Otevřená encyklopedie: Dopravní značení v Česku</a:t>
            </a:r>
            <a:r>
              <a:rPr lang="cs-CZ" dirty="0"/>
              <a:t> [online]. c2012 [citováno 14. </a:t>
            </a:r>
            <a:r>
              <a:rPr lang="cs-CZ" dirty="0" smtClean="0"/>
              <a:t>4. </a:t>
            </a:r>
            <a:r>
              <a:rPr lang="cs-CZ" dirty="0"/>
              <a:t>2012]. Dostupný z WWW: &lt;</a:t>
            </a:r>
            <a:r>
              <a:rPr lang="cs-CZ" dirty="0">
                <a:hlinkClick r:id="rId2"/>
              </a:rPr>
              <a:t>http://cs.wikipedia.org/w/</a:t>
            </a:r>
            <a:r>
              <a:rPr lang="cs-CZ" dirty="0" err="1">
                <a:hlinkClick r:id="rId2"/>
              </a:rPr>
              <a:t>index.php?title</a:t>
            </a:r>
            <a:r>
              <a:rPr lang="cs-CZ" dirty="0">
                <a:hlinkClick r:id="rId2"/>
              </a:rPr>
              <a:t>=Dopravn%C3%AD_zna%C4%8Den%C3%AD_v_%C4%8Cesku&amp;oldid=7906188</a:t>
            </a:r>
            <a:r>
              <a:rPr lang="cs-CZ" dirty="0"/>
              <a:t>&gt; </a:t>
            </a:r>
          </a:p>
        </p:txBody>
      </p:sp>
    </p:spTree>
    <p:extLst>
      <p:ext uri="{BB962C8B-B14F-4D97-AF65-F5344CB8AC3E}">
        <p14:creationId xmlns:p14="http://schemas.microsoft.com/office/powerpoint/2010/main" val="21308893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135</TotalTime>
  <Words>378</Words>
  <Application>Microsoft Office PowerPoint</Application>
  <PresentationFormat>Předvádění na obrazovce (4:3)</PresentationFormat>
  <Paragraphs>60</Paragraphs>
  <Slides>11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Dopravní značky</vt:lpstr>
      <vt:lpstr>příkazové dopravní značky</vt:lpstr>
      <vt:lpstr>PŘÍKAZOVÉ DOPRAVNÍ ZNAČKY MAJÍ MODROU A BÍLOU BARVU </vt:lpstr>
      <vt:lpstr>Jsou to kruhy</vt:lpstr>
      <vt:lpstr>Jiný příkaz</vt:lpstr>
      <vt:lpstr>Ukončení příkazové značky se značí červeným pruhem</vt:lpstr>
      <vt:lpstr>Stezka pro chodce a cyklisty</vt:lpstr>
      <vt:lpstr>Příkazové dopravní značky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reditelka</cp:lastModifiedBy>
  <cp:revision>19</cp:revision>
  <dcterms:created xsi:type="dcterms:W3CDTF">2011-10-18T13:09:18Z</dcterms:created>
  <dcterms:modified xsi:type="dcterms:W3CDTF">2012-10-25T10:43:46Z</dcterms:modified>
</cp:coreProperties>
</file>