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798BC39-EBAF-4EBF-BEE9-BC569DDDFAC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F8130B7-BC1C-4F62-83AA-6F82333E2D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o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Oce%C3%A1n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Kontinen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Ostrov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l%C3%A1rn%C3%AD_noc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rctic_Ocean.png" TargetMode="External"/><Relationship Id="rId13" Type="http://schemas.openxmlformats.org/officeDocument/2006/relationships/hyperlink" Target="http://cs.wikipedia.org/wiki/Soubor:Aurora_Borealis_Salangen1.jpg" TargetMode="External"/><Relationship Id="rId3" Type="http://schemas.openxmlformats.org/officeDocument/2006/relationships/hyperlink" Target="http://cs.wikipedia.org/wiki/Soubor:Earth-moon.jpg" TargetMode="External"/><Relationship Id="rId7" Type="http://schemas.openxmlformats.org/officeDocument/2006/relationships/hyperlink" Target="http://cs.wikipedia.org/wiki/Soubor:Indian_Ocean_bathymetry_srtm.png" TargetMode="External"/><Relationship Id="rId12" Type="http://schemas.openxmlformats.org/officeDocument/2006/relationships/hyperlink" Target="http://cs.wikipedia.org/wiki/Soubor:Alpine_flora.png" TargetMode="External"/><Relationship Id="rId2" Type="http://schemas.openxmlformats.org/officeDocument/2006/relationships/hyperlink" Target="http://cs.wikipedia.org/wiki/Soubor:The_Earth_seen_from_Apollo_1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acific_Ocean.png" TargetMode="External"/><Relationship Id="rId11" Type="http://schemas.openxmlformats.org/officeDocument/2006/relationships/hyperlink" Target="http://cs.wikipedia.org/wiki/Soubor:Forest_on_Barro_Colorado.png" TargetMode="External"/><Relationship Id="rId5" Type="http://schemas.openxmlformats.org/officeDocument/2006/relationships/hyperlink" Target="http://cs.wikipedia.org/wiki/Soubor:Atlantik-mapa.png" TargetMode="External"/><Relationship Id="rId15" Type="http://schemas.openxmlformats.org/officeDocument/2006/relationships/image" Target="../media/image2.png"/><Relationship Id="rId10" Type="http://schemas.openxmlformats.org/officeDocument/2006/relationships/hyperlink" Target="http://cs.wikipedia.org/wiki/Soubor:Nasa_world_wind_-_teneriffa.jpg" TargetMode="External"/><Relationship Id="rId4" Type="http://schemas.openxmlformats.org/officeDocument/2006/relationships/hyperlink" Target="http://cs.wikipedia.org/wiki/Soubor:Cancun_1600.jpg" TargetMode="External"/><Relationship Id="rId9" Type="http://schemas.openxmlformats.org/officeDocument/2006/relationships/hyperlink" Target="http://cs.wikipedia.org/wiki/Soubor:Continentes.png" TargetMode="External"/><Relationship Id="rId14" Type="http://schemas.openxmlformats.org/officeDocument/2006/relationships/hyperlink" Target="http://cs.wikipedia.org/wiki/Soubor:Amundsen-Scott_marsstation_ray_h_ed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916974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Název školy: ZŠ Varnsdorf, Edisonova 2821, okres Děčín, příspěvková organizace</a:t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Člověk a jeho svět,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  <a:t>Vlastivěda, Naše modrá planeta</a:t>
            </a: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Autor: Mgr. Marta Samlerová</a:t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Název materiálu: </a:t>
            </a:r>
            <a:r>
              <a:rPr lang="cs-CZ" sz="2400" b="1" dirty="0">
                <a:solidFill>
                  <a:schemeClr val="tx1"/>
                </a:solidFill>
                <a:effectLst/>
                <a:latin typeface="+mn-lt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+mn-lt"/>
              </a:rPr>
              <a:t>VY_32_INOVACE_08/III.SADA</a:t>
            </a:r>
            <a:endParaRPr lang="cs-CZ" sz="24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140968"/>
            <a:ext cx="7406640" cy="136815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2500"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je určena pro žáky 5.ročníku, slouží   k výkladu učiva </a:t>
            </a:r>
            <a:r>
              <a:rPr lang="cs-CZ" sz="2400" dirty="0" smtClean="0">
                <a:solidFill>
                  <a:schemeClr val="tx1"/>
                </a:solidFill>
              </a:rPr>
              <a:t>Naše modrá planeta. </a:t>
            </a:r>
            <a:r>
              <a:rPr lang="cs-CZ" sz="2400" dirty="0">
                <a:solidFill>
                  <a:schemeClr val="tx1"/>
                </a:solidFill>
              </a:rPr>
              <a:t>Žáci pracují na PC.</a:t>
            </a:r>
          </a:p>
          <a:p>
            <a:r>
              <a:rPr lang="cs-CZ" sz="2400" dirty="0">
                <a:solidFill>
                  <a:schemeClr val="tx1"/>
                </a:solidFill>
              </a:rPr>
              <a:t>Období: září-prosinec 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18451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Návod k práci: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</a:t>
            </a:r>
            <a:r>
              <a:rPr lang="cs-CZ" smtClean="0"/>
              <a:t>k </a:t>
            </a:r>
            <a:r>
              <a:rPr lang="cs-CZ" smtClean="0"/>
              <a:t>internetu, </a:t>
            </a:r>
            <a:r>
              <a:rPr lang="cs-CZ" dirty="0" smtClean="0"/>
              <a:t>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67058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Za jak dlouho se otočí Země kolem Slunce?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>
                <a:solidFill>
                  <a:schemeClr val="tx1"/>
                </a:solidFill>
              </a:rPr>
              <a:t>Najdi na </a:t>
            </a:r>
            <a:r>
              <a:rPr lang="cs-CZ" sz="3200" dirty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cs.wikipedia.org/wiki/Rok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429472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Rok</a:t>
            </a:r>
            <a:r>
              <a:rPr lang="cs-CZ" dirty="0"/>
              <a:t> je doba, </a:t>
            </a:r>
            <a:r>
              <a:rPr lang="cs-CZ" dirty="0" smtClean="0"/>
              <a:t>za kterou oběhne Země kolem Slunce.</a:t>
            </a:r>
            <a:endParaRPr lang="cs-CZ" dirty="0"/>
          </a:p>
          <a:p>
            <a:r>
              <a:rPr lang="cs-CZ" b="1" dirty="0"/>
              <a:t>Kalendářní rok</a:t>
            </a:r>
            <a:r>
              <a:rPr lang="cs-CZ" dirty="0"/>
              <a:t> má 365 dní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Přesná doba oběhu je 365 dnů a 6 hodin, po čtyřech letech vznikne jen den navíc. Tento den se přidává k letopočtu, který je dělitelný 4.</a:t>
            </a:r>
            <a:endParaRPr lang="cs-CZ" dirty="0"/>
          </a:p>
          <a:p>
            <a:r>
              <a:rPr lang="cs-CZ" dirty="0" smtClean="0"/>
              <a:t>Nazýváme ho</a:t>
            </a:r>
            <a:r>
              <a:rPr lang="cs-CZ" b="1" dirty="0" smtClean="0"/>
              <a:t> přestupný rok </a:t>
            </a:r>
            <a:r>
              <a:rPr lang="cs-CZ" dirty="0" smtClean="0"/>
              <a:t>a má </a:t>
            </a:r>
            <a:r>
              <a:rPr lang="cs-CZ" dirty="0"/>
              <a:t>366 </a:t>
            </a:r>
            <a:r>
              <a:rPr lang="cs-CZ" dirty="0" smtClean="0"/>
              <a:t>dní.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3168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Vyhledej základní informace o </a:t>
            </a:r>
            <a:r>
              <a:rPr lang="cs-CZ" sz="3200" dirty="0">
                <a:latin typeface="+mn-lt"/>
              </a:rPr>
              <a:t>naší planetě Zemi na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cs.wikipedia.org/wiki/Zem%C4%9B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Země</a:t>
            </a:r>
            <a:r>
              <a:rPr lang="cs-CZ" dirty="0"/>
              <a:t> je třetí planeta sluneční </a:t>
            </a:r>
            <a:r>
              <a:rPr lang="cs-CZ" dirty="0" smtClean="0"/>
              <a:t>soustavy.</a:t>
            </a:r>
          </a:p>
          <a:p>
            <a:pPr algn="just"/>
            <a:r>
              <a:rPr lang="cs-CZ" dirty="0" smtClean="0"/>
              <a:t>Jediné těleso, </a:t>
            </a:r>
            <a:r>
              <a:rPr lang="cs-CZ" dirty="0"/>
              <a:t>na němž je </a:t>
            </a:r>
            <a:r>
              <a:rPr lang="cs-CZ" dirty="0" smtClean="0"/>
              <a:t>potvrzen </a:t>
            </a:r>
            <a:r>
              <a:rPr lang="cs-CZ" dirty="0"/>
              <a:t>život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Země </a:t>
            </a:r>
            <a:r>
              <a:rPr lang="cs-CZ" dirty="0"/>
              <a:t>obíhá kolem Slunce po téměř kružnicové </a:t>
            </a:r>
            <a:r>
              <a:rPr lang="cs-CZ" dirty="0" smtClean="0"/>
              <a:t>dráze.</a:t>
            </a:r>
          </a:p>
          <a:p>
            <a:pPr algn="just"/>
            <a:r>
              <a:rPr lang="cs-CZ" dirty="0"/>
              <a:t>Celou planetu </a:t>
            </a:r>
            <a:r>
              <a:rPr lang="cs-CZ" dirty="0" smtClean="0"/>
              <a:t>obklopuje atmosféra </a:t>
            </a:r>
            <a:r>
              <a:rPr lang="cs-CZ" dirty="0"/>
              <a:t>tvořená převážně dusíkem a kyslíkem vytvářející směs </a:t>
            </a:r>
            <a:r>
              <a:rPr lang="cs-CZ" dirty="0" smtClean="0"/>
              <a:t> </a:t>
            </a:r>
            <a:r>
              <a:rPr lang="cs-CZ" dirty="0"/>
              <a:t>nazývanou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vzduch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3658503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Planeta Země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9250"/>
            <a:ext cx="410445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442" y="2203673"/>
            <a:ext cx="4108959" cy="3287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46781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Jaké máme oceány? </a:t>
            </a:r>
            <a:r>
              <a:rPr lang="cs-CZ" sz="3200" dirty="0"/>
              <a:t>Najdi na </a:t>
            </a:r>
            <a:r>
              <a:rPr lang="cs-CZ" sz="3200" dirty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cs.wikipedia.org/wiki/Oce%C3%A1ny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388263"/>
            <a:ext cx="4576552" cy="4501480"/>
          </a:xfrm>
        </p:spPr>
        <p:txBody>
          <a:bodyPr/>
          <a:lstStyle/>
          <a:p>
            <a:r>
              <a:rPr lang="cs-CZ" dirty="0" smtClean="0"/>
              <a:t>Atlantský oceán</a:t>
            </a:r>
          </a:p>
          <a:p>
            <a:r>
              <a:rPr lang="cs-CZ" dirty="0" smtClean="0"/>
              <a:t>Tichý oceán</a:t>
            </a:r>
          </a:p>
          <a:p>
            <a:r>
              <a:rPr lang="cs-CZ" dirty="0" smtClean="0"/>
              <a:t>Indický oceán</a:t>
            </a:r>
          </a:p>
          <a:p>
            <a:r>
              <a:rPr lang="cs-CZ" dirty="0" smtClean="0"/>
              <a:t>Severní ledový oceán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39003"/>
            <a:ext cx="4104456" cy="3078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68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Atlantský oceán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701280"/>
          </a:xfrm>
        </p:spPr>
        <p:txBody>
          <a:bodyPr>
            <a:normAutofit/>
          </a:bodyPr>
          <a:lstStyle/>
          <a:p>
            <a:r>
              <a:rPr lang="cs-CZ" b="1" dirty="0" smtClean="0"/>
              <a:t>Atlantský oceán</a:t>
            </a:r>
            <a:r>
              <a:rPr lang="cs-CZ" dirty="0" smtClean="0"/>
              <a:t> </a:t>
            </a:r>
            <a:r>
              <a:rPr lang="cs-CZ" dirty="0"/>
              <a:t>je vodní plocha mezi Afrikou, Evropou, a Amerikou. Na jihu sahá až po Antarktidu 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</a:t>
            </a:r>
            <a:r>
              <a:rPr lang="cs-CZ" dirty="0"/>
              <a:t>to druhý největší z pěti světových oceánů.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73016"/>
            <a:ext cx="3124200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55164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Tichý oceán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917304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Tichý oceán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největší oceán na Zemi</a:t>
            </a:r>
            <a:r>
              <a:rPr lang="cs-CZ" dirty="0" smtClean="0"/>
              <a:t>.</a:t>
            </a:r>
          </a:p>
          <a:p>
            <a:r>
              <a:rPr lang="cs-CZ" dirty="0"/>
              <a:t>Rozprostírá se od </a:t>
            </a:r>
            <a:r>
              <a:rPr lang="cs-CZ" dirty="0">
                <a:solidFill>
                  <a:srgbClr val="FF0000"/>
                </a:solidFill>
              </a:rPr>
              <a:t>Arktidy</a:t>
            </a:r>
            <a:r>
              <a:rPr lang="cs-CZ" dirty="0"/>
              <a:t> na severu po </a:t>
            </a:r>
            <a:r>
              <a:rPr lang="cs-CZ" dirty="0" smtClean="0">
                <a:solidFill>
                  <a:srgbClr val="FF0000"/>
                </a:solidFill>
              </a:rPr>
              <a:t>Antarktidu</a:t>
            </a:r>
            <a:r>
              <a:rPr lang="cs-CZ" dirty="0" smtClean="0"/>
              <a:t> na </a:t>
            </a:r>
            <a:r>
              <a:rPr lang="cs-CZ" dirty="0"/>
              <a:t>jihu </a:t>
            </a:r>
            <a:r>
              <a:rPr lang="cs-CZ" dirty="0" smtClean="0"/>
              <a:t> </a:t>
            </a:r>
            <a:r>
              <a:rPr lang="cs-CZ" dirty="0"/>
              <a:t>a ze stran je ohraničen </a:t>
            </a:r>
            <a:r>
              <a:rPr lang="cs-CZ" dirty="0" smtClean="0">
                <a:solidFill>
                  <a:srgbClr val="FF0000"/>
                </a:solidFill>
              </a:rPr>
              <a:t>Asií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>
                <a:solidFill>
                  <a:srgbClr val="FF0000"/>
                </a:solidFill>
              </a:rPr>
              <a:t>Austrálií</a:t>
            </a:r>
            <a:r>
              <a:rPr lang="cs-CZ" dirty="0" smtClean="0"/>
              <a:t> na </a:t>
            </a:r>
            <a:r>
              <a:rPr lang="cs-CZ" dirty="0"/>
              <a:t>západě a </a:t>
            </a:r>
            <a:r>
              <a:rPr lang="cs-CZ" dirty="0">
                <a:solidFill>
                  <a:srgbClr val="FF0000"/>
                </a:solidFill>
              </a:rPr>
              <a:t>Severní</a:t>
            </a:r>
            <a:r>
              <a:rPr lang="cs-CZ" dirty="0"/>
              <a:t> a</a:t>
            </a:r>
            <a:r>
              <a:rPr lang="cs-CZ" dirty="0">
                <a:solidFill>
                  <a:srgbClr val="FF0000"/>
                </a:solidFill>
              </a:rPr>
              <a:t> Jižní Amerikou</a:t>
            </a:r>
            <a:r>
              <a:rPr lang="cs-CZ" dirty="0"/>
              <a:t> na východě.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861048"/>
            <a:ext cx="2855218" cy="2855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45764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Indický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3424424" cy="486152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Indický oceán</a:t>
            </a:r>
            <a:r>
              <a:rPr lang="cs-CZ" dirty="0"/>
              <a:t> je třetí největší oceán na </a:t>
            </a:r>
            <a:r>
              <a:rPr lang="cs-CZ" dirty="0" smtClean="0"/>
              <a:t>Zemi. </a:t>
            </a:r>
          </a:p>
          <a:p>
            <a:r>
              <a:rPr lang="cs-CZ" dirty="0"/>
              <a:t>N</a:t>
            </a:r>
            <a:r>
              <a:rPr lang="cs-CZ" dirty="0" smtClean="0"/>
              <a:t>achází </a:t>
            </a:r>
            <a:r>
              <a:rPr lang="cs-CZ" dirty="0"/>
              <a:t>se mezi východním pobřežím </a:t>
            </a:r>
            <a:r>
              <a:rPr lang="cs-CZ" dirty="0" smtClean="0">
                <a:solidFill>
                  <a:srgbClr val="FF0000"/>
                </a:solidFill>
              </a:rPr>
              <a:t>Afriky</a:t>
            </a:r>
            <a:r>
              <a:rPr lang="cs-CZ" dirty="0" smtClean="0"/>
              <a:t>, </a:t>
            </a:r>
            <a:r>
              <a:rPr lang="cs-CZ" dirty="0"/>
              <a:t>jižní částí </a:t>
            </a:r>
            <a:r>
              <a:rPr lang="cs-CZ" dirty="0">
                <a:solidFill>
                  <a:srgbClr val="FF0000"/>
                </a:solidFill>
              </a:rPr>
              <a:t>Asie</a:t>
            </a:r>
            <a:r>
              <a:rPr lang="cs-CZ" dirty="0"/>
              <a:t>, západním pobřežím </a:t>
            </a:r>
            <a:r>
              <a:rPr lang="cs-CZ" dirty="0">
                <a:solidFill>
                  <a:srgbClr val="FF0000"/>
                </a:solidFill>
              </a:rPr>
              <a:t>Austrálie</a:t>
            </a:r>
            <a:r>
              <a:rPr lang="cs-CZ" dirty="0"/>
              <a:t> a </a:t>
            </a:r>
            <a:r>
              <a:rPr lang="cs-CZ" dirty="0">
                <a:solidFill>
                  <a:srgbClr val="FF0000"/>
                </a:solidFill>
              </a:rPr>
              <a:t>Antarktidou</a:t>
            </a:r>
            <a:r>
              <a:rPr lang="cs-CZ" dirty="0"/>
              <a:t>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982765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93406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ledový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340768"/>
            <a:ext cx="4733202" cy="5124450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Severní ledový oceán</a:t>
            </a:r>
            <a:r>
              <a:rPr lang="cs-CZ" dirty="0"/>
              <a:t> je nejmenší světový oceán. Má rovněž nejmenší průměrnou hloubku</a:t>
            </a:r>
            <a:r>
              <a:rPr lang="cs-CZ" dirty="0" smtClean="0"/>
              <a:t>.</a:t>
            </a:r>
          </a:p>
          <a:p>
            <a:r>
              <a:rPr lang="cs-CZ" dirty="0"/>
              <a:t>Rozkládá se kolem severního zemského </a:t>
            </a:r>
            <a:r>
              <a:rPr lang="cs-CZ" dirty="0" smtClean="0"/>
              <a:t>pólu.</a:t>
            </a:r>
          </a:p>
          <a:p>
            <a:r>
              <a:rPr lang="cs-CZ" dirty="0" smtClean="0"/>
              <a:t>Hladinu pokrývá </a:t>
            </a:r>
            <a:r>
              <a:rPr lang="cs-CZ" dirty="0"/>
              <a:t>větší část roku silná vrstva </a:t>
            </a:r>
            <a:r>
              <a:rPr lang="cs-CZ" dirty="0" smtClean="0"/>
              <a:t>ledu.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8840"/>
            <a:ext cx="3133725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2731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54162"/>
          </a:xfrm>
        </p:spPr>
        <p:txBody>
          <a:bodyPr>
            <a:no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Najdi na </a:t>
            </a:r>
            <a:r>
              <a:rPr lang="cs-CZ" sz="3200" dirty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cs.wikipedia.org/wiki/Kontinent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jaké máme na Zemi kontinenty.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72816"/>
            <a:ext cx="5217600" cy="4536504"/>
          </a:xfrm>
        </p:spPr>
        <p:txBody>
          <a:bodyPr>
            <a:normAutofit/>
          </a:bodyPr>
          <a:lstStyle/>
          <a:p>
            <a:r>
              <a:rPr lang="cs-CZ" dirty="0" smtClean="0"/>
              <a:t>Asie</a:t>
            </a:r>
          </a:p>
          <a:p>
            <a:r>
              <a:rPr lang="cs-CZ" dirty="0" smtClean="0"/>
              <a:t>Amerika – Severní a Jižní</a:t>
            </a:r>
          </a:p>
          <a:p>
            <a:r>
              <a:rPr lang="cs-CZ" dirty="0" smtClean="0"/>
              <a:t>Afrika</a:t>
            </a:r>
          </a:p>
          <a:p>
            <a:r>
              <a:rPr lang="cs-CZ" dirty="0" smtClean="0"/>
              <a:t>Evropa</a:t>
            </a:r>
          </a:p>
          <a:p>
            <a:r>
              <a:rPr lang="cs-CZ" dirty="0" smtClean="0"/>
              <a:t>Austrálie</a:t>
            </a:r>
          </a:p>
          <a:p>
            <a:r>
              <a:rPr lang="cs-CZ" dirty="0" smtClean="0"/>
              <a:t>Antarktida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484666"/>
            <a:ext cx="5140158" cy="2608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440718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Najdi </a:t>
            </a:r>
            <a:r>
              <a:rPr lang="cs-CZ" sz="3200" dirty="0">
                <a:solidFill>
                  <a:schemeClr val="tx1"/>
                </a:solidFill>
              </a:rPr>
              <a:t>na </a:t>
            </a:r>
            <a:r>
              <a:rPr lang="cs-CZ" sz="3200" dirty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cs.wikipedia.org/wiki/Ostrov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co je to ostrov.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12776"/>
            <a:ext cx="5296632" cy="5005536"/>
          </a:xfrm>
        </p:spPr>
        <p:txBody>
          <a:bodyPr>
            <a:normAutofit/>
          </a:bodyPr>
          <a:lstStyle/>
          <a:p>
            <a:r>
              <a:rPr lang="cs-CZ" b="1" dirty="0"/>
              <a:t>Ostrov</a:t>
            </a:r>
            <a:r>
              <a:rPr lang="cs-CZ" dirty="0"/>
              <a:t> je kus pevniny, menší než kontinent a větší než skála, který leží na </a:t>
            </a:r>
            <a:r>
              <a:rPr lang="cs-CZ" dirty="0" smtClean="0"/>
              <a:t>vodě. </a:t>
            </a:r>
          </a:p>
          <a:p>
            <a:r>
              <a:rPr lang="cs-CZ" dirty="0" smtClean="0"/>
              <a:t>Velmi </a:t>
            </a:r>
            <a:r>
              <a:rPr lang="cs-CZ" dirty="0"/>
              <a:t>malý ostrov se nazývá </a:t>
            </a:r>
            <a:r>
              <a:rPr lang="cs-CZ" dirty="0" smtClean="0">
                <a:solidFill>
                  <a:srgbClr val="FF0000"/>
                </a:solidFill>
              </a:rPr>
              <a:t>ostrůvek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Skupina </a:t>
            </a:r>
            <a:r>
              <a:rPr lang="cs-CZ" dirty="0"/>
              <a:t>ostrovů, které k sobě patří, se nazývá </a:t>
            </a:r>
            <a:r>
              <a:rPr lang="cs-CZ" dirty="0" smtClean="0">
                <a:solidFill>
                  <a:srgbClr val="FF0000"/>
                </a:solidFill>
              </a:rPr>
              <a:t>souostroví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855000"/>
            <a:ext cx="3393849" cy="2541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50652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Jaké máme na Zemi podnebné pásy?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413248"/>
          </a:xfrm>
        </p:spPr>
        <p:txBody>
          <a:bodyPr/>
          <a:lstStyle/>
          <a:p>
            <a:r>
              <a:rPr lang="cs-CZ" dirty="0" smtClean="0"/>
              <a:t>Teplý podnebný pás</a:t>
            </a:r>
          </a:p>
          <a:p>
            <a:r>
              <a:rPr lang="cs-CZ" dirty="0" smtClean="0"/>
              <a:t>Mírný podnebný pás</a:t>
            </a:r>
          </a:p>
          <a:p>
            <a:r>
              <a:rPr lang="cs-CZ" dirty="0" smtClean="0"/>
              <a:t>Studený podnebný pás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56992"/>
            <a:ext cx="2671564" cy="3120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529" y="2060848"/>
            <a:ext cx="2927195" cy="4390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6703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28215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Co je to polární den a polární noc? </a:t>
            </a:r>
            <a:r>
              <a:rPr lang="cs-CZ" sz="3200" dirty="0">
                <a:latin typeface="+mn-lt"/>
              </a:rPr>
              <a:t>Najdi na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cs.wikipedia.org/wiki/Pol%C3%A1rn%C3%AD_noc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628800"/>
            <a:ext cx="7498080" cy="461960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Polární den </a:t>
            </a:r>
            <a:r>
              <a:rPr lang="cs-CZ" dirty="0"/>
              <a:t>se nazývá jev, který nastává za </a:t>
            </a:r>
            <a:r>
              <a:rPr lang="cs-CZ" dirty="0" smtClean="0"/>
              <a:t>polárním kruhem, </a:t>
            </a:r>
            <a:r>
              <a:rPr lang="cs-CZ" dirty="0"/>
              <a:t>kdy po </a:t>
            </a:r>
            <a:r>
              <a:rPr lang="cs-CZ" dirty="0" smtClean="0"/>
              <a:t>dobu jednoho </a:t>
            </a:r>
            <a:r>
              <a:rPr lang="cs-CZ" dirty="0"/>
              <a:t>dne Slunce </a:t>
            </a:r>
            <a:r>
              <a:rPr lang="cs-CZ" dirty="0" smtClean="0"/>
              <a:t>nezapadne pod </a:t>
            </a:r>
            <a:r>
              <a:rPr lang="cs-CZ" dirty="0"/>
              <a:t>horizont a nenastane noc bez slunečního světla. </a:t>
            </a:r>
            <a:endParaRPr lang="cs-CZ" dirty="0" smtClean="0"/>
          </a:p>
          <a:p>
            <a:r>
              <a:rPr lang="cs-CZ" dirty="0" smtClean="0"/>
              <a:t>Opakem </a:t>
            </a:r>
            <a:r>
              <a:rPr lang="cs-CZ" dirty="0"/>
              <a:t>polárního dne je </a:t>
            </a:r>
            <a:r>
              <a:rPr lang="cs-CZ" dirty="0">
                <a:solidFill>
                  <a:srgbClr val="FF0000"/>
                </a:solidFill>
              </a:rPr>
              <a:t>polární noc</a:t>
            </a:r>
            <a:r>
              <a:rPr lang="cs-CZ" dirty="0"/>
              <a:t>, kdy naopak Slunce nevystoupí nad horizont. </a:t>
            </a:r>
            <a:r>
              <a:rPr lang="cs-CZ" dirty="0" smtClean="0"/>
              <a:t>Polární noc a  polární den se střídají po </a:t>
            </a:r>
            <a:r>
              <a:rPr lang="cs-CZ" dirty="0"/>
              <a:t>půl </a:t>
            </a:r>
            <a:r>
              <a:rPr lang="cs-CZ" dirty="0" smtClean="0"/>
              <a:t>roce.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4643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/>
              </a:rPr>
              <a:t>Polární záře</a:t>
            </a:r>
            <a:endParaRPr lang="cs-CZ" sz="32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48635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45024"/>
            <a:ext cx="4386064" cy="2922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05184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Použité zdroje:</a:t>
            </a:r>
            <a:endParaRPr lang="cs-CZ" sz="32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24744"/>
            <a:ext cx="7498080" cy="4464496"/>
          </a:xfrm>
        </p:spPr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cs.wikipedia.org/wiki/Soubor:The_Earth_seen_from_Apollo_17.jpg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cs.wikipedia.org/wiki/Soubor:Earth-moon.jpg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cs.wikipedia.org/wiki/Soubor:Cancun_1600.jpg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cs.wikipedia.org/wiki/Soubor:Atlantik-mapa.png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cs.wikipedia.org/wiki/Soubor:Pacific_Ocean.png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cs.wikipedia.org/wiki/Soubor:Indian_Ocean_bathymetry_srtm.png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cs.wikipedia.org/wiki/Soubor:Arctic_Ocean.png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cs.wikipedia.org/wiki/Soubor:Continentes.png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10"/>
              </a:rPr>
              <a:t>http://cs.wikipedia.org/wiki/Soubor:Nasa_world_wind_-_</a:t>
            </a:r>
            <a:r>
              <a:rPr lang="cs-CZ" sz="1400" dirty="0" smtClean="0">
                <a:hlinkClick r:id="rId10"/>
              </a:rPr>
              <a:t>teneriffa.jpg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cs.wikipedia.org/wiki/Soubor:Forest_on_Barro_Colorado.png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cs.wikipedia.org/wiki/Soubor:Alpine_flora.png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cs.wikipedia.org/wiki/Soubor:Aurora_Borealis_Salangen1.jpg</a:t>
            </a:r>
            <a:r>
              <a:rPr lang="cs-CZ" sz="1400" dirty="0" smtClean="0"/>
              <a:t> </a:t>
            </a:r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cs.wikipedia.org/wiki/Soubor:Amundsen-Scott_marsstation_ray_h_edit.jpg</a:t>
            </a:r>
            <a:r>
              <a:rPr lang="cs-CZ" sz="1400" dirty="0" smtClean="0"/>
              <a:t> </a:t>
            </a:r>
          </a:p>
          <a:p>
            <a:r>
              <a:rPr lang="cs-CZ" sz="2000" dirty="0" smtClean="0"/>
              <a:t>Citováno 21.11.2011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9208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185</TotalTime>
  <Words>512</Words>
  <Application>Microsoft Office PowerPoint</Application>
  <PresentationFormat>Předvádění na obrazovce (4:3)</PresentationFormat>
  <Paragraphs>69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Název školy: ZŠ Varnsdorf, Edisonova 2821, okres Děčín, příspěvková organizace Člověk a jeho svět, Vlastivěda, Naše modrá planeta Autor: Mgr. Marta Samlerová Název materiálu:  VY_32_INOVACE_08/III.SADA</vt:lpstr>
      <vt:lpstr>Návod k práci:</vt:lpstr>
      <vt:lpstr>Za jak dlouho se otočí Země kolem Slunce? Najdi na http://cs.wikipedia.org/wiki/Rok </vt:lpstr>
      <vt:lpstr>Vyhledej základní informace o naší planetě Zemi na http://cs.wikipedia.org/wiki/Zem%C4%9B </vt:lpstr>
      <vt:lpstr>Planeta Země</vt:lpstr>
      <vt:lpstr>Jaké máme oceány? Najdi na http://cs.wikipedia.org/wiki/Oce%C3%A1ny </vt:lpstr>
      <vt:lpstr>Atlantský oceán</vt:lpstr>
      <vt:lpstr>Tichý oceán</vt:lpstr>
      <vt:lpstr>Indický oceán</vt:lpstr>
      <vt:lpstr>Severní ledový oceán</vt:lpstr>
      <vt:lpstr>Najdi na http://cs.wikipedia.org/wiki/Kontinent jaké máme na Zemi kontinenty.</vt:lpstr>
      <vt:lpstr>Najdi na http://cs.wikipedia.org/wiki/Ostrov co je to ostrov.</vt:lpstr>
      <vt:lpstr>Jaké máme na Zemi podnebné pásy?</vt:lpstr>
      <vt:lpstr>Co je to polární den a polární noc? Najdi na http://cs.wikipedia.org/wiki/Pol%C3%A1rn%C3%AD_noc </vt:lpstr>
      <vt:lpstr>Polární záře</vt:lpstr>
      <vt:lpstr>Použité zdroje:</vt:lpstr>
    </vt:vector>
  </TitlesOfParts>
  <Company>ZŠ Edisonova 2821, Varnsdorf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Vlastivěda, Naše modrá planeta Autor: Mgr. Marta Samlerová Název materiálu:  VY_32_INOVACE__08/III.SADA</dc:title>
  <dc:creator>třída 5A</dc:creator>
  <cp:lastModifiedBy>Dum</cp:lastModifiedBy>
  <cp:revision>14</cp:revision>
  <dcterms:created xsi:type="dcterms:W3CDTF">2011-11-21T16:12:29Z</dcterms:created>
  <dcterms:modified xsi:type="dcterms:W3CDTF">2012-03-08T16:03:14Z</dcterms:modified>
</cp:coreProperties>
</file>