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8" r:id="rId3"/>
    <p:sldId id="269" r:id="rId4"/>
    <p:sldId id="271" r:id="rId5"/>
    <p:sldId id="273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3.6.2012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VY_32_INOVACE_M.5.B.07_</a:t>
            </a:r>
            <a:r>
              <a:rPr lang="cs-CZ" sz="2000" dirty="0" err="1" smtClean="0"/>
              <a:t>prevody</a:t>
            </a:r>
            <a:r>
              <a:rPr lang="cs-CZ" sz="2000" smtClean="0"/>
              <a:t>_jednotek</a:t>
            </a:r>
            <a:br>
              <a:rPr lang="cs-CZ" sz="2000" smtClean="0"/>
            </a:br>
            <a:r>
              <a:rPr lang="cs-CZ" sz="200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Převody jednotek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hl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hektolitr</a:t>
            </a:r>
          </a:p>
          <a:p>
            <a:pPr marL="109728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  – </a:t>
            </a:r>
            <a:r>
              <a:rPr lang="cs-CZ" dirty="0" smtClean="0">
                <a:solidFill>
                  <a:srgbClr val="92D050"/>
                </a:solidFill>
              </a:rPr>
              <a:t>litr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dl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decilitr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cl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centilitr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ml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92D050"/>
                </a:solidFill>
              </a:rPr>
              <a:t>mililitr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Jednotky objemu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8479194"/>
              </p:ext>
            </p:extLst>
          </p:nvPr>
        </p:nvGraphicFramePr>
        <p:xfrm>
          <a:off x="1187623" y="4509120"/>
          <a:ext cx="7632850" cy="158417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526570"/>
                <a:gridCol w="1526570"/>
                <a:gridCol w="1526570"/>
                <a:gridCol w="1526570"/>
                <a:gridCol w="1526570"/>
              </a:tblGrid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hl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 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1000 dl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10 000 cl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100 000 ml</a:t>
                      </a:r>
                      <a:endParaRPr lang="cs-CZ" b="1" dirty="0"/>
                    </a:p>
                  </a:txBody>
                  <a:tcPr anchor="ctr"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dl = 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 cl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1000 ml</a:t>
                      </a:r>
                      <a:endParaRPr lang="cs-CZ" b="1" dirty="0"/>
                    </a:p>
                  </a:txBody>
                  <a:tcPr anchor="ctr"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dl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cl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 ml</a:t>
                      </a:r>
                      <a:endParaRPr lang="cs-CZ" b="1" dirty="0"/>
                    </a:p>
                  </a:txBody>
                  <a:tcPr anchor="ctr"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cl = 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ml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3563888" y="1700808"/>
            <a:ext cx="48965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904" y="16288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57335" y="16288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36488" y="1610798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20272" y="1614163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100392" y="1596161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491880" y="1813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16016" y="18130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20464" y="1813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07606" y="17728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cl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56811" y="1813074"/>
            <a:ext cx="523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3707904" y="1686171"/>
            <a:ext cx="576064" cy="496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4283968" y="1700808"/>
            <a:ext cx="576064" cy="4815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850139" y="2233737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·100</a:t>
            </a:r>
            <a:endParaRPr lang="cs-CZ" dirty="0"/>
          </a:p>
        </p:txBody>
      </p:sp>
      <p:cxnSp>
        <p:nvCxnSpPr>
          <p:cNvPr id="52" name="Přímá spojnice 51"/>
          <p:cNvCxnSpPr/>
          <p:nvPr/>
        </p:nvCxnSpPr>
        <p:spPr>
          <a:xfrm>
            <a:off x="4857335" y="1700808"/>
            <a:ext cx="506753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5364088" y="1700808"/>
            <a:ext cx="57240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936488" y="1700808"/>
            <a:ext cx="50772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444208" y="1700808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020272" y="1700808"/>
            <a:ext cx="504056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7524328" y="1700808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563888" y="3068960"/>
            <a:ext cx="48965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707904" y="299695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936488" y="297895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8100392" y="2964313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3491880" y="318122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716016" y="31812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720464" y="318122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807606" y="31409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cl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856811" y="3181226"/>
            <a:ext cx="523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</a:t>
            </a:r>
            <a:endParaRPr lang="cs-CZ" dirty="0"/>
          </a:p>
        </p:txBody>
      </p:sp>
      <p:cxnSp>
        <p:nvCxnSpPr>
          <p:cNvPr id="72" name="Přímá spojnice 71"/>
          <p:cNvCxnSpPr/>
          <p:nvPr/>
        </p:nvCxnSpPr>
        <p:spPr>
          <a:xfrm>
            <a:off x="3707904" y="3054323"/>
            <a:ext cx="576064" cy="496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4283968" y="3068960"/>
            <a:ext cx="576064" cy="4815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57335" y="3068960"/>
            <a:ext cx="506753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5364088" y="3068960"/>
            <a:ext cx="57240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5936488" y="3068960"/>
            <a:ext cx="50772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6444208" y="3068960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020272" y="3068960"/>
            <a:ext cx="504056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7524328" y="3068960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/>
          <p:nvPr/>
        </p:nvCxnSpPr>
        <p:spPr>
          <a:xfrm>
            <a:off x="4246183" y="1412776"/>
            <a:ext cx="313412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 flipH="1">
            <a:off x="4211960" y="2852936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4977776" y="2233737"/>
            <a:ext cx="67251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056433" y="2238152"/>
            <a:ext cx="6550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7155737" y="2238152"/>
            <a:ext cx="6840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920366" y="3645024"/>
            <a:ext cx="721861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:100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79516" y="3636443"/>
            <a:ext cx="609753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135463" y="3636443"/>
            <a:ext cx="57606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232072" y="3636443"/>
            <a:ext cx="584511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cxnSp>
        <p:nvCxnSpPr>
          <p:cNvPr id="92" name="Přímá spojnice 91"/>
          <p:cNvCxnSpPr/>
          <p:nvPr/>
        </p:nvCxnSpPr>
        <p:spPr>
          <a:xfrm flipH="1">
            <a:off x="4857335" y="2996952"/>
            <a:ext cx="2697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endCxn id="70" idx="0"/>
          </p:cNvCxnSpPr>
          <p:nvPr/>
        </p:nvCxnSpPr>
        <p:spPr>
          <a:xfrm>
            <a:off x="7020272" y="2996952"/>
            <a:ext cx="335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15767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5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8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4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31" grpId="0"/>
      <p:bldP spid="32" grpId="0"/>
      <p:bldP spid="33" grpId="0"/>
      <p:bldP spid="34" grpId="0"/>
      <p:bldP spid="50" grpId="0" animBg="1"/>
      <p:bldP spid="67" grpId="0"/>
      <p:bldP spid="68" grpId="0"/>
      <p:bldP spid="69" grpId="0"/>
      <p:bldP spid="70" grpId="0"/>
      <p:bldP spid="71" grpId="0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1. Seřaď jednotky objemu podle velikosti</a:t>
            </a:r>
          </a:p>
          <a:p>
            <a:pPr marL="624078" indent="-514350">
              <a:buAutoNum type="arabicPeriod"/>
            </a:pPr>
            <a:endParaRPr lang="cs-CZ" dirty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2. Správně převeď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Jednotky objemu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11589255"/>
              </p:ext>
            </p:extLst>
          </p:nvPr>
        </p:nvGraphicFramePr>
        <p:xfrm>
          <a:off x="1403648" y="2204864"/>
          <a:ext cx="6096000" cy="741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1970096"/>
              </p:ext>
            </p:extLst>
          </p:nvPr>
        </p:nvGraphicFramePr>
        <p:xfrm>
          <a:off x="1043608" y="4149080"/>
          <a:ext cx="2952328" cy="165618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76164"/>
                <a:gridCol w="1476164"/>
              </a:tblGrid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 l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dl</a:t>
                      </a:r>
                      <a:endParaRPr lang="cs-CZ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50 hl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200 cl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ml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55478956"/>
              </p:ext>
            </p:extLst>
          </p:nvPr>
        </p:nvGraphicFramePr>
        <p:xfrm>
          <a:off x="4860032" y="4149080"/>
          <a:ext cx="2952328" cy="165618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76164"/>
                <a:gridCol w="1476164"/>
              </a:tblGrid>
              <a:tr h="552061">
                <a:tc>
                  <a:txBody>
                    <a:bodyPr/>
                    <a:lstStyle/>
                    <a:p>
                      <a:r>
                        <a:rPr lang="cs-CZ" dirty="0" smtClean="0"/>
                        <a:t>1000 ml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dl</a:t>
                      </a:r>
                      <a:endParaRPr lang="cs-CZ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400 cl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900 l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hl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7001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tuna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kg</a:t>
            </a:r>
            <a:r>
              <a:rPr lang="cs-CZ" dirty="0" smtClean="0"/>
              <a:t>  – </a:t>
            </a:r>
            <a:r>
              <a:rPr lang="cs-CZ" dirty="0" smtClean="0">
                <a:solidFill>
                  <a:srgbClr val="92D050"/>
                </a:solidFill>
              </a:rPr>
              <a:t>kilogram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dkg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dekagram</a:t>
            </a:r>
          </a:p>
          <a:p>
            <a:pPr marL="109728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g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92D050"/>
                </a:solidFill>
              </a:rPr>
              <a:t>gram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mg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92D050"/>
                </a:solidFill>
              </a:rPr>
              <a:t>miligram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Jednotky hmotnosti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9659436"/>
              </p:ext>
            </p:extLst>
          </p:nvPr>
        </p:nvGraphicFramePr>
        <p:xfrm>
          <a:off x="752877" y="4581128"/>
          <a:ext cx="8208915" cy="15849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641783"/>
                <a:gridCol w="1641783"/>
                <a:gridCol w="1641783"/>
                <a:gridCol w="1641783"/>
                <a:gridCol w="1641783"/>
              </a:tblGrid>
              <a:tr h="5455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 t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kg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100 000dkg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000g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000 000 mg</a:t>
                      </a:r>
                      <a:endParaRPr lang="cs-CZ" sz="1600" b="1" dirty="0"/>
                    </a:p>
                  </a:txBody>
                  <a:tcPr anchor="ctr"/>
                </a:tc>
              </a:tr>
              <a:tr h="322208"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 kg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 dkg = 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000 mg</a:t>
                      </a:r>
                      <a:endParaRPr lang="cs-CZ" sz="1600" b="1" dirty="0"/>
                    </a:p>
                  </a:txBody>
                  <a:tcPr anchor="ctr"/>
                </a:tc>
              </a:tr>
              <a:tr h="322208"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 dkg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 g =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10 000 mg</a:t>
                      </a:r>
                      <a:endParaRPr lang="cs-CZ" sz="1600" b="1" dirty="0"/>
                    </a:p>
                  </a:txBody>
                  <a:tcPr anchor="ctr"/>
                </a:tc>
              </a:tr>
              <a:tr h="322208"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 g = 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1000 mg</a:t>
                      </a:r>
                      <a:endParaRPr lang="cs-CZ" sz="1600" b="1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3563888" y="1700808"/>
            <a:ext cx="48965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904" y="16288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57335" y="16288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36488" y="1610798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20272" y="1614163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100392" y="1596161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563888" y="18130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42227" y="1790818"/>
            <a:ext cx="504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kg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50288" y="1813074"/>
            <a:ext cx="703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dkg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59740" y="1768837"/>
            <a:ext cx="348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17384" y="1785945"/>
            <a:ext cx="603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3707904" y="1686171"/>
            <a:ext cx="576064" cy="496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4283968" y="1700808"/>
            <a:ext cx="576064" cy="4815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780369" y="2233737"/>
            <a:ext cx="100719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·1000</a:t>
            </a:r>
            <a:endParaRPr lang="cs-CZ" dirty="0"/>
          </a:p>
        </p:txBody>
      </p:sp>
      <p:cxnSp>
        <p:nvCxnSpPr>
          <p:cNvPr id="52" name="Přímá spojnice 51"/>
          <p:cNvCxnSpPr/>
          <p:nvPr/>
        </p:nvCxnSpPr>
        <p:spPr>
          <a:xfrm>
            <a:off x="4857335" y="1700808"/>
            <a:ext cx="506753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5364088" y="1700808"/>
            <a:ext cx="57240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936488" y="1700808"/>
            <a:ext cx="50772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444208" y="1700808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020272" y="1700808"/>
            <a:ext cx="504056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7524328" y="1700808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563888" y="3068960"/>
            <a:ext cx="48965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707904" y="299695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936488" y="297895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8100392" y="2964313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3563888" y="3181226"/>
            <a:ext cx="288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614162" y="3181226"/>
            <a:ext cx="50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kg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650288" y="3181226"/>
            <a:ext cx="632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dkg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841932" y="3140968"/>
            <a:ext cx="356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818294" y="3158970"/>
            <a:ext cx="56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</a:t>
            </a:r>
            <a:endParaRPr lang="cs-CZ" dirty="0"/>
          </a:p>
        </p:txBody>
      </p:sp>
      <p:cxnSp>
        <p:nvCxnSpPr>
          <p:cNvPr id="72" name="Přímá spojnice 71"/>
          <p:cNvCxnSpPr/>
          <p:nvPr/>
        </p:nvCxnSpPr>
        <p:spPr>
          <a:xfrm>
            <a:off x="3707904" y="3054323"/>
            <a:ext cx="576064" cy="4962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4283968" y="3068960"/>
            <a:ext cx="576064" cy="4815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57335" y="3068960"/>
            <a:ext cx="506753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5364088" y="3068960"/>
            <a:ext cx="57240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5936488" y="3068960"/>
            <a:ext cx="507720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6444208" y="3068960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020272" y="3068960"/>
            <a:ext cx="504056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7524328" y="3068960"/>
            <a:ext cx="576064" cy="441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/>
          <p:nvPr/>
        </p:nvCxnSpPr>
        <p:spPr>
          <a:xfrm>
            <a:off x="4246183" y="1412776"/>
            <a:ext cx="313412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 flipH="1">
            <a:off x="4211960" y="2852936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4946352" y="2227453"/>
            <a:ext cx="8354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·100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056433" y="2238152"/>
            <a:ext cx="6550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7056682" y="2238152"/>
            <a:ext cx="94465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·1000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864311" y="3645024"/>
            <a:ext cx="867200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:1000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12934" y="3636443"/>
            <a:ext cx="702307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:100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135463" y="3636443"/>
            <a:ext cx="57606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094849" y="3632448"/>
            <a:ext cx="86832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:1000</a:t>
            </a:r>
            <a:endParaRPr lang="cs-CZ" dirty="0"/>
          </a:p>
        </p:txBody>
      </p:sp>
      <p:cxnSp>
        <p:nvCxnSpPr>
          <p:cNvPr id="92" name="Přímá spojnice 91"/>
          <p:cNvCxnSpPr/>
          <p:nvPr/>
        </p:nvCxnSpPr>
        <p:spPr>
          <a:xfrm flipH="1">
            <a:off x="4857335" y="2996952"/>
            <a:ext cx="2697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endCxn id="70" idx="0"/>
          </p:cNvCxnSpPr>
          <p:nvPr/>
        </p:nvCxnSpPr>
        <p:spPr>
          <a:xfrm>
            <a:off x="7020272" y="2996952"/>
            <a:ext cx="1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1399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5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8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4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31" grpId="0"/>
      <p:bldP spid="32" grpId="0"/>
      <p:bldP spid="33" grpId="0"/>
      <p:bldP spid="34" grpId="0"/>
      <p:bldP spid="50" grpId="0" animBg="1"/>
      <p:bldP spid="67" grpId="0"/>
      <p:bldP spid="68" grpId="0"/>
      <p:bldP spid="69" grpId="0"/>
      <p:bldP spid="70" grpId="0"/>
      <p:bldP spid="71" grpId="0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1. Seřaď jednotky hmotnosti podle velikosti</a:t>
            </a:r>
          </a:p>
          <a:p>
            <a:pPr marL="624078" indent="-514350">
              <a:buAutoNum type="arabicPeriod"/>
            </a:pPr>
            <a:endParaRPr lang="cs-CZ" dirty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2. Správně převeď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Jednotky </a:t>
            </a:r>
            <a:r>
              <a:rPr lang="cs-CZ" sz="3600" dirty="0" smtClean="0"/>
              <a:t>hmotnosti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42786073"/>
              </p:ext>
            </p:extLst>
          </p:nvPr>
        </p:nvGraphicFramePr>
        <p:xfrm>
          <a:off x="1403648" y="2204864"/>
          <a:ext cx="6096000" cy="741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0645489"/>
              </p:ext>
            </p:extLst>
          </p:nvPr>
        </p:nvGraphicFramePr>
        <p:xfrm>
          <a:off x="1043608" y="4149080"/>
          <a:ext cx="2952328" cy="165618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76164"/>
                <a:gridCol w="1476164"/>
              </a:tblGrid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</a:t>
                      </a:r>
                      <a:r>
                        <a:rPr lang="cs-CZ" baseline="0" dirty="0" smtClean="0"/>
                        <a:t> t </a:t>
                      </a:r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kg</a:t>
                      </a:r>
                      <a:endParaRPr lang="cs-CZ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60 dkg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mg</a:t>
                      </a:r>
                      <a:endParaRPr lang="cs-CZ" b="1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70 kg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1980158"/>
              </p:ext>
            </p:extLst>
          </p:nvPr>
        </p:nvGraphicFramePr>
        <p:xfrm>
          <a:off x="4860032" y="4149080"/>
          <a:ext cx="2952328" cy="165618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76164"/>
                <a:gridCol w="1476164"/>
              </a:tblGrid>
              <a:tr h="552061">
                <a:tc>
                  <a:txBody>
                    <a:bodyPr/>
                    <a:lstStyle/>
                    <a:p>
                      <a:r>
                        <a:rPr lang="cs-CZ" dirty="0" smtClean="0"/>
                        <a:t>5000 mg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300 dkg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kg</a:t>
                      </a:r>
                      <a:endParaRPr lang="cs-CZ" b="1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8000 kg =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857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22. </a:t>
            </a:r>
            <a:r>
              <a:rPr lang="cs-CZ" sz="2400" dirty="0"/>
              <a:t>ISBN </a:t>
            </a:r>
            <a:r>
              <a:rPr lang="cs-CZ" sz="2400" dirty="0" smtClean="0"/>
              <a:t>978-80-7230-208-6.</a:t>
            </a:r>
          </a:p>
          <a:p>
            <a:pPr marL="109728" indent="0">
              <a:buNone/>
            </a:pPr>
            <a:r>
              <a:rPr lang="cs-CZ" sz="2400" dirty="0"/>
              <a:t>MOLNÁR J., MIKULENKOVÁ H. </a:t>
            </a:r>
            <a:r>
              <a:rPr lang="cs-CZ" sz="2400" i="1" dirty="0"/>
              <a:t>Matematika a její aplikace, 5 ročník, </a:t>
            </a:r>
            <a:r>
              <a:rPr lang="cs-CZ" sz="2400" i="1" dirty="0" smtClean="0"/>
              <a:t>3.díl</a:t>
            </a:r>
            <a:r>
              <a:rPr lang="cs-CZ" sz="2400" dirty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47. </a:t>
            </a:r>
            <a:r>
              <a:rPr lang="cs-CZ" sz="2400" dirty="0"/>
              <a:t>ISBN </a:t>
            </a:r>
            <a:r>
              <a:rPr lang="cs-CZ" sz="2400" dirty="0" smtClean="0"/>
              <a:t>978-80-7230-210-9.</a:t>
            </a:r>
            <a:endParaRPr lang="cs-CZ" sz="2400" dirty="0"/>
          </a:p>
          <a:p>
            <a:pPr marL="109728" indent="0">
              <a:buNone/>
            </a:pP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a třetí straně seznámí s jednotkami objemu a hmotnosti.</a:t>
            </a:r>
          </a:p>
          <a:p>
            <a:r>
              <a:rPr lang="cs-CZ" sz="2400" dirty="0" smtClean="0"/>
              <a:t>Na druhé a čtvrté straně žáci řadí jednotky podle velikosti a převádí je.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457</TotalTime>
  <Words>377</Words>
  <Application>Microsoft Office PowerPoint</Application>
  <PresentationFormat>Předvádění na obrazovce (4:3)</PresentationFormat>
  <Paragraphs>130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3.6.2012 Matematika a její aplikace, Číslo a početní operace. Název materiálu: VY_32_INOVACE_M.5.B.07_prevody_jednotek Název: Převody jednotek Číslo operačního programu: CZ.1.07/1.4.00/21.1693 Název projektu: PRIMA ŠKOLA</vt:lpstr>
      <vt:lpstr>Jednotky objemu</vt:lpstr>
      <vt:lpstr>Jednotky objemu</vt:lpstr>
      <vt:lpstr>Jednotky hmotnosti</vt:lpstr>
      <vt:lpstr>Jednotky hmotnosti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62</cp:revision>
  <dcterms:created xsi:type="dcterms:W3CDTF">2011-11-21T09:27:56Z</dcterms:created>
  <dcterms:modified xsi:type="dcterms:W3CDTF">2012-10-15T09:18:36Z</dcterms:modified>
</cp:coreProperties>
</file>