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8" r:id="rId3"/>
    <p:sldId id="269" r:id="rId4"/>
    <p:sldId id="270" r:id="rId5"/>
    <p:sldId id="27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4.6.2012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VY_32_INOVACE_M.5.B.08_</a:t>
            </a:r>
            <a:r>
              <a:rPr lang="cs-CZ" sz="2000" dirty="0" err="1" smtClean="0"/>
              <a:t>rovnoramenny</a:t>
            </a:r>
            <a:r>
              <a:rPr lang="cs-CZ" sz="2000" dirty="0" smtClean="0"/>
              <a:t>_</a:t>
            </a:r>
            <a:r>
              <a:rPr lang="cs-CZ" sz="2000" smtClean="0"/>
              <a:t>trojuhelnik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Rovnoramenný trojúhelník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smtClean="0"/>
              <a:t>IACI </a:t>
            </a:r>
            <a:r>
              <a:rPr lang="cs-CZ" dirty="0" smtClean="0"/>
              <a:t>= IBCI     </a:t>
            </a:r>
            <a:r>
              <a:rPr lang="cs-CZ" b="1" dirty="0" smtClean="0">
                <a:solidFill>
                  <a:srgbClr val="FF0000"/>
                </a:solidFill>
              </a:rPr>
              <a:t>- každý rovnoramenný trojúhelník</a:t>
            </a:r>
            <a:r>
              <a:rPr lang="cs-CZ" dirty="0" smtClean="0"/>
              <a:t>    </a:t>
            </a:r>
          </a:p>
          <a:p>
            <a:pPr marL="109728" indent="0">
              <a:buNone/>
            </a:pPr>
            <a:r>
              <a:rPr lang="cs-CZ" dirty="0" smtClean="0"/>
              <a:t>                     </a:t>
            </a:r>
            <a:r>
              <a:rPr lang="cs-CZ" b="1" dirty="0" smtClean="0">
                <a:solidFill>
                  <a:srgbClr val="FF0000"/>
                </a:solidFill>
              </a:rPr>
              <a:t>má právě dvě strany stejně dlouhé</a:t>
            </a: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smtClean="0"/>
              <a:t>IKMI = IMLI    </a:t>
            </a:r>
            <a:r>
              <a:rPr lang="cs-CZ" b="1" dirty="0" smtClean="0">
                <a:solidFill>
                  <a:srgbClr val="FF0000"/>
                </a:solidFill>
              </a:rPr>
              <a:t>- říkáme jim ramena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Rovnoramenný trojúhelník</a:t>
            </a:r>
            <a:endParaRPr lang="cs-CZ" sz="3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403648" y="3501008"/>
            <a:ext cx="1728192" cy="2232248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923928" y="3832179"/>
            <a:ext cx="4248472" cy="1656184"/>
          </a:xfrm>
          <a:prstGeom prst="triangl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268381" y="3392996"/>
            <a:ext cx="0" cy="24482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15616" y="569225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567210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20833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5823" y="4474682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86242" y="4475605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1434" y="5692251"/>
            <a:ext cx="360040" cy="3708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6048164" y="3751398"/>
            <a:ext cx="0" cy="18253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683503" y="54719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00392" y="542855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35776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05131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18582" y="43651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83127" y="5470293"/>
            <a:ext cx="360040" cy="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0362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rovnoramenný trojúhelník</a:t>
            </a:r>
            <a:endParaRPr lang="cs-CZ" sz="36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841376" y="1839680"/>
            <a:ext cx="2160240" cy="1080120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5400000">
            <a:off x="5292080" y="2380678"/>
            <a:ext cx="2160240" cy="129614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4262540" y="4725144"/>
            <a:ext cx="864096" cy="1440160"/>
          </a:xfrm>
          <a:prstGeom prst="triangl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996863" y="3316782"/>
            <a:ext cx="3024336" cy="792088"/>
          </a:xfrm>
          <a:prstGeom prst="triangl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6372200" y="4149080"/>
            <a:ext cx="1440160" cy="2088232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0800000">
            <a:off x="3585616" y="1867381"/>
            <a:ext cx="720080" cy="576064"/>
          </a:xfrm>
          <a:prstGeom prst="triangl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7236296" y="3048855"/>
            <a:ext cx="1152128" cy="535855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815804" y="4629605"/>
            <a:ext cx="2304256" cy="745887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192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    rovnostranný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rovnoramenný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obecný (různostranný)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Roztřiď trojúhelníky</a:t>
            </a:r>
            <a:br>
              <a:rPr lang="cs-CZ" sz="3600" dirty="0" smtClean="0"/>
            </a:br>
            <a:r>
              <a:rPr lang="cs-CZ" sz="3600" dirty="0" smtClean="0"/>
              <a:t>                           podle délek stran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640214" y="1556792"/>
            <a:ext cx="288032" cy="28803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40214" y="2028833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0214" y="2515077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755576" y="3573016"/>
            <a:ext cx="1224136" cy="2016224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364088" y="4788463"/>
            <a:ext cx="1440160" cy="1400167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>
            <a:off x="2555776" y="4689140"/>
            <a:ext cx="2016224" cy="1224136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7548525" y="3429000"/>
            <a:ext cx="936104" cy="2808312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707904" y="3429000"/>
            <a:ext cx="1080120" cy="864096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>
            <a:off x="5652120" y="3397315"/>
            <a:ext cx="1584176" cy="57606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690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Vepiš do kružnic</a:t>
            </a:r>
            <a:br>
              <a:rPr lang="cs-CZ" sz="3600" dirty="0" smtClean="0"/>
            </a:br>
            <a:r>
              <a:rPr lang="cs-CZ" sz="3600" dirty="0" smtClean="0"/>
              <a:t>    různé rovnoramenné trojúhelníky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187624" y="2425640"/>
            <a:ext cx="2592288" cy="2664296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44008" y="2204864"/>
            <a:ext cx="3672408" cy="36004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61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26-28. </a:t>
            </a:r>
            <a:r>
              <a:rPr lang="cs-CZ" sz="2400" dirty="0"/>
              <a:t>ISBN </a:t>
            </a:r>
            <a:r>
              <a:rPr lang="cs-CZ" sz="2400" dirty="0" smtClean="0"/>
              <a:t>978-80-7230-208-6.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</a:t>
            </a:r>
            <a:r>
              <a:rPr lang="cs-CZ" sz="2400" dirty="0"/>
              <a:t>rovnoramenným trojúhelníkem - jak vypadá a jaké má vlastnosti.</a:t>
            </a:r>
            <a:endParaRPr lang="cs-CZ" sz="2400" dirty="0" smtClean="0"/>
          </a:p>
          <a:p>
            <a:r>
              <a:rPr lang="cs-CZ" sz="2400" dirty="0" smtClean="0"/>
              <a:t>Na druhé straně hledají rovnoramenný trojúhelník.</a:t>
            </a:r>
          </a:p>
          <a:p>
            <a:r>
              <a:rPr lang="cs-CZ" sz="2400" dirty="0" smtClean="0"/>
              <a:t>Na třetí straně třídí jednotlivé trojúhelníky podle délky jejich stran.</a:t>
            </a:r>
          </a:p>
          <a:p>
            <a:r>
              <a:rPr lang="cs-CZ" sz="2400" dirty="0" smtClean="0"/>
              <a:t>Na čtvrté straně zkouší vepsat různé rovnoramenné trojúhelníky do kružnic.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348</TotalTime>
  <Words>158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4.6.2012 Matematika a její aplikace, Číslo a početní operace. Název materiálu: VY_32_INOVACE_M.5.B.08_rovnoramenny_trojuhelnik Název: Rovnoramenný trojúhelník Číslo operačního programu: CZ.1.07/1.4.00/21.1693 Název projektu: PRIMA ŠKOLA</vt:lpstr>
      <vt:lpstr>Rovnoramenný trojúhelník</vt:lpstr>
      <vt:lpstr>Najdi rovnoramenný trojúhelník</vt:lpstr>
      <vt:lpstr>Roztřiď trojúhelníky                            podle délek stran</vt:lpstr>
      <vt:lpstr>Vepiš do kružnic     různé rovnoramenné trojúhelníky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50</cp:revision>
  <dcterms:created xsi:type="dcterms:W3CDTF">2011-11-21T09:27:56Z</dcterms:created>
  <dcterms:modified xsi:type="dcterms:W3CDTF">2012-10-15T09:23:26Z</dcterms:modified>
</cp:coreProperties>
</file>