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73" r:id="rId3"/>
    <p:sldId id="274" r:id="rId4"/>
    <p:sldId id="276" r:id="rId5"/>
    <p:sldId id="279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92262"/>
            <a:ext cx="7772400" cy="2644849"/>
          </a:xfrm>
        </p:spPr>
        <p:txBody>
          <a:bodyPr>
            <a:normAutofit/>
          </a:bodyPr>
          <a:lstStyle/>
          <a:p>
            <a:pPr algn="l"/>
            <a:r>
              <a:rPr lang="cs-CZ" sz="2000" dirty="0"/>
              <a:t>Název školy: ZŠ Štětí, Ostrovní 300</a:t>
            </a:r>
            <a:br>
              <a:rPr lang="cs-CZ" sz="2000" dirty="0"/>
            </a:br>
            <a:r>
              <a:rPr lang="cs-CZ" sz="2000" dirty="0"/>
              <a:t>Autor: Mgr. Štěpánka Beranová</a:t>
            </a:r>
            <a:br>
              <a:rPr lang="cs-CZ" sz="2000" dirty="0"/>
            </a:br>
            <a:r>
              <a:rPr lang="cs-CZ" sz="2000" dirty="0"/>
              <a:t>Datum: </a:t>
            </a:r>
            <a:r>
              <a:rPr lang="cs-CZ" sz="2000" dirty="0" smtClean="0"/>
              <a:t>8.6.2012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Matematika a její aplikace, Číslo a početní operace.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 materiálu: </a:t>
            </a:r>
            <a:r>
              <a:rPr lang="cs-CZ" sz="2000" dirty="0" smtClean="0"/>
              <a:t>VY_32_INOVACE_M.5.B.09_povrch_</a:t>
            </a:r>
            <a:r>
              <a:rPr lang="cs-CZ" sz="2000" smtClean="0"/>
              <a:t>teles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Povrch těles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operačního programu: CZ.1.07/1.4.00/21.1693</a:t>
            </a:r>
            <a:br>
              <a:rPr lang="cs-CZ" sz="2000" dirty="0"/>
            </a:br>
            <a:r>
              <a:rPr lang="cs-CZ" sz="20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4509120"/>
            <a:ext cx="7772400" cy="720079"/>
          </a:xfrm>
        </p:spPr>
        <p:txBody>
          <a:bodyPr/>
          <a:lstStyle/>
          <a:p>
            <a:pPr algn="l"/>
            <a:r>
              <a:rPr lang="cs-CZ" sz="1800" dirty="0"/>
              <a:t>Anotace: Materiál je určen pro žáky 5. ročníku, slouží k </a:t>
            </a:r>
            <a:r>
              <a:rPr lang="cs-CZ" sz="1800" dirty="0" smtClean="0"/>
              <a:t>výkladu a procvičení </a:t>
            </a:r>
            <a:r>
              <a:rPr lang="cs-CZ" sz="1800" dirty="0"/>
              <a:t>nového učiva.</a:t>
            </a:r>
          </a:p>
          <a:p>
            <a:pPr algn="l"/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835696" y="620688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1873" y="918442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28169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/>
              <a:t>  a             </a:t>
            </a:r>
            <a:r>
              <a:rPr lang="cs-CZ" b="1" dirty="0" smtClean="0">
                <a:solidFill>
                  <a:srgbClr val="FF0000"/>
                </a:solidFill>
              </a:rPr>
              <a:t>– délka hrany</a:t>
            </a:r>
          </a:p>
          <a:p>
            <a:pPr marL="109728" indent="0">
              <a:buNone/>
            </a:pPr>
            <a:r>
              <a:rPr lang="cs-CZ" dirty="0" smtClean="0"/>
              <a:t>S = a · a   </a:t>
            </a:r>
            <a:r>
              <a:rPr lang="cs-CZ" b="1" dirty="0" smtClean="0">
                <a:solidFill>
                  <a:srgbClr val="FF0000"/>
                </a:solidFill>
              </a:rPr>
              <a:t>– obsah stěny krychle</a:t>
            </a:r>
          </a:p>
          <a:p>
            <a:pPr marL="109728" indent="0">
              <a:buNone/>
            </a:pPr>
            <a:r>
              <a:rPr lang="cs-CZ" dirty="0" smtClean="0"/>
              <a:t>  P             </a:t>
            </a:r>
            <a:r>
              <a:rPr lang="cs-CZ" b="1" dirty="0" smtClean="0">
                <a:solidFill>
                  <a:srgbClr val="FF0000"/>
                </a:solidFill>
              </a:rPr>
              <a:t>– povrch krychle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sz="3000" b="1" dirty="0" smtClean="0">
                <a:solidFill>
                  <a:srgbClr val="FF0000"/>
                </a:solidFill>
              </a:rPr>
              <a:t>P = 6 · S</a:t>
            </a:r>
          </a:p>
          <a:p>
            <a:pPr marL="109728" indent="0">
              <a:buNone/>
            </a:pPr>
            <a:endParaRPr lang="cs-CZ" sz="30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000" b="1" u="sng" dirty="0" smtClean="0">
                <a:solidFill>
                  <a:srgbClr val="FF0000"/>
                </a:solidFill>
              </a:rPr>
              <a:t>P = 6 · a · a</a:t>
            </a:r>
            <a:endParaRPr lang="cs-CZ" sz="3200" dirty="0"/>
          </a:p>
          <a:p>
            <a:pPr marL="109728" indent="0">
              <a:buNone/>
            </a:pPr>
            <a:endParaRPr lang="cs-CZ" sz="3000" b="1" u="sng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Povrch krychle</a:t>
            </a:r>
            <a:endParaRPr lang="cs-CZ" sz="3600" dirty="0"/>
          </a:p>
        </p:txBody>
      </p:sp>
      <p:sp>
        <p:nvSpPr>
          <p:cNvPr id="4" name="Krychle 3"/>
          <p:cNvSpPr/>
          <p:nvPr/>
        </p:nvSpPr>
        <p:spPr>
          <a:xfrm>
            <a:off x="4894091" y="3429000"/>
            <a:ext cx="2448272" cy="2232248"/>
          </a:xfrm>
          <a:prstGeom prst="cub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444208" y="466242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057101" y="5295821"/>
            <a:ext cx="3129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7" name="Obdélník 6"/>
          <p:cNvSpPr/>
          <p:nvPr/>
        </p:nvSpPr>
        <p:spPr>
          <a:xfrm>
            <a:off x="5769885" y="5661248"/>
            <a:ext cx="3129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xmlns="" val="4246178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a) obsah její stěny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b) délku její hrany</a:t>
            </a:r>
            <a:endParaRPr lang="cs-CZ" dirty="0">
              <a:solidFill>
                <a:srgbClr val="00B050"/>
              </a:solidFill>
            </a:endParaRP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Vypočítej povrch krychle, znáš-li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50878073"/>
              </p:ext>
            </p:extLst>
          </p:nvPr>
        </p:nvGraphicFramePr>
        <p:xfrm>
          <a:off x="1832989" y="2222876"/>
          <a:ext cx="6392708" cy="9339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3244"/>
                <a:gridCol w="913244"/>
                <a:gridCol w="913244"/>
                <a:gridCol w="913244"/>
                <a:gridCol w="913244"/>
                <a:gridCol w="913244"/>
                <a:gridCol w="913244"/>
              </a:tblGrid>
              <a:tr h="53397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 m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 m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 m</a:t>
                      </a:r>
                      <a:r>
                        <a:rPr lang="cs-CZ" strike="noStrike" baseline="30000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78 m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 m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34 m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m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</a:tr>
              <a:tr h="39997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459427" y="247007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59427" y="289359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P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98054502"/>
              </p:ext>
            </p:extLst>
          </p:nvPr>
        </p:nvGraphicFramePr>
        <p:xfrm>
          <a:off x="1907704" y="4653136"/>
          <a:ext cx="6057310" cy="74168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870857"/>
                <a:gridCol w="870857"/>
                <a:gridCol w="832168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m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r>
                        <a:rPr lang="cs-CZ" baseline="0" dirty="0" smtClean="0"/>
                        <a:t>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41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r>
                        <a:rPr lang="cs-CZ" baseline="0" dirty="0" smtClean="0"/>
                        <a:t> 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459427" y="469484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459427" y="5064175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P</a:t>
            </a:r>
          </a:p>
        </p:txBody>
      </p:sp>
    </p:spTree>
    <p:extLst>
      <p:ext uri="{BB962C8B-B14F-4D97-AF65-F5344CB8AC3E}">
        <p14:creationId xmlns:p14="http://schemas.microsoft.com/office/powerpoint/2010/main" xmlns="" val="3876047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/>
              <a:t>  a, b, c     </a:t>
            </a:r>
            <a:r>
              <a:rPr lang="cs-CZ" b="1" dirty="0" smtClean="0">
                <a:solidFill>
                  <a:srgbClr val="FF0000"/>
                </a:solidFill>
              </a:rPr>
              <a:t>– délky hran kvádru</a:t>
            </a:r>
          </a:p>
          <a:p>
            <a:pPr marL="109728" indent="0">
              <a:buNone/>
            </a:pPr>
            <a:r>
              <a:rPr lang="cs-CZ" dirty="0" smtClean="0"/>
              <a:t>  P             </a:t>
            </a:r>
            <a:r>
              <a:rPr lang="cs-CZ" b="1" dirty="0" smtClean="0">
                <a:solidFill>
                  <a:srgbClr val="FF0000"/>
                </a:solidFill>
              </a:rPr>
              <a:t>– povrch kvádru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sz="3000" b="1" u="sng" dirty="0" smtClean="0">
                <a:solidFill>
                  <a:srgbClr val="FF0000"/>
                </a:solidFill>
              </a:rPr>
              <a:t>P = 2 · a · b + 2 · a · c + 2 · b · c</a:t>
            </a:r>
            <a:endParaRPr lang="cs-CZ" sz="3200" dirty="0"/>
          </a:p>
          <a:p>
            <a:pPr marL="109728" indent="0">
              <a:buNone/>
            </a:pPr>
            <a:endParaRPr lang="cs-CZ" sz="3000" b="1" u="sng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Povrch kvádru</a:t>
            </a:r>
            <a:endParaRPr lang="cs-CZ" sz="3600" dirty="0"/>
          </a:p>
        </p:txBody>
      </p:sp>
      <p:sp>
        <p:nvSpPr>
          <p:cNvPr id="4" name="Krychle 3"/>
          <p:cNvSpPr/>
          <p:nvPr/>
        </p:nvSpPr>
        <p:spPr>
          <a:xfrm>
            <a:off x="2699790" y="4182131"/>
            <a:ext cx="3702865" cy="1538880"/>
          </a:xfrm>
          <a:prstGeom prst="cub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194262" y="543993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688819" y="4989904"/>
            <a:ext cx="3305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238317" y="5696247"/>
            <a:ext cx="3129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xmlns="" val="4198452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a) obsahy tří jeho stěn</a:t>
            </a:r>
          </a:p>
          <a:p>
            <a:pPr marL="624078" indent="-514350">
              <a:buAutoNum type="alphaLcParenR"/>
            </a:pPr>
            <a:endParaRPr lang="cs-CZ" dirty="0">
              <a:solidFill>
                <a:srgbClr val="00B050"/>
              </a:solidFill>
            </a:endParaRP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>
                <a:solidFill>
                  <a:srgbClr val="00B050"/>
                </a:solidFill>
              </a:rPr>
              <a:t>b) </a:t>
            </a:r>
            <a:r>
              <a:rPr lang="cs-CZ" dirty="0" smtClean="0">
                <a:solidFill>
                  <a:srgbClr val="00B050"/>
                </a:solidFill>
              </a:rPr>
              <a:t>jeho rozměry</a:t>
            </a:r>
            <a:endParaRPr lang="cs-CZ" dirty="0">
              <a:solidFill>
                <a:srgbClr val="00B050"/>
              </a:solidFill>
            </a:endParaRPr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Vypočítej povrch kvádru, znáš-li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30235427"/>
              </p:ext>
            </p:extLst>
          </p:nvPr>
        </p:nvGraphicFramePr>
        <p:xfrm>
          <a:off x="1835696" y="4520346"/>
          <a:ext cx="6095999" cy="148336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 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 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 m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 m 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 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 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m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 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 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 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 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 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 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 m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115616" y="208918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Sab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245851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Sac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00165" y="282784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Sbc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95636" y="3215553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07722327"/>
              </p:ext>
            </p:extLst>
          </p:nvPr>
        </p:nvGraphicFramePr>
        <p:xfrm>
          <a:off x="1829862" y="1988840"/>
          <a:ext cx="6096000" cy="154821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43569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 m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 m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 m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 m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m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 m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62 m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 m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 m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55 m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31 m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22 m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1385070" y="455297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85070" y="492230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385070" y="529163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385070" y="566096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601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  <p:bldP spid="12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sz="2400" dirty="0" smtClean="0"/>
              <a:t>MOLNÁR J., MIKULENKOVÁ </a:t>
            </a:r>
            <a:r>
              <a:rPr lang="cs-CZ" sz="2400" dirty="0"/>
              <a:t>H. </a:t>
            </a:r>
            <a:r>
              <a:rPr lang="cs-CZ" sz="2400" i="1" dirty="0" smtClean="0"/>
              <a:t>Matematika a její aplikace, 5 ročník, 2.díl</a:t>
            </a:r>
            <a:r>
              <a:rPr lang="cs-CZ" sz="2400" dirty="0" smtClean="0"/>
              <a:t>. </a:t>
            </a:r>
            <a:r>
              <a:rPr lang="cs-CZ" sz="2400" dirty="0" err="1"/>
              <a:t>Prodos</a:t>
            </a:r>
            <a:r>
              <a:rPr lang="cs-CZ" sz="2400" dirty="0"/>
              <a:t>, Olomouc, 2008, s. </a:t>
            </a:r>
            <a:r>
              <a:rPr lang="cs-CZ" sz="2400" dirty="0" smtClean="0"/>
              <a:t>61-63. </a:t>
            </a:r>
            <a:r>
              <a:rPr lang="cs-CZ" sz="2400" dirty="0"/>
              <a:t>ISBN </a:t>
            </a:r>
            <a:r>
              <a:rPr lang="cs-CZ" sz="2400" dirty="0" smtClean="0"/>
              <a:t>978-80-7230-208-6.</a:t>
            </a:r>
            <a:endParaRPr lang="cs-CZ" sz="24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36872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Žáci se na první straně seznámí s povrchem krychle – jak se vypočítá.</a:t>
            </a:r>
          </a:p>
          <a:p>
            <a:r>
              <a:rPr lang="cs-CZ" sz="2400" dirty="0" smtClean="0"/>
              <a:t>Na druhé straně vypočítají povrch krychle, jestliže znají obsah stěny a délku hrany krychle.</a:t>
            </a:r>
          </a:p>
          <a:p>
            <a:r>
              <a:rPr lang="cs-CZ" sz="2400" dirty="0" smtClean="0"/>
              <a:t>Na třetí straně se žáci </a:t>
            </a:r>
            <a:r>
              <a:rPr lang="cs-CZ" sz="2400" dirty="0"/>
              <a:t>seznámí s povrchem </a:t>
            </a:r>
            <a:r>
              <a:rPr lang="cs-CZ" sz="2400" dirty="0" smtClean="0"/>
              <a:t>kvádru </a:t>
            </a:r>
            <a:r>
              <a:rPr lang="cs-CZ" sz="2400" dirty="0"/>
              <a:t>– jak se vypočítá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Na čtvrté </a:t>
            </a:r>
            <a:r>
              <a:rPr lang="cs-CZ" sz="2400" dirty="0"/>
              <a:t>straně vypočítají povrch </a:t>
            </a:r>
            <a:r>
              <a:rPr lang="cs-CZ" sz="2400" dirty="0" smtClean="0"/>
              <a:t>kvádru, </a:t>
            </a:r>
            <a:r>
              <a:rPr lang="cs-CZ" sz="2400" dirty="0"/>
              <a:t>jestliže znají </a:t>
            </a:r>
            <a:r>
              <a:rPr lang="cs-CZ" sz="2400" dirty="0" smtClean="0"/>
              <a:t>obsahy tří stěn </a:t>
            </a:r>
            <a:r>
              <a:rPr lang="cs-CZ" sz="2400" dirty="0"/>
              <a:t>a </a:t>
            </a:r>
            <a:r>
              <a:rPr lang="cs-CZ" sz="2400" dirty="0" smtClean="0"/>
              <a:t>délky hran kvádru.</a:t>
            </a:r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718123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458</TotalTime>
  <Words>332</Words>
  <Application>Microsoft Office PowerPoint</Application>
  <PresentationFormat>Předvádění na obrazovce (4:3)</PresentationFormat>
  <Paragraphs>101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Název školy: ZŠ Štětí, Ostrovní 300 Autor: Mgr. Štěpánka Beranová Datum: 8.6.2012 Matematika a její aplikace, Číslo a početní operace. Název materiálu: VY_32_INOVACE_M.5.B.09_povrch_teles Název: Povrch těles Číslo operačního programu: CZ.1.07/1.4.00/21.1693 Název projektu: PRIMA ŠKOLA</vt:lpstr>
      <vt:lpstr>Povrch krychle</vt:lpstr>
      <vt:lpstr>Vypočítej povrch krychle, znáš-li</vt:lpstr>
      <vt:lpstr>Povrch kvádru</vt:lpstr>
      <vt:lpstr>Vypočítej povrch kvádru, znáš-li</vt:lpstr>
      <vt:lpstr>Použité zdroje</vt:lpstr>
      <vt:lpstr>Metodický návod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Název materiálu: VY_32_INOVACE_M.5.B.01_KOSTERNÍ SOUSTAVA Název: KOSTERNÍ SOUSTAVA Číslo operačního programu: CZ.1.07/1.4.00/21.1693 Název projektu: PRIMA ŠKOLA</dc:title>
  <dc:creator>PC-29T3</dc:creator>
  <cp:lastModifiedBy>Základní škola Ostrovní</cp:lastModifiedBy>
  <cp:revision>69</cp:revision>
  <dcterms:created xsi:type="dcterms:W3CDTF">2011-11-21T09:27:56Z</dcterms:created>
  <dcterms:modified xsi:type="dcterms:W3CDTF">2012-10-15T09:19:19Z</dcterms:modified>
</cp:coreProperties>
</file>