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8" r:id="rId2"/>
    <p:sldId id="259" r:id="rId3"/>
    <p:sldId id="257" r:id="rId4"/>
    <p:sldId id="261" r:id="rId5"/>
    <p:sldId id="262" r:id="rId6"/>
    <p:sldId id="263" r:id="rId7"/>
    <p:sldId id="276" r:id="rId8"/>
    <p:sldId id="268" r:id="rId9"/>
    <p:sldId id="264" r:id="rId10"/>
    <p:sldId id="270" r:id="rId11"/>
    <p:sldId id="273" r:id="rId12"/>
    <p:sldId id="265" r:id="rId13"/>
    <p:sldId id="266" r:id="rId14"/>
    <p:sldId id="267" r:id="rId15"/>
    <p:sldId id="274" r:id="rId16"/>
    <p:sldId id="269" r:id="rId17"/>
    <p:sldId id="271" r:id="rId18"/>
    <p:sldId id="272" r:id="rId19"/>
    <p:sldId id="275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FB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48" autoAdjust="0"/>
    <p:restoredTop sz="94660"/>
  </p:normalViewPr>
  <p:slideViewPr>
    <p:cSldViewPr>
      <p:cViewPr varScale="1">
        <p:scale>
          <a:sx n="111" d="100"/>
          <a:sy n="111" d="100"/>
        </p:scale>
        <p:origin x="-19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15.xml"/><Relationship Id="rId18" Type="http://schemas.openxmlformats.org/officeDocument/2006/relationships/audio" Target="../media/audio1.wav"/><Relationship Id="rId3" Type="http://schemas.openxmlformats.org/officeDocument/2006/relationships/slide" Target="slide19.xml"/><Relationship Id="rId7" Type="http://schemas.openxmlformats.org/officeDocument/2006/relationships/slide" Target="slide7.xml"/><Relationship Id="rId12" Type="http://schemas.openxmlformats.org/officeDocument/2006/relationships/slide" Target="slide10.xml"/><Relationship Id="rId17" Type="http://schemas.openxmlformats.org/officeDocument/2006/relationships/slide" Target="slide13.xml"/><Relationship Id="rId2" Type="http://schemas.openxmlformats.org/officeDocument/2006/relationships/audio" Target="../media/audio1.wav"/><Relationship Id="rId16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11" Type="http://schemas.openxmlformats.org/officeDocument/2006/relationships/slide" Target="slide5.xml"/><Relationship Id="rId5" Type="http://schemas.openxmlformats.org/officeDocument/2006/relationships/slide" Target="slide12.xml"/><Relationship Id="rId15" Type="http://schemas.openxmlformats.org/officeDocument/2006/relationships/slide" Target="slide9.xml"/><Relationship Id="rId10" Type="http://schemas.openxmlformats.org/officeDocument/2006/relationships/slide" Target="slide16.xml"/><Relationship Id="rId4" Type="http://schemas.openxmlformats.org/officeDocument/2006/relationships/slide" Target="slide8.xml"/><Relationship Id="rId9" Type="http://schemas.openxmlformats.org/officeDocument/2006/relationships/slide" Target="slide11.xml"/><Relationship Id="rId14" Type="http://schemas.openxmlformats.org/officeDocument/2006/relationships/slide" Target="slide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2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Dopravn%C3%AD_zna%C4%8Den%C3%AD_v_%C4%8Cesku&amp;oldid=7906188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5670676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Cvičení</a:t>
                      </a:r>
                      <a:r>
                        <a:rPr lang="cs-CZ" baseline="0" dirty="0" smtClean="0"/>
                        <a:t> – značky informativní a výstražné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12.9.2012/3.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procvičení učiva dopravní výchovy pro žáky 3. ročníku. Obsahuje vyobrazení a názvy informativních a výstražných dopravních značek podle </a:t>
            </a:r>
            <a:r>
              <a:rPr lang="cs-CZ" dirty="0" smtClean="0"/>
              <a:t>Vyhlášky </a:t>
            </a:r>
            <a:r>
              <a:rPr lang="cs-CZ" dirty="0" smtClean="0"/>
              <a:t>č. 30/2001 Sb. </a:t>
            </a:r>
            <a:r>
              <a:rPr lang="cs-CZ" dirty="0"/>
              <a:t>Prezentace obsahuje animace a je interaktivní.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Žáci se rozdělí na dvě skupiny, červené a zelené. Postupně si vybírají otázku, na kterou se dostanou kliknutím na mrak. Po správné odpovědi klikneme na kapku příslušné barvy a mrak se zabarví. Při špatné odpovědi neklikáme na kapku, mrak se zabarví žlutě. Vyhrává skupina, která svou barvou zabarví více mraků.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Informativní a výstražné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Mrak 142">
            <a:hlinkClick r:id="rId3" action="ppaction://hlinksldjump"/>
          </p:cNvPr>
          <p:cNvSpPr/>
          <p:nvPr/>
        </p:nvSpPr>
        <p:spPr>
          <a:xfrm>
            <a:off x="5527952" y="5362238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Slza 143"/>
          <p:cNvSpPr/>
          <p:nvPr/>
        </p:nvSpPr>
        <p:spPr>
          <a:xfrm rot="19166965">
            <a:off x="5830241" y="6021126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Slza 144"/>
          <p:cNvSpPr/>
          <p:nvPr/>
        </p:nvSpPr>
        <p:spPr>
          <a:xfrm rot="19166965">
            <a:off x="6362560" y="6083310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Mrak 145">
            <a:hlinkClick r:id="rId4" action="ppaction://hlinksldjump"/>
          </p:cNvPr>
          <p:cNvSpPr/>
          <p:nvPr/>
        </p:nvSpPr>
        <p:spPr>
          <a:xfrm>
            <a:off x="7380312" y="367905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Slza 146"/>
          <p:cNvSpPr/>
          <p:nvPr/>
        </p:nvSpPr>
        <p:spPr>
          <a:xfrm rot="19166965">
            <a:off x="7682601" y="1026793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Slza 147"/>
          <p:cNvSpPr/>
          <p:nvPr/>
        </p:nvSpPr>
        <p:spPr>
          <a:xfrm rot="19166965">
            <a:off x="8214920" y="1088977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Mrak 148">
            <a:hlinkClick r:id="rId5" action="ppaction://hlinksldjump"/>
          </p:cNvPr>
          <p:cNvSpPr/>
          <p:nvPr/>
        </p:nvSpPr>
        <p:spPr>
          <a:xfrm>
            <a:off x="7449741" y="2106095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Slza 149"/>
          <p:cNvSpPr/>
          <p:nvPr/>
        </p:nvSpPr>
        <p:spPr>
          <a:xfrm rot="19166965">
            <a:off x="7752030" y="2764983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Slza 150"/>
          <p:cNvSpPr/>
          <p:nvPr/>
        </p:nvSpPr>
        <p:spPr>
          <a:xfrm rot="19166965">
            <a:off x="8284349" y="2827167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Mrak 151">
            <a:hlinkClick r:id="rId6" action="ppaction://hlinksldjump"/>
          </p:cNvPr>
          <p:cNvSpPr/>
          <p:nvPr/>
        </p:nvSpPr>
        <p:spPr>
          <a:xfrm>
            <a:off x="7449741" y="4551413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Slza 152"/>
          <p:cNvSpPr/>
          <p:nvPr/>
        </p:nvSpPr>
        <p:spPr>
          <a:xfrm rot="19166965">
            <a:off x="7782137" y="5199912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Slza 153"/>
          <p:cNvSpPr/>
          <p:nvPr/>
        </p:nvSpPr>
        <p:spPr>
          <a:xfrm rot="19166965">
            <a:off x="8314456" y="5262096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Mrak 154">
            <a:hlinkClick r:id="rId7" action="ppaction://hlinksldjump"/>
          </p:cNvPr>
          <p:cNvSpPr/>
          <p:nvPr/>
        </p:nvSpPr>
        <p:spPr>
          <a:xfrm>
            <a:off x="5376238" y="974522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Slza 155"/>
          <p:cNvSpPr/>
          <p:nvPr/>
        </p:nvSpPr>
        <p:spPr>
          <a:xfrm rot="19166965">
            <a:off x="5686244" y="1638425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Slza 156"/>
          <p:cNvSpPr/>
          <p:nvPr/>
        </p:nvSpPr>
        <p:spPr>
          <a:xfrm rot="19166965">
            <a:off x="6218564" y="1700609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Mrak 157">
            <a:hlinkClick r:id="rId8" action="ppaction://hlinksldjump"/>
          </p:cNvPr>
          <p:cNvSpPr/>
          <p:nvPr/>
        </p:nvSpPr>
        <p:spPr>
          <a:xfrm>
            <a:off x="3563888" y="367904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Slza 158"/>
          <p:cNvSpPr/>
          <p:nvPr/>
        </p:nvSpPr>
        <p:spPr>
          <a:xfrm rot="19166965">
            <a:off x="3866177" y="1026792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Slza 159"/>
          <p:cNvSpPr/>
          <p:nvPr/>
        </p:nvSpPr>
        <p:spPr>
          <a:xfrm rot="19166965">
            <a:off x="4398496" y="1088976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Mrak 160">
            <a:hlinkClick r:id="rId9" action="ppaction://hlinksldjump"/>
          </p:cNvPr>
          <p:cNvSpPr/>
          <p:nvPr/>
        </p:nvSpPr>
        <p:spPr>
          <a:xfrm>
            <a:off x="3623551" y="2159357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Slza 161"/>
          <p:cNvSpPr/>
          <p:nvPr/>
        </p:nvSpPr>
        <p:spPr>
          <a:xfrm rot="19166965">
            <a:off x="3925840" y="2818245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Slza 162"/>
          <p:cNvSpPr/>
          <p:nvPr/>
        </p:nvSpPr>
        <p:spPr>
          <a:xfrm rot="19166965">
            <a:off x="4458159" y="2880429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Mrak 163">
            <a:hlinkClick r:id="rId10" action="ppaction://hlinksldjump"/>
          </p:cNvPr>
          <p:cNvSpPr/>
          <p:nvPr/>
        </p:nvSpPr>
        <p:spPr>
          <a:xfrm>
            <a:off x="3692980" y="4494244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Slza 164"/>
          <p:cNvSpPr/>
          <p:nvPr/>
        </p:nvSpPr>
        <p:spPr>
          <a:xfrm rot="19166965">
            <a:off x="3995269" y="5153132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Slza 165"/>
          <p:cNvSpPr/>
          <p:nvPr/>
        </p:nvSpPr>
        <p:spPr>
          <a:xfrm rot="19166965">
            <a:off x="4527588" y="5215316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Mrak 166">
            <a:hlinkClick r:id="rId11" action="ppaction://hlinksldjump"/>
          </p:cNvPr>
          <p:cNvSpPr/>
          <p:nvPr/>
        </p:nvSpPr>
        <p:spPr>
          <a:xfrm>
            <a:off x="395536" y="367903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Slza 167"/>
          <p:cNvSpPr/>
          <p:nvPr/>
        </p:nvSpPr>
        <p:spPr>
          <a:xfrm rot="19166965">
            <a:off x="697825" y="1026791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Slza 168"/>
          <p:cNvSpPr/>
          <p:nvPr/>
        </p:nvSpPr>
        <p:spPr>
          <a:xfrm rot="19166965">
            <a:off x="1230144" y="1088975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Mrak 169">
            <a:hlinkClick r:id="rId12" action="ppaction://hlinksldjump"/>
          </p:cNvPr>
          <p:cNvSpPr/>
          <p:nvPr/>
        </p:nvSpPr>
        <p:spPr>
          <a:xfrm>
            <a:off x="447452" y="2190630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Slza 170"/>
          <p:cNvSpPr/>
          <p:nvPr/>
        </p:nvSpPr>
        <p:spPr>
          <a:xfrm rot="19166965">
            <a:off x="697825" y="2863752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Slza 171"/>
          <p:cNvSpPr/>
          <p:nvPr/>
        </p:nvSpPr>
        <p:spPr>
          <a:xfrm rot="19166965">
            <a:off x="1230144" y="2925936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Mrak 172">
            <a:hlinkClick r:id="rId13" action="ppaction://hlinksldjump"/>
          </p:cNvPr>
          <p:cNvSpPr/>
          <p:nvPr/>
        </p:nvSpPr>
        <p:spPr>
          <a:xfrm>
            <a:off x="464965" y="4482582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Slza 173"/>
          <p:cNvSpPr/>
          <p:nvPr/>
        </p:nvSpPr>
        <p:spPr>
          <a:xfrm rot="19166965">
            <a:off x="767254" y="5095963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Slza 174"/>
          <p:cNvSpPr/>
          <p:nvPr/>
        </p:nvSpPr>
        <p:spPr>
          <a:xfrm rot="19166965">
            <a:off x="1299573" y="5158147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Mrak 175">
            <a:hlinkClick r:id="rId14" action="ppaction://hlinksldjump"/>
          </p:cNvPr>
          <p:cNvSpPr/>
          <p:nvPr/>
        </p:nvSpPr>
        <p:spPr>
          <a:xfrm>
            <a:off x="2008901" y="5421124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Slza 176"/>
          <p:cNvSpPr/>
          <p:nvPr/>
        </p:nvSpPr>
        <p:spPr>
          <a:xfrm rot="19166965">
            <a:off x="2311190" y="6080012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Slza 177"/>
          <p:cNvSpPr/>
          <p:nvPr/>
        </p:nvSpPr>
        <p:spPr>
          <a:xfrm rot="19166965">
            <a:off x="2843509" y="6142196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Mrak 178">
            <a:hlinkClick r:id="rId15" action="ppaction://hlinksldjump"/>
          </p:cNvPr>
          <p:cNvSpPr/>
          <p:nvPr/>
        </p:nvSpPr>
        <p:spPr>
          <a:xfrm>
            <a:off x="1916253" y="1173713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Slza 179"/>
          <p:cNvSpPr/>
          <p:nvPr/>
        </p:nvSpPr>
        <p:spPr>
          <a:xfrm rot="19166965">
            <a:off x="2218542" y="1832601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Slza 180"/>
          <p:cNvSpPr/>
          <p:nvPr/>
        </p:nvSpPr>
        <p:spPr>
          <a:xfrm rot="19166965">
            <a:off x="2750861" y="1894785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Mrak 184">
            <a:hlinkClick r:id="rId16" action="ppaction://hlinksldjump"/>
          </p:cNvPr>
          <p:cNvSpPr/>
          <p:nvPr/>
        </p:nvSpPr>
        <p:spPr>
          <a:xfrm>
            <a:off x="5479416" y="3267124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Slza 185"/>
          <p:cNvSpPr/>
          <p:nvPr/>
        </p:nvSpPr>
        <p:spPr>
          <a:xfrm rot="19166965">
            <a:off x="5781705" y="3926012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Slza 186"/>
          <p:cNvSpPr/>
          <p:nvPr/>
        </p:nvSpPr>
        <p:spPr>
          <a:xfrm rot="19166965">
            <a:off x="6314024" y="3988196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Mrak 187">
            <a:hlinkClick r:id="rId17" action="ppaction://hlinksldjump"/>
          </p:cNvPr>
          <p:cNvSpPr/>
          <p:nvPr/>
        </p:nvSpPr>
        <p:spPr>
          <a:xfrm>
            <a:off x="1962577" y="3312631"/>
            <a:ext cx="1296144" cy="60391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Slza 188"/>
          <p:cNvSpPr/>
          <p:nvPr/>
        </p:nvSpPr>
        <p:spPr>
          <a:xfrm rot="19166965">
            <a:off x="2264866" y="3971519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Slza 189"/>
          <p:cNvSpPr/>
          <p:nvPr/>
        </p:nvSpPr>
        <p:spPr>
          <a:xfrm rot="19166965">
            <a:off x="2797185" y="4033703"/>
            <a:ext cx="328212" cy="388889"/>
          </a:xfrm>
          <a:prstGeom prst="teardrop">
            <a:avLst>
              <a:gd name="adj" fmla="val 19604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033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2" name="chimes.wav"/>
          </p:stSnd>
        </p:sndAc>
      </p:transition>
    </mc:Choice>
    <mc:Fallback xmlns="">
      <p:transition>
        <p:sndAc>
          <p:stSnd>
            <p:snd r:embed="rId18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43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59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91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6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4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15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3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0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31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8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9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>
                      <p:stCondLst>
                        <p:cond delay="0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4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55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58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9" fill="hold">
                      <p:stCondLst>
                        <p:cond delay="0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2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63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8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79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6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87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8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9" dur="5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6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2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0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04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0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9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6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27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28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9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330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1" fill="hold">
                      <p:stCondLst>
                        <p:cond delay="0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35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34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7" fill="hold">
                      <p:stCondLst>
                        <p:cond delay="0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0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51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3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9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8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59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0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1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</p:childTnLst>
        </p:cTn>
      </p:par>
    </p:tnLst>
    <p:bldLst>
      <p:bldP spid="143" grpId="0" animBg="1"/>
      <p:bldP spid="143" grpId="1" animBg="1"/>
      <p:bldP spid="143" grpId="2" animBg="1"/>
      <p:bldP spid="146" grpId="0" animBg="1"/>
      <p:bldP spid="146" grpId="1" animBg="1"/>
      <p:bldP spid="146" grpId="2" animBg="1"/>
      <p:bldP spid="149" grpId="0" animBg="1"/>
      <p:bldP spid="149" grpId="1" animBg="1"/>
      <p:bldP spid="149" grpId="2" animBg="1"/>
      <p:bldP spid="152" grpId="0" animBg="1"/>
      <p:bldP spid="152" grpId="1" animBg="1"/>
      <p:bldP spid="152" grpId="2" animBg="1"/>
      <p:bldP spid="155" grpId="0" animBg="1"/>
      <p:bldP spid="155" grpId="1" animBg="1"/>
      <p:bldP spid="155" grpId="2" animBg="1"/>
      <p:bldP spid="158" grpId="0" animBg="1"/>
      <p:bldP spid="158" grpId="1" animBg="1"/>
      <p:bldP spid="158" grpId="2" animBg="1"/>
      <p:bldP spid="161" grpId="0" animBg="1"/>
      <p:bldP spid="161" grpId="1" animBg="1"/>
      <p:bldP spid="161" grpId="2" animBg="1"/>
      <p:bldP spid="164" grpId="0" animBg="1"/>
      <p:bldP spid="164" grpId="1" animBg="1"/>
      <p:bldP spid="164" grpId="2" animBg="1"/>
      <p:bldP spid="167" grpId="0" animBg="1"/>
      <p:bldP spid="167" grpId="1" animBg="1"/>
      <p:bldP spid="167" grpId="2" animBg="1"/>
      <p:bldP spid="170" grpId="0" animBg="1"/>
      <p:bldP spid="170" grpId="1" animBg="1"/>
      <p:bldP spid="170" grpId="2" animBg="1"/>
      <p:bldP spid="173" grpId="0" animBg="1"/>
      <p:bldP spid="173" grpId="1" animBg="1"/>
      <p:bldP spid="173" grpId="2" animBg="1"/>
      <p:bldP spid="176" grpId="0" animBg="1"/>
      <p:bldP spid="176" grpId="1" animBg="1"/>
      <p:bldP spid="176" grpId="2" animBg="1"/>
      <p:bldP spid="179" grpId="0" animBg="1"/>
      <p:bldP spid="179" grpId="1" animBg="1"/>
      <p:bldP spid="179" grpId="2" animBg="1"/>
      <p:bldP spid="185" grpId="0" animBg="1"/>
      <p:bldP spid="185" grpId="1" animBg="1"/>
      <p:bldP spid="185" grpId="2" animBg="1"/>
      <p:bldP spid="188" grpId="0" animBg="1"/>
      <p:bldP spid="188" grpId="1" animBg="1"/>
      <p:bldP spid="188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Použít pro přechod na protější stranu komunikace podchod nebo nadchod.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Jakou povinnost má chodec?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635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Pouze ve vyznačeném prostoru přejezdu.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jaké vzdálenosti od přejezdu může cyklista přejíždět? 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06" y="260648"/>
            <a:ext cx="3800475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523928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Ve vzdálenosti 240 m se nachází železniční přejezd.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62880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nám bude brzy křížit cestu?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76672"/>
            <a:ext cx="128016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Žádný. Tato značka označuje dálnici, na kterou chodci nesmí.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Kolik chodců vedle sebe smí jít po této komunikaci?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956" y="260648"/>
            <a:ext cx="2543175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Ne, tato silnice je jednosměrná, proti nám by neměl jet nikdo.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Může na této silnici proti nám vyjet traktor?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Do Rajhradu, Blučiny i Chrlic. Značka je určena pro cyklisty a do všech cílů vede cyklistická stezka.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Kam se mohu vydat po cyklistické stezce?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531" y="260648"/>
            <a:ext cx="3248025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zde nebezpečí padajících kamenů, které by chodce </a:t>
            </a:r>
            <a:r>
              <a:rPr lang="cs-CZ" sz="2400" dirty="0" smtClean="0"/>
              <a:t>mohly </a:t>
            </a:r>
            <a:r>
              <a:rPr lang="cs-CZ" sz="2400" dirty="0" smtClean="0"/>
              <a:t>smrtelně zranit.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Proč by do tohoto prostoru neměl vcházet chodec?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91659"/>
            <a:ext cx="3810000" cy="3347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to slepá pozemní komunikace. Silnice zde končí.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30941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značí tato značka?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06" y="260648"/>
            <a:ext cx="3800475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Musíme si v automatu zakoupit parkovací lístek.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 jakých podmínek můžeme parkovat na tomto parkovišti?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469" y="260648"/>
            <a:ext cx="272415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Tunel.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označuje tato značka?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469" y="260648"/>
            <a:ext cx="272415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tomto prostoru se často vyskytuje mlha.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Před čím varuje tato značka?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91659"/>
            <a:ext cx="3810000" cy="3347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Ano, ale smí jet rychlostí maximálně 20 km/hod.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Smí do obytné zóny vjíždět osobní automobil?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2736"/>
            <a:ext cx="3810000" cy="285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Těžko říct, číslice značí číslo silnice.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38666" y="1747533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 daleko je to do Prahy?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800" y="2420888"/>
            <a:ext cx="3810000" cy="85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Ano, cyklista nedosahuje výšky 3,5 metru.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možné neobjíždět na jízdním kole protilehlou silnici a jet rovně? Proč?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281" y="260648"/>
            <a:ext cx="2676525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3" action="ppaction://hlinksldjump" highlightClick="1"/>
          </p:cNvPr>
          <p:cNvSpPr/>
          <p:nvPr/>
        </p:nvSpPr>
        <p:spPr>
          <a:xfrm>
            <a:off x="7004992" y="5157192"/>
            <a:ext cx="1152128" cy="115212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Informace 2">
            <a:hlinkClick r:id="" action="ppaction://noaction" highlightClick="1"/>
          </p:cNvPr>
          <p:cNvSpPr/>
          <p:nvPr/>
        </p:nvSpPr>
        <p:spPr>
          <a:xfrm>
            <a:off x="1619672" y="5157192"/>
            <a:ext cx="1152128" cy="1224136"/>
          </a:xfrm>
          <a:prstGeom prst="actionButtonInformation">
            <a:avLst/>
          </a:prstGeom>
          <a:solidFill>
            <a:srgbClr val="91FB1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245433" y="4293096"/>
            <a:ext cx="6897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Ano, od projíždějících aut může odlétávat štěrk a chodce či cyklistu zranit.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808" y="1309410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 tato značka důležitá pro chodce a cyklisty?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91659"/>
            <a:ext cx="3810000" cy="3347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přílohou </a:t>
            </a:r>
            <a:r>
              <a:rPr lang="cs-CZ" dirty="0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3"/>
              </a:rPr>
              <a:t>http://cs.wikipedia.org/w/</a:t>
            </a:r>
            <a:r>
              <a:rPr lang="cs-CZ" dirty="0" err="1">
                <a:hlinkClick r:id="rId3"/>
              </a:rPr>
              <a:t>index.php?title</a:t>
            </a:r>
            <a:r>
              <a:rPr lang="cs-CZ" dirty="0">
                <a:hlinkClick r:id="rId3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476</Words>
  <Application>Microsoft Office PowerPoint</Application>
  <PresentationFormat>Předvádění na obrazovce (4:3)</PresentationFormat>
  <Paragraphs>56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Dopravní značky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20</cp:revision>
  <dcterms:created xsi:type="dcterms:W3CDTF">2011-11-26T17:58:20Z</dcterms:created>
  <dcterms:modified xsi:type="dcterms:W3CDTF">2012-10-25T10:24:59Z</dcterms:modified>
</cp:coreProperties>
</file>