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8" r:id="rId3"/>
    <p:sldId id="269" r:id="rId4"/>
    <p:sldId id="270" r:id="rId5"/>
    <p:sldId id="27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10.6.2012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VY_32_INOVACE_M.5.B.10_aritmeticky_</a:t>
            </a:r>
            <a:r>
              <a:rPr lang="cs-CZ" sz="2000" dirty="0" err="1" smtClean="0"/>
              <a:t>prumer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Aritmetický průměr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Aritmetický průměr několika čísel vypočteme tak, že jejich součet vydělíme jejich počtem.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Čísla a</a:t>
            </a:r>
            <a:r>
              <a:rPr lang="cs-CZ" baseline="-25000" dirty="0" smtClean="0"/>
              <a:t>1, </a:t>
            </a:r>
            <a:r>
              <a:rPr lang="cs-CZ" dirty="0" smtClean="0"/>
              <a:t>a</a:t>
            </a:r>
            <a:r>
              <a:rPr lang="cs-CZ" baseline="-25000" dirty="0" smtClean="0"/>
              <a:t>2,</a:t>
            </a:r>
            <a:r>
              <a:rPr lang="cs-CZ" dirty="0" smtClean="0"/>
              <a:t>  a</a:t>
            </a:r>
            <a:r>
              <a:rPr lang="cs-CZ" baseline="-25000" dirty="0" smtClean="0"/>
              <a:t>3,</a:t>
            </a:r>
            <a:r>
              <a:rPr lang="cs-CZ" dirty="0" smtClean="0"/>
              <a:t> …, </a:t>
            </a:r>
            <a:r>
              <a:rPr lang="cs-CZ" dirty="0" err="1" smtClean="0"/>
              <a:t>a</a:t>
            </a:r>
            <a:r>
              <a:rPr lang="cs-CZ" baseline="-25000" dirty="0" err="1" smtClean="0"/>
              <a:t>n</a:t>
            </a:r>
            <a:r>
              <a:rPr lang="cs-CZ" baseline="-25000" dirty="0" smtClean="0"/>
              <a:t>  </a:t>
            </a: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(a</a:t>
            </a:r>
            <a:r>
              <a:rPr lang="cs-CZ" b="1" baseline="-25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a</a:t>
            </a:r>
            <a:r>
              <a:rPr lang="cs-CZ" b="1" baseline="-25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a</a:t>
            </a:r>
            <a:r>
              <a:rPr lang="cs-CZ" b="1" baseline="-25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…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baseline="-25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n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Aritmetický průměr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64554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dvou čísel </a:t>
            </a:r>
          </a:p>
          <a:p>
            <a:pPr marL="109728" indent="0">
              <a:buNone/>
            </a:pPr>
            <a:r>
              <a:rPr lang="cs-CZ" dirty="0" smtClean="0"/>
              <a:t>            čísel 8, 6        (8 + 6) : 2 = 7 </a:t>
            </a:r>
          </a:p>
          <a:p>
            <a:pPr marL="109728" indent="0">
              <a:buNone/>
            </a:pP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čísel a, b         A = (a + b) : 2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</a:t>
            </a:r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 čísel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čísel 3, 4, 5     (3 + 4 + 5) : 3 = 4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čísel a, b, c      A = (a + b + c) : 3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Aritmetický průměr</a:t>
            </a:r>
          </a:p>
        </p:txBody>
      </p:sp>
    </p:spTree>
    <p:extLst>
      <p:ext uri="{BB962C8B-B14F-4D97-AF65-F5344CB8AC3E}">
        <p14:creationId xmlns="" xmlns:p14="http://schemas.microsoft.com/office/powerpoint/2010/main" val="352117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a) vypočítej aritmetický průměr dvou čísel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b) vypočítej aritmetický průměr tří čísel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Aritmetický průměr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05833562"/>
              </p:ext>
            </p:extLst>
          </p:nvPr>
        </p:nvGraphicFramePr>
        <p:xfrm>
          <a:off x="1475656" y="2276872"/>
          <a:ext cx="6096000" cy="741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8; 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10;8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4;10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9; 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12;2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2;10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20;4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02038908"/>
              </p:ext>
            </p:extLst>
          </p:nvPr>
        </p:nvGraphicFramePr>
        <p:xfrm>
          <a:off x="1475656" y="4725144"/>
          <a:ext cx="6192690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2115"/>
                <a:gridCol w="1032115"/>
                <a:gridCol w="1032115"/>
                <a:gridCol w="1032115"/>
                <a:gridCol w="1032115"/>
                <a:gridCol w="1032115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8;6;7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15;8;1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20;5;4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33;6;3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50;6;4</a:t>
                      </a:r>
                      <a:endParaRPr lang="cs-CZ" dirty="0"/>
                    </a:p>
                  </a:txBody>
                  <a:tcPr anchor="ctr"/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0955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600" dirty="0" smtClean="0"/>
              <a:t>Vypočítej aritmetický průměr většího počtu čísel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Aritmetický průměr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95698076"/>
              </p:ext>
            </p:extLst>
          </p:nvPr>
        </p:nvGraphicFramePr>
        <p:xfrm>
          <a:off x="1115616" y="2636912"/>
          <a:ext cx="2664296" cy="9361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68152"/>
                <a:gridCol w="1296144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3; 8; 5; 8</a:t>
                      </a:r>
                      <a:endParaRPr lang="cs-CZ" dirty="0"/>
                    </a:p>
                  </a:txBody>
                  <a:tcPr anchor="ctr"/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35297127"/>
              </p:ext>
            </p:extLst>
          </p:nvPr>
        </p:nvGraphicFramePr>
        <p:xfrm>
          <a:off x="1331640" y="4509120"/>
          <a:ext cx="2009758" cy="86409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49618"/>
                <a:gridCol w="1260140"/>
              </a:tblGrid>
              <a:tr h="48341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10; 11; 0</a:t>
                      </a:r>
                      <a:endParaRPr lang="cs-CZ" dirty="0"/>
                    </a:p>
                  </a:txBody>
                  <a:tcPr anchor="ctr"/>
                </a:tc>
              </a:tr>
              <a:tr h="38068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86489716"/>
              </p:ext>
            </p:extLst>
          </p:nvPr>
        </p:nvGraphicFramePr>
        <p:xfrm>
          <a:off x="4860032" y="2996952"/>
          <a:ext cx="3024336" cy="94575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12168"/>
                <a:gridCol w="1512168"/>
              </a:tblGrid>
              <a:tr h="5799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4; 9; 5;</a:t>
                      </a:r>
                      <a:r>
                        <a:rPr lang="cs-CZ" baseline="0" dirty="0" smtClean="0"/>
                        <a:t> 0; 7</a:t>
                      </a:r>
                      <a:endParaRPr lang="cs-CZ" dirty="0"/>
                    </a:p>
                  </a:txBody>
                  <a:tcPr anchor="ctr"/>
                </a:tc>
              </a:tr>
              <a:tr h="3561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22468125"/>
              </p:ext>
            </p:extLst>
          </p:nvPr>
        </p:nvGraphicFramePr>
        <p:xfrm>
          <a:off x="4788024" y="4941168"/>
          <a:ext cx="3600400" cy="8489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00200"/>
                <a:gridCol w="1800200"/>
              </a:tblGrid>
              <a:tr h="4831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8; 0; 9; 3; 5; 5</a:t>
                      </a:r>
                      <a:endParaRPr lang="cs-CZ" dirty="0"/>
                    </a:p>
                  </a:txBody>
                  <a:tcPr anchor="ctr"/>
                </a:tc>
              </a:tr>
              <a:tr h="3089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5093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5 ročník, 3.díl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22. </a:t>
            </a:r>
            <a:r>
              <a:rPr lang="cs-CZ" sz="2400" dirty="0"/>
              <a:t>ISBN </a:t>
            </a:r>
            <a:r>
              <a:rPr lang="cs-CZ" sz="2400" dirty="0" smtClean="0"/>
              <a:t>978-80-7230-210-9.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a druhé straně seznámí s aritmetickým průměrem – jak ho vypočítáme.</a:t>
            </a:r>
          </a:p>
          <a:p>
            <a:r>
              <a:rPr lang="cs-CZ" sz="2400" dirty="0" smtClean="0"/>
              <a:t>Na třetí straně žáci vypočítají aritmetický průměr dvou a tří čísel.</a:t>
            </a:r>
          </a:p>
          <a:p>
            <a:r>
              <a:rPr lang="cs-CZ" sz="2400" dirty="0" smtClean="0"/>
              <a:t>Na čtvrté straně vypočítají aritmetický průměr většího počtu čísel.</a:t>
            </a:r>
          </a:p>
          <a:p>
            <a:pPr marL="109728" indent="0">
              <a:buNone/>
            </a:pPr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405</TotalTime>
  <Words>296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10.6.2012 Matematika a její aplikace, Číslo a početní operace. Název materiálu: VY_32_INOVACE_M.5.B.10_aritmeticky_prumer Název: Aritmetický průměr Číslo operačního programu: CZ.1.07/1.4.00/21.1693 Název projektu: PRIMA ŠKOLA</vt:lpstr>
      <vt:lpstr>Aritmetický průměr</vt:lpstr>
      <vt:lpstr>Aritmetický průměr</vt:lpstr>
      <vt:lpstr>Aritmetický průměr</vt:lpstr>
      <vt:lpstr>Aritmetický průměr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54</cp:revision>
  <dcterms:created xsi:type="dcterms:W3CDTF">2011-11-21T09:27:56Z</dcterms:created>
  <dcterms:modified xsi:type="dcterms:W3CDTF">2012-10-15T09:24:09Z</dcterms:modified>
</cp:coreProperties>
</file>