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9" r:id="rId2"/>
    <p:sldId id="268" r:id="rId3"/>
    <p:sldId id="257" r:id="rId4"/>
    <p:sldId id="260" r:id="rId5"/>
    <p:sldId id="261" r:id="rId6"/>
    <p:sldId id="262" r:id="rId7"/>
    <p:sldId id="263" r:id="rId8"/>
    <p:sldId id="266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745" autoAdjust="0"/>
  </p:normalViewPr>
  <p:slideViewPr>
    <p:cSldViewPr>
      <p:cViewPr varScale="1">
        <p:scale>
          <a:sx n="112" d="100"/>
          <a:sy n="112" d="100"/>
        </p:scale>
        <p:origin x="-158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A0033E-7B56-43AC-982F-03C519168688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235B9E-9983-4A26-8515-A5FA209869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167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43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022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419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74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5182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5403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361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56023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12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724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209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A08FCB-8F9C-4876-AF8E-6E0F9C0A6157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878691-A364-479C-BFFA-2FB008BBEF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0730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ceskatelevize.cz/porady/1096067152-stop/210572230400022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ceskatelevize.cz/porady/1096067152-stop/207562230400024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www.ceskatelevize.cz/porady/1096067152-stop/207562230400003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pn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057200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Chodec a cyklista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5.9.2012/2.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</a:t>
            </a:r>
            <a:r>
              <a:rPr lang="cs-CZ" dirty="0" smtClean="0"/>
              <a:t>2. </a:t>
            </a:r>
            <a:r>
              <a:rPr lang="cs-CZ" dirty="0" smtClean="0"/>
              <a:t>ročníku. </a:t>
            </a:r>
          </a:p>
          <a:p>
            <a:r>
              <a:rPr lang="cs-CZ" dirty="0" smtClean="0"/>
              <a:t>Seznamuje žáky se základními pravidly pro chodce a cyklisty při pohybu na pozemních komunikacích.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Chodec a cyklista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povinnosti chodce: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412776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Pro svůj pohyb užívá chodníku nebo stezky pro chodce.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Nese-li náklad ohrožující ostatní chodce, jde po pravé krajnici silnice.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Po silnici se pohybuje co nejvíce u levé krajnice.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Samostatně se pohybuje po levé krajnici.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Ve skupinách se pohybují po pravé krajnici, nejvýše dva vedle sebe.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Za snížené viditelnosti jdou chodci pouze za sebou.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Pokud je možné užít stezku pro chodce, musí ji použít.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Na stezce pro chodce a cyklisty nesmí ohrozit cyklisty.</a:t>
            </a:r>
          </a:p>
          <a:p>
            <a:pPr algn="ctr">
              <a:lnSpc>
                <a:spcPct val="200000"/>
              </a:lnSpc>
            </a:pP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1026" name="Picture 2" descr="C:\Users\Admin\AppData\Local\Microsoft\Windows\Temporary Internet Files\Content.IE5\MGI1UWGT\MM90004093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288" y="4869160"/>
            <a:ext cx="114492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OU4284P8\MC9000569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492896"/>
            <a:ext cx="1335584" cy="1484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2925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Základní povinnosti cyklisty:</a:t>
            </a:r>
            <a:endParaRPr lang="cs-CZ" dirty="0"/>
          </a:p>
        </p:txBody>
      </p:sp>
      <p:pic>
        <p:nvPicPr>
          <p:cNvPr id="2053" name="Picture 5" descr="C:\Users\Admin\AppData\Local\Microsoft\Windows\Temporary Internet Files\Content.IE5\8D0HH1OP\MC900437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0003" y="5103516"/>
            <a:ext cx="1664232" cy="1750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0460" y="980728"/>
            <a:ext cx="8496944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Po silnici se pohybuje co nejvíce u pravé krajnice.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Ve skupinách se pohybuje za sebou.</a:t>
            </a:r>
          </a:p>
          <a:p>
            <a:pPr marL="285750" lvl="3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>
                <a:solidFill>
                  <a:srgbClr val="7030A0"/>
                </a:solidFill>
              </a:rPr>
              <a:t>Pokud je možné užít stezku pro cyklisty, musí ji použít</a:t>
            </a:r>
            <a:r>
              <a:rPr lang="cs-CZ" sz="2000" dirty="0" smtClean="0">
                <a:solidFill>
                  <a:srgbClr val="7030A0"/>
                </a:solidFill>
              </a:rPr>
              <a:t>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>
                <a:solidFill>
                  <a:srgbClr val="7030A0"/>
                </a:solidFill>
              </a:rPr>
              <a:t>Na stezce pro chodce a cyklisty nesmí ohrozit chodce</a:t>
            </a:r>
            <a:r>
              <a:rPr lang="cs-CZ" sz="2000" dirty="0" smtClean="0">
                <a:solidFill>
                  <a:srgbClr val="7030A0"/>
                </a:solidFill>
              </a:rPr>
              <a:t>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Je-li mladší 18 let, musí použít ochrannou přilbu, mít ji řádně nasazenou i připevněnou.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Při jízdě musí mít nohy na šlapadlech a nesmí jet bez držení řídítek.</a:t>
            </a:r>
            <a:endParaRPr lang="cs-CZ" sz="2000" dirty="0">
              <a:solidFill>
                <a:srgbClr val="7030A0"/>
              </a:solidFill>
            </a:endParaRP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7030A0"/>
                </a:solidFill>
              </a:rPr>
              <a:t>Pozor! Jízdním kolem se v zákoně označuje i koloběžka.</a:t>
            </a:r>
          </a:p>
          <a:p>
            <a:pPr marL="285750" indent="-285750" algn="ctr">
              <a:lnSpc>
                <a:spcPct val="200000"/>
              </a:lnSpc>
              <a:buFont typeface="Wingdings" pitchFamily="2" charset="2"/>
              <a:buChar char="v"/>
            </a:pPr>
            <a:endParaRPr lang="cs-CZ" sz="2000" dirty="0" smtClean="0">
              <a:solidFill>
                <a:srgbClr val="7030A0"/>
              </a:solidFill>
            </a:endParaRPr>
          </a:p>
          <a:p>
            <a:pPr algn="ctr">
              <a:lnSpc>
                <a:spcPct val="200000"/>
              </a:lnSpc>
            </a:pPr>
            <a:endParaRPr lang="cs-CZ" sz="2000" dirty="0">
              <a:solidFill>
                <a:srgbClr val="7030A0"/>
              </a:solidFill>
            </a:endParaRPr>
          </a:p>
        </p:txBody>
      </p:sp>
      <p:pic>
        <p:nvPicPr>
          <p:cNvPr id="2051" name="Picture 3" descr="C:\Users\Admin\AppData\Local\Microsoft\Windows\Temporary Internet Files\Content.IE5\DE4CGPLA\MC9002949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294" y="1340768"/>
            <a:ext cx="929030" cy="1816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7893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Cyklista i chodec: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6827" y="2060848"/>
            <a:ext cx="85689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Musí být vidět.</a:t>
            </a:r>
          </a:p>
          <a:p>
            <a:pPr marL="285750" indent="-285750" algn="ctr">
              <a:buFont typeface="Wingdings" pitchFamily="2" charset="2"/>
              <a:buChar char="Ø"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285750" indent="-285750"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Pohybují se ohleduplně.</a:t>
            </a:r>
          </a:p>
          <a:p>
            <a:pPr marL="285750" indent="-285750" algn="ctr">
              <a:buFont typeface="Wingdings" pitchFamily="2" charset="2"/>
              <a:buChar char="Ø"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285750" indent="-285750"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Používají přechody pro chodce a přejezdy pro cyklisty.</a:t>
            </a:r>
          </a:p>
          <a:p>
            <a:pPr marL="285750" indent="-285750" algn="ctr">
              <a:buFont typeface="Wingdings" pitchFamily="2" charset="2"/>
              <a:buChar char="Ø"/>
            </a:pPr>
            <a:endParaRPr lang="cs-CZ" sz="2400" dirty="0" smtClean="0">
              <a:solidFill>
                <a:srgbClr val="C00000"/>
              </a:solidFill>
            </a:endParaRPr>
          </a:p>
          <a:p>
            <a:pPr marL="285750" indent="-285750" algn="ctr">
              <a:buFont typeface="Wingdings" pitchFamily="2" charset="2"/>
              <a:buChar char="Ø"/>
            </a:pPr>
            <a:r>
              <a:rPr lang="cs-CZ" sz="2400" dirty="0" smtClean="0">
                <a:solidFill>
                  <a:srgbClr val="C00000"/>
                </a:solidFill>
              </a:rPr>
              <a:t>Při přecházení silnice se dobře rozhlédnou a ubezpečí se, že je řidiči jedoucích vozidel vidí a stihnou zastavit.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Admin\AppData\Local\Microsoft\Windows\Temporary Internet Files\Content.IE5\GFW63OJB\MM90028385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84784"/>
            <a:ext cx="112402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DE4CGPLA\MC900191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783" y="692696"/>
            <a:ext cx="2335794" cy="239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8D0HH1OP\MC9000562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659" y="5081061"/>
            <a:ext cx="1785823" cy="156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640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OU4284P8\MC900382591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73" y="366900"/>
            <a:ext cx="2552328" cy="25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Přecházení komunikace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852" y="1425670"/>
            <a:ext cx="3182080" cy="4822840"/>
          </a:xfrm>
          <a:prstGeom prst="rect">
            <a:avLst/>
          </a:prstGeom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627" t="17767" r="75421" b="41116"/>
          <a:stretch/>
        </p:blipFill>
        <p:spPr bwMode="auto">
          <a:xfrm>
            <a:off x="6948265" y="2276872"/>
            <a:ext cx="2004314" cy="3322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6" y="3351432"/>
            <a:ext cx="2416297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PŘECHOD PRO CHODCE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108520" y="4305539"/>
            <a:ext cx="3672774" cy="230832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NA PŘECHODU PRO CHODCE JE NUTNÉ SE ROZHLÉDNOUT A DÁT PŘEDNOST VOZIDLŮM, KTERÁ JIŽ NESTAČÍ ZASTAVIT!</a:t>
            </a:r>
            <a:endParaRPr lang="cs-CZ" sz="2400" b="1" cap="none" spc="5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072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OU4284P8\MC900382591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73" y="366900"/>
            <a:ext cx="2552328" cy="25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Přecházení komunikace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57852" y="1462769"/>
            <a:ext cx="3182080" cy="474864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95536" y="3351432"/>
            <a:ext cx="2416297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PŘEJEZD PRO CYKLISTY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-88746" y="4725144"/>
            <a:ext cx="3672774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spc="50" dirty="0" smtClean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 PŘEJEZDU PRO CYKLISTY SE JEZDÍ VPRAVO. </a:t>
            </a:r>
          </a:p>
          <a:p>
            <a:pPr algn="ctr"/>
            <a:r>
              <a:rPr lang="cs-CZ" sz="2400" b="1" spc="50" dirty="0" smtClean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2400" b="1" cap="none" spc="5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8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626" t="18096" r="50434" b="28666"/>
          <a:stretch/>
        </p:blipFill>
        <p:spPr bwMode="auto">
          <a:xfrm>
            <a:off x="6953868" y="1546616"/>
            <a:ext cx="1972019" cy="45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5222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OU4284P8\MC900382591[1]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73" y="366900"/>
            <a:ext cx="2552328" cy="25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Přecházení komunikace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4129" y="2492896"/>
            <a:ext cx="4292127" cy="3280207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717369" y="1268760"/>
            <a:ext cx="5164912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PŘECHOD S PŘIMKNUTÝM PŘEJEZDEM</a:t>
            </a:r>
            <a:endParaRPr lang="cs-CZ" sz="28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237" y="2932334"/>
            <a:ext cx="2343523" cy="378565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>
                  <a:solidFill>
                    <a:srgbClr val="C00000"/>
                  </a:solidFill>
                </a:ln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I NA PŘECHODU PRO CHODCE JE NUTNÉ SE ROZHLÉDNOUT A DÁT PŘEDNOST VOZIDLŮM, KTERÁ JIŽ NESTAČÍ ZASTAVIT!</a:t>
            </a:r>
            <a:endParaRPr lang="cs-CZ" sz="2400" b="1" cap="none" spc="50" dirty="0">
              <a:ln w="11430">
                <a:solidFill>
                  <a:srgbClr val="C00000"/>
                </a:solidFill>
              </a:ln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857" t="18096" r="23357" b="28666"/>
          <a:stretch/>
        </p:blipFill>
        <p:spPr bwMode="auto">
          <a:xfrm>
            <a:off x="7020272" y="1851130"/>
            <a:ext cx="1948543" cy="4563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577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5224"/>
            <a:ext cx="835292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Vyobrazení přechodů a přejezdů na snímcích 7 - 9 jsou </a:t>
            </a:r>
            <a:r>
              <a:rPr lang="cs-CZ"/>
              <a:t>obrazovou </a:t>
            </a:r>
            <a:r>
              <a:rPr lang="cs-CZ" smtClean="0"/>
              <a:t>přílohou</a:t>
            </a:r>
          </a:p>
          <a:p>
            <a:r>
              <a:rPr lang="cs-CZ" smtClean="0"/>
              <a:t> Vyhlášky </a:t>
            </a:r>
            <a:r>
              <a:rPr lang="cs-CZ" dirty="0"/>
              <a:t>č. 30/2001 Sb. </a:t>
            </a:r>
            <a:r>
              <a:rPr lang="cs-CZ" dirty="0" smtClean="0"/>
              <a:t>Z výše zmíněného zákona jsou oskenovány.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Ostatní obrázky jsou dostupné pod licencí Microsoft Office 2010 na Office.com.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403</Words>
  <Application>Microsoft Office PowerPoint</Application>
  <PresentationFormat>Předvádění na obrazovce (4:3)</PresentationFormat>
  <Paragraphs>60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Chodec a cyklista</vt:lpstr>
      <vt:lpstr>Základní povinnosti chodce:</vt:lpstr>
      <vt:lpstr>Základní povinnosti cyklisty:</vt:lpstr>
      <vt:lpstr>Cyklista i chodec:</vt:lpstr>
      <vt:lpstr>          Přecházení komunikace</vt:lpstr>
      <vt:lpstr>          Přecházení komunikace</vt:lpstr>
      <vt:lpstr>          Přecházení komunikace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Dopravní značky</dc:title>
  <dc:creator>Admin</dc:creator>
  <cp:lastModifiedBy>reditelka</cp:lastModifiedBy>
  <cp:revision>25</cp:revision>
  <dcterms:created xsi:type="dcterms:W3CDTF">2011-11-26T17:58:20Z</dcterms:created>
  <dcterms:modified xsi:type="dcterms:W3CDTF">2012-10-25T11:00:08Z</dcterms:modified>
</cp:coreProperties>
</file>