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6" r:id="rId2"/>
    <p:sldId id="267" r:id="rId3"/>
    <p:sldId id="257" r:id="rId4"/>
    <p:sldId id="262" r:id="rId5"/>
    <p:sldId id="265" r:id="rId6"/>
    <p:sldId id="260" r:id="rId7"/>
    <p:sldId id="264" r:id="rId8"/>
    <p:sldId id="263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A0033E-7B56-43AC-982F-03C519168688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235B9E-9983-4A26-8515-A5FA209869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7167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54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4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002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419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774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182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540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361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602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22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724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20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0730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../../../../Videos/046_moto_viditelnost.wmv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www.ceskatelevize.cz/porady/1096067152-stop/204562230400039-dite-v-aute/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wmf"/><Relationship Id="rId4" Type="http://schemas.openxmlformats.org/officeDocument/2006/relationships/hyperlink" Target="http://www.ceskatelevize.cz/porady/1096067152-stop/208572230400031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ceskatelevize.cz/porady/1096067152-stop/208572230400027/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hyperlink" Target="http://www.ceskatelevize.cz/porady/1096067152-stop/208572230400016/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wmf"/><Relationship Id="rId4" Type="http://schemas.openxmlformats.org/officeDocument/2006/relationships/hyperlink" Target="http://www.ceskatelevize.cz/porady/1096067152-stop/209572230400011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Airbag&amp;oldid=8705622" TargetMode="External"/><Relationship Id="rId2" Type="http://schemas.openxmlformats.org/officeDocument/2006/relationships/hyperlink" Target="http://cs.wikipedia.org/w/index.php?title=Bezpe%C4%8Dnostn%C3%AD_p%C3%A1s&amp;oldid=8804663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7352058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Bezpečnost</a:t>
                      </a:r>
                      <a:r>
                        <a:rPr lang="cs-CZ" baseline="0" dirty="0" smtClean="0"/>
                        <a:t> v dopravě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08/2012</a:t>
                      </a:r>
                    </a:p>
                    <a:p>
                      <a:r>
                        <a:rPr lang="cs-CZ" dirty="0" smtClean="0"/>
                        <a:t>26.9.2012/1. </a:t>
                      </a:r>
                      <a:r>
                        <a:rPr lang="cs-CZ" smtClean="0"/>
                        <a:t>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Dopravní</a:t>
                      </a:r>
                      <a:r>
                        <a:rPr lang="cs-CZ" baseline="0" dirty="0" smtClean="0"/>
                        <a:t> výchova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492896"/>
            <a:ext cx="7632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Materiál slouží k výkladu učiva dopravní výchovy pro žáky 1. ročníku. </a:t>
            </a:r>
          </a:p>
          <a:p>
            <a:pPr algn="ctr"/>
            <a:r>
              <a:rPr lang="cs-CZ" dirty="0" smtClean="0"/>
              <a:t>Seznamuje žáky se základními bezpečnostními prvky v dopravě. Obrázky odkazují na webové stránky ČT, pořad STOP a jeho díly týkající se daného tématu. Předpokládá se opakované použití prezentace, využití odkazů je vhodné rozčlenit do více hodin, aby se základní pravidla bezpečnosti dětem upevnila. </a:t>
            </a:r>
            <a:r>
              <a:rPr lang="cs-CZ" smtClean="0"/>
              <a:t>Prezentace obsahuje 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026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Bezpečnost v dopravě</a:t>
            </a:r>
            <a:endParaRPr lang="cs-CZ" dirty="0"/>
          </a:p>
        </p:txBody>
      </p:sp>
      <p:pic>
        <p:nvPicPr>
          <p:cNvPr id="1026" name="Picture 2" descr="C:\Users\Admin\AppData\Local\Microsoft\Windows\Temporary Internet Files\Content.IE5\YNIH6G2N\MC9001537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0458" y="3573016"/>
            <a:ext cx="1815998" cy="1790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1741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              Airbag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8124" y="404664"/>
            <a:ext cx="3024187" cy="2573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5536" y="1340768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Jedná </a:t>
            </a:r>
            <a:r>
              <a:rPr lang="cs-CZ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se o vak, který se v případě nehody nafoukne před pasažérem a zbrzdí náraz jeho 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těla. </a:t>
            </a:r>
            <a:r>
              <a:rPr lang="cs-CZ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Velmi krátce po aktivaci se však automaticky vyfoukne; pasažér tak zpravidla zaregistruje až vyfouknutý airbag.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65666" y="5229200"/>
            <a:ext cx="637270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Airbag sám pouze zpomaluje náraz, není však schopen pasažéra zadržet, proto je nutné jej používat v kombinaci s bezpečnostními pásy.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611560" y="3284984"/>
            <a:ext cx="828092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Nepřipoutaného </a:t>
            </a:r>
            <a:r>
              <a:rPr lang="cs-CZ" sz="2800" b="1" dirty="0">
                <a:solidFill>
                  <a:srgbClr val="FF0000"/>
                </a:solidFill>
              </a:rPr>
              <a:t>člověka může aktivovaný airbag těžce zranit nebo i usmrtit; na místě se zapnutým airbagem se také nesmí přepravovat dítě v autosedačce.</a:t>
            </a:r>
          </a:p>
        </p:txBody>
      </p:sp>
    </p:spTree>
    <p:extLst>
      <p:ext uri="{BB962C8B-B14F-4D97-AF65-F5344CB8AC3E}">
        <p14:creationId xmlns:p14="http://schemas.microsoft.com/office/powerpoint/2010/main" val="1772627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mph" presetSubtype="0" fill="hold" grpId="1" nodeType="afterEffect">
                                  <p:stCondLst>
                                    <p:cond delay="75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6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Reflexní prvky</a:t>
            </a:r>
            <a:endParaRPr lang="cs-CZ" dirty="0"/>
          </a:p>
        </p:txBody>
      </p:sp>
      <p:pic>
        <p:nvPicPr>
          <p:cNvPr id="4098" name="Picture 2" descr="C:\Users\Admin\AppData\Local\Microsoft\Windows\Temporary Internet Files\Content.IE5\AM1I8PN9\MC900340274[1].wmf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857077"/>
            <a:ext cx="1782166" cy="187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31840" y="1772816"/>
            <a:ext cx="53285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 komunikaci musí být viděn nejen chodec, ale i cyklista nebo řidič.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26869" y="3356992"/>
            <a:ext cx="3528392" cy="255454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Reflexní prvky je důležité nosit i ve dne. Hlavní je, být viděn z co největší vzdálenosti.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0044608" y="148478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011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Bezpečnostní pásy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399523" y="2070820"/>
            <a:ext cx="45365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t" hangingPunct="0">
              <a:spcBef>
                <a:spcPct val="0"/>
              </a:spcBef>
              <a:spcAft>
                <a:spcPct val="0"/>
              </a:spcAft>
            </a:pPr>
            <a:r>
              <a:rPr lang="cs-CZ" sz="1600" b="1" dirty="0" smtClean="0">
                <a:latin typeface="Arial" charset="0"/>
                <a:cs typeface="Arial" charset="0"/>
              </a:rPr>
              <a:t>Z </a:t>
            </a:r>
            <a:r>
              <a:rPr lang="cs-CZ" sz="1600" b="1" dirty="0">
                <a:latin typeface="Arial" charset="0"/>
                <a:cs typeface="Arial" charset="0"/>
              </a:rPr>
              <a:t>hlediska bezpečnosti jsou pásy nejúčinnější do rychlosti 50 </a:t>
            </a:r>
            <a:r>
              <a:rPr lang="cs-CZ" sz="1600" b="1" dirty="0" smtClean="0">
                <a:latin typeface="Arial" charset="0"/>
                <a:cs typeface="Arial" charset="0"/>
              </a:rPr>
              <a:t>km/h</a:t>
            </a:r>
            <a:r>
              <a:rPr lang="cs-CZ" sz="1600" b="1" baseline="30000" dirty="0">
                <a:latin typeface="Arial" charset="0"/>
                <a:cs typeface="Arial" charset="0"/>
              </a:rPr>
              <a:t> </a:t>
            </a:r>
            <a:r>
              <a:rPr lang="cs-CZ" sz="1600" b="1" dirty="0" smtClean="0">
                <a:latin typeface="Arial" charset="0"/>
                <a:cs typeface="Arial" charset="0"/>
              </a:rPr>
              <a:t> a </a:t>
            </a:r>
            <a:r>
              <a:rPr lang="cs-CZ" sz="1600" b="1" dirty="0">
                <a:latin typeface="Arial" charset="0"/>
                <a:cs typeface="Arial" charset="0"/>
              </a:rPr>
              <a:t>v kombinaci s airbagem.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454559" y="4129295"/>
            <a:ext cx="41044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Pásy užívají dospělí cestující a větší děti, které mají </a:t>
            </a:r>
            <a:r>
              <a:rPr lang="cs-CZ" sz="2000" b="1" dirty="0" err="1" smtClean="0">
                <a:solidFill>
                  <a:srgbClr val="002060"/>
                </a:solidFill>
              </a:rPr>
              <a:t>podsedák</a:t>
            </a:r>
            <a:r>
              <a:rPr lang="cs-CZ" sz="2000" b="1" dirty="0" smtClean="0">
                <a:solidFill>
                  <a:srgbClr val="002060"/>
                </a:solidFill>
              </a:rPr>
              <a:t>. Malé děti, přepravované v autosedačce jsou </a:t>
            </a:r>
            <a:r>
              <a:rPr lang="cs-CZ" sz="2000" b="1" dirty="0" smtClean="0">
                <a:solidFill>
                  <a:srgbClr val="002060"/>
                </a:solidFill>
              </a:rPr>
              <a:t>připoutány </a:t>
            </a:r>
            <a:r>
              <a:rPr lang="cs-CZ" sz="2000" b="1" dirty="0" smtClean="0">
                <a:solidFill>
                  <a:srgbClr val="002060"/>
                </a:solidFill>
              </a:rPr>
              <a:t>pásy sedačky a ta je zpravidla připevněna bezpečnostními pásy automobilu.</a:t>
            </a:r>
            <a:endParaRPr lang="cs-CZ" sz="2000" b="1" dirty="0">
              <a:solidFill>
                <a:srgbClr val="002060"/>
              </a:solidFill>
            </a:endParaRPr>
          </a:p>
        </p:txBody>
      </p:sp>
      <p:pic>
        <p:nvPicPr>
          <p:cNvPr id="3074" name="Picture 2" descr="C:\Users\Admin\AppData\Local\Microsoft\Windows\Temporary Internet Files\Content.IE5\00IR9TX9\MC900355039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510707"/>
            <a:ext cx="2964525" cy="2782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dmin\AppData\Local\Microsoft\Windows\Temporary Internet Files\Content.IE5\K0O7W0UI\MC900338114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441" y="2995998"/>
            <a:ext cx="1656184" cy="2266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0626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Přilba</a:t>
            </a:r>
            <a:endParaRPr lang="cs-CZ" dirty="0"/>
          </a:p>
        </p:txBody>
      </p:sp>
      <p:pic>
        <p:nvPicPr>
          <p:cNvPr id="1026" name="Picture 2" descr="C:\Users\Admin\AppData\Local\Microsoft\Windows\Temporary Internet Files\Content.IE5\2SO1PUA1\MP900405484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52736"/>
            <a:ext cx="2595533" cy="1853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3JW77KH9\MP90042273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294110"/>
            <a:ext cx="3563889" cy="356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3789040"/>
            <a:ext cx="36004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Přilbu má mít každý, kdo jede v otevřeném dopravním prostředku. Tedy na kole, </a:t>
            </a:r>
            <a:r>
              <a:rPr lang="cs-CZ" sz="2400" dirty="0" smtClean="0">
                <a:solidFill>
                  <a:srgbClr val="C00000"/>
                </a:solidFill>
              </a:rPr>
              <a:t>koloběžce, motocyklu </a:t>
            </a:r>
            <a:r>
              <a:rPr lang="cs-CZ" sz="2400" dirty="0" smtClean="0">
                <a:solidFill>
                  <a:srgbClr val="C00000"/>
                </a:solidFill>
              </a:rPr>
              <a:t>či čtyřkolce.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067944" y="1484784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400" b="1" dirty="0"/>
              <a:t>Děti do 18 let mají povinnost mít přilbu při jízdě na </a:t>
            </a:r>
            <a:r>
              <a:rPr lang="cs-CZ" sz="2400" b="1" dirty="0" smtClean="0"/>
              <a:t>kole. Kdykoliv </a:t>
            </a:r>
            <a:r>
              <a:rPr lang="cs-CZ" sz="2400" b="1" dirty="0"/>
              <a:t>tedy nasedáte na kolo, musíte mít správně zapnutou přilbu.</a:t>
            </a:r>
          </a:p>
        </p:txBody>
      </p:sp>
    </p:spTree>
    <p:extLst>
      <p:ext uri="{BB962C8B-B14F-4D97-AF65-F5344CB8AC3E}">
        <p14:creationId xmlns:p14="http://schemas.microsoft.com/office/powerpoint/2010/main" val="644734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Autosedačka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2050" name="Picture 2" descr="C:\Users\Admin\AppData\Local\Microsoft\Windows\Temporary Internet Files\Content.IE5\YNIH6G2N\MC900088934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95301"/>
            <a:ext cx="2376264" cy="280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dmin\AppData\Local\Microsoft\Windows\Temporary Internet Files\Content.IE5\MGI1UWGT\MC900436818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1598" y="4149080"/>
            <a:ext cx="1760215" cy="2295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61238" y="2492896"/>
            <a:ext cx="32403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Dětské autosedačky se dělí podle věku a váhy dítěte. Není bezpečné používat autosedačku určenou pro jinou váhovou kategorii.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06451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32656"/>
            <a:ext cx="849694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Reference:</a:t>
            </a:r>
          </a:p>
          <a:p>
            <a:endParaRPr lang="cs-CZ" i="1" dirty="0"/>
          </a:p>
          <a:p>
            <a:r>
              <a:rPr lang="cs-CZ" i="1" dirty="0" smtClean="0"/>
              <a:t>Wikipedie</a:t>
            </a:r>
            <a:r>
              <a:rPr lang="cs-CZ" i="1" dirty="0"/>
              <a:t>: Otevřená encyklopedie: Bezpečnostní pás</a:t>
            </a:r>
            <a:r>
              <a:rPr lang="cs-CZ" dirty="0"/>
              <a:t> [online]. c2012 [citováno 5. 08. 2012]. Dostupný z WWW: &lt;</a:t>
            </a:r>
            <a:r>
              <a:rPr lang="cs-CZ" dirty="0">
                <a:hlinkClick r:id="rId2"/>
              </a:rPr>
              <a:t>http://cs.wikipedia.org/w/</a:t>
            </a:r>
            <a:r>
              <a:rPr lang="cs-CZ" dirty="0" err="1">
                <a:hlinkClick r:id="rId2"/>
              </a:rPr>
              <a:t>index.php?title</a:t>
            </a:r>
            <a:r>
              <a:rPr lang="cs-CZ" dirty="0">
                <a:hlinkClick r:id="rId2"/>
              </a:rPr>
              <a:t>=Bezpe%C4%8Dnostn%C3%AD_p%C3%A1s&amp;oldid=8804663</a:t>
            </a:r>
            <a:r>
              <a:rPr lang="cs-CZ" dirty="0"/>
              <a:t>&gt;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Airbag:</a:t>
            </a:r>
            <a:endParaRPr lang="cs-CZ" dirty="0"/>
          </a:p>
          <a:p>
            <a:r>
              <a:rPr lang="cs-CZ" i="1" dirty="0"/>
              <a:t>Wikipedie: Otevřená encyklopedie: Airbag</a:t>
            </a:r>
            <a:r>
              <a:rPr lang="cs-CZ" dirty="0"/>
              <a:t> [online]. c2012 [citováno 5. 08. 2012]. Dostupný z WWW: &lt;</a:t>
            </a:r>
            <a:r>
              <a:rPr lang="cs-CZ" dirty="0">
                <a:hlinkClick r:id="rId3"/>
              </a:rPr>
              <a:t>http://cs.wikipedia.org/w/</a:t>
            </a:r>
            <a:r>
              <a:rPr lang="cs-CZ" dirty="0" err="1">
                <a:hlinkClick r:id="rId3"/>
              </a:rPr>
              <a:t>index.php?title</a:t>
            </a:r>
            <a:r>
              <a:rPr lang="cs-CZ" dirty="0">
                <a:hlinkClick r:id="rId3"/>
              </a:rPr>
              <a:t>=</a:t>
            </a:r>
            <a:r>
              <a:rPr lang="cs-CZ" dirty="0" err="1">
                <a:hlinkClick r:id="rId3"/>
              </a:rPr>
              <a:t>Airbag&amp;oldid</a:t>
            </a:r>
            <a:r>
              <a:rPr lang="cs-CZ" dirty="0">
                <a:hlinkClick r:id="rId3"/>
              </a:rPr>
              <a:t>=8705622</a:t>
            </a:r>
            <a:r>
              <a:rPr lang="cs-CZ" dirty="0"/>
              <a:t>&gt;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Ostatní obrázky jsou </a:t>
            </a:r>
            <a:r>
              <a:rPr lang="cs-CZ" dirty="0" smtClean="0"/>
              <a:t>dostupné pod licencí Microsoft </a:t>
            </a:r>
            <a:r>
              <a:rPr lang="cs-CZ" dirty="0"/>
              <a:t>O</a:t>
            </a:r>
            <a:r>
              <a:rPr lang="cs-CZ" dirty="0" smtClean="0"/>
              <a:t>ffice na Office.com.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8964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221</TotalTime>
  <Words>428</Words>
  <Application>Microsoft Office PowerPoint</Application>
  <PresentationFormat>Předvádění na obrazovce (4:3)</PresentationFormat>
  <Paragraphs>44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Bezpečnost v dopravě</vt:lpstr>
      <vt:lpstr>               Airbag </vt:lpstr>
      <vt:lpstr>Reflexní prvky</vt:lpstr>
      <vt:lpstr>Bezpečnostní pásy</vt:lpstr>
      <vt:lpstr>Přilba</vt:lpstr>
      <vt:lpstr>Autosedačka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značky</dc:title>
  <dc:creator>Admin</dc:creator>
  <cp:lastModifiedBy>reditelka</cp:lastModifiedBy>
  <cp:revision>25</cp:revision>
  <dcterms:created xsi:type="dcterms:W3CDTF">2011-11-26T17:58:20Z</dcterms:created>
  <dcterms:modified xsi:type="dcterms:W3CDTF">2012-10-25T10:05:41Z</dcterms:modified>
</cp:coreProperties>
</file>