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66" r:id="rId2"/>
    <p:sldId id="267" r:id="rId3"/>
    <p:sldId id="257" r:id="rId4"/>
    <p:sldId id="259" r:id="rId5"/>
    <p:sldId id="262" r:id="rId6"/>
    <p:sldId id="258" r:id="rId7"/>
    <p:sldId id="261" r:id="rId8"/>
    <p:sldId id="260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A0033E-7B56-43AC-982F-03C519168688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235B9E-9983-4A26-8515-A5FA209869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87167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489587-E21C-4E4B-8AF0-14A87991693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3549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543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70022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04195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27747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51829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35403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53614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56023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1225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7249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2209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07308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gif"/><Relationship Id="rId3" Type="http://schemas.openxmlformats.org/officeDocument/2006/relationships/image" Target="../media/image7.png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10" Type="http://schemas.openxmlformats.org/officeDocument/2006/relationships/image" Target="../media/image14.wmf"/><Relationship Id="rId4" Type="http://schemas.openxmlformats.org/officeDocument/2006/relationships/image" Target="../media/image8.png"/><Relationship Id="rId9" Type="http://schemas.openxmlformats.org/officeDocument/2006/relationships/image" Target="../media/image13.gi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10638" y="1988840"/>
            <a:ext cx="763284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Materiál slouží k výkladu učiva dopravní výchovy pro žáky 3. ročníku. </a:t>
            </a:r>
          </a:p>
          <a:p>
            <a:r>
              <a:rPr lang="cs-CZ" dirty="0" smtClean="0"/>
              <a:t>Seznamuje žáky se základními pravidly pro průjezd křižovatkou, která je řízena dopravním policistou</a:t>
            </a:r>
            <a:r>
              <a:rPr lang="cs-CZ" dirty="0" smtClean="0"/>
              <a:t>. Cílem prezentace je seznámit žáky s možností řízení křižovatky policistou. Neklade si za cíl úplné pochopení této problematiky, ale spíše upozornění na nebezpečí v této situaci. </a:t>
            </a:r>
            <a:r>
              <a:rPr lang="cs-CZ" dirty="0" smtClean="0"/>
              <a:t>Prezentace obsahuje animace.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4026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72169"/>
              </p:ext>
            </p:extLst>
          </p:nvPr>
        </p:nvGraphicFramePr>
        <p:xfrm>
          <a:off x="1403648" y="1340768"/>
          <a:ext cx="6480720" cy="405675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240360"/>
                <a:gridCol w="3240360"/>
              </a:tblGrid>
              <a:tr h="1088249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</a:t>
                      </a:r>
                      <a:r>
                        <a:rPr lang="cs-CZ" baseline="0" dirty="0" smtClean="0"/>
                        <a:t> a MŠ Unkovice, příspěvková organizace</a:t>
                      </a:r>
                    </a:p>
                    <a:p>
                      <a:r>
                        <a:rPr lang="cs-CZ" baseline="0" dirty="0" smtClean="0"/>
                        <a:t>Unkovice 28, p. Žabčice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Jana Weisová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Řízení</a:t>
                      </a:r>
                      <a:r>
                        <a:rPr lang="cs-CZ" baseline="0" dirty="0" smtClean="0"/>
                        <a:t> policistou</a:t>
                      </a:r>
                      <a:endParaRPr lang="cs-CZ" dirty="0"/>
                    </a:p>
                  </a:txBody>
                  <a:tcPr/>
                </a:tc>
              </a:tr>
              <a:tr h="761775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Vytvořeno:</a:t>
                      </a:r>
                    </a:p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08/2012</a:t>
                      </a:r>
                    </a:p>
                    <a:p>
                      <a:r>
                        <a:rPr lang="cs-CZ" dirty="0" smtClean="0"/>
                        <a:t>5.10.2012/3. ročník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Dopravní</a:t>
                      </a:r>
                      <a:r>
                        <a:rPr lang="cs-CZ" baseline="0" dirty="0" smtClean="0"/>
                        <a:t> výchova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CZ.1.07/1.4.00/21.2463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21044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Řízení policistou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1741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762" t="12963" r="60238" b="47037"/>
          <a:stretch/>
        </p:blipFill>
        <p:spPr>
          <a:xfrm>
            <a:off x="539552" y="404664"/>
            <a:ext cx="3672408" cy="550861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4716016" y="2930213"/>
            <a:ext cx="218957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POZOR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92797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1124744"/>
            <a:ext cx="41764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Představ si ruce policisty jako závory, které tě zastaví.</a:t>
            </a:r>
            <a:endParaRPr lang="cs-CZ" dirty="0"/>
          </a:p>
        </p:txBody>
      </p:sp>
      <p:sp>
        <p:nvSpPr>
          <p:cNvPr id="3" name="Vývojový diagram: alternativní postup 2"/>
          <p:cNvSpPr/>
          <p:nvPr/>
        </p:nvSpPr>
        <p:spPr>
          <a:xfrm rot="1184093">
            <a:off x="4586916" y="3455567"/>
            <a:ext cx="3600000" cy="288032"/>
          </a:xfrm>
          <a:prstGeom prst="flowChartAlternateProcess">
            <a:avLst/>
          </a:prstGeom>
          <a:pattFill prst="dkVert">
            <a:fgClr>
              <a:srgbClr val="FF0000"/>
            </a:fgClr>
            <a:bgClr>
              <a:schemeClr val="bg1"/>
            </a:bgClr>
          </a:pattFill>
          <a:ln w="28575" cmpd="sng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alternativní postup 4"/>
          <p:cNvSpPr/>
          <p:nvPr/>
        </p:nvSpPr>
        <p:spPr>
          <a:xfrm rot="449387">
            <a:off x="903008" y="2605561"/>
            <a:ext cx="3600000" cy="288032"/>
          </a:xfrm>
          <a:prstGeom prst="flowChartAlternateProcess">
            <a:avLst/>
          </a:prstGeom>
          <a:pattFill prst="dkVert">
            <a:fgClr>
              <a:srgbClr val="FF0000"/>
            </a:fgClr>
            <a:bgClr>
              <a:schemeClr val="bg1"/>
            </a:bgClr>
          </a:pattFill>
          <a:ln w="28575" cmpd="sng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Admin\AppData\Local\Microsoft\Windows\Temporary Internet Files\Content.IE5\DE4CGPLA\MC9004320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1005" y="2515057"/>
            <a:ext cx="1281989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\AppData\Local\Microsoft\Windows\Temporary Internet Files\Content.IE5\DE4CGPLA\MC90044173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787398">
            <a:off x="423876" y="3270057"/>
            <a:ext cx="2307704" cy="2307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AppData\Local\Microsoft\Windows\Temporary Internet Files\Content.IE5\F2TH9RZ9\MC90043709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18447"/>
            <a:ext cx="2012594" cy="2012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5560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1.11111E-6 L 0.82743 0.35486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1372" y="17731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1.11111E-6 L -0.1493 0.27315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465" y="136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19" t="14656" r="57143" b="50000"/>
          <a:stretch/>
        </p:blipFill>
        <p:spPr>
          <a:xfrm>
            <a:off x="611560" y="1484784"/>
            <a:ext cx="3891013" cy="340209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5508104" y="3006413"/>
            <a:ext cx="151842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STŮJ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7306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62" t="54233" r="57381" b="7461"/>
          <a:stretch/>
        </p:blipFill>
        <p:spPr>
          <a:xfrm>
            <a:off x="-396552" y="836712"/>
            <a:ext cx="5223600" cy="4924333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5364088" y="2780928"/>
            <a:ext cx="226626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VOLNO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30188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50" t="54233" r="57500" b="6825"/>
          <a:stretch/>
        </p:blipFill>
        <p:spPr>
          <a:xfrm>
            <a:off x="467544" y="332656"/>
            <a:ext cx="4464496" cy="4602059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762" t="55291" r="13333" b="5979"/>
          <a:stretch/>
        </p:blipFill>
        <p:spPr>
          <a:xfrm>
            <a:off x="3791542" y="2787572"/>
            <a:ext cx="4879227" cy="2880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6314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říž 1"/>
          <p:cNvSpPr/>
          <p:nvPr/>
        </p:nvSpPr>
        <p:spPr>
          <a:xfrm>
            <a:off x="1699725" y="259150"/>
            <a:ext cx="6120680" cy="5976664"/>
          </a:xfrm>
          <a:prstGeom prst="plus">
            <a:avLst>
              <a:gd name="adj" fmla="val 35226"/>
            </a:avLst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0" name="Skupina 9"/>
          <p:cNvGrpSpPr/>
          <p:nvPr/>
        </p:nvGrpSpPr>
        <p:grpSpPr>
          <a:xfrm>
            <a:off x="3923928" y="1579577"/>
            <a:ext cx="1672141" cy="586815"/>
            <a:chOff x="3923928" y="1579577"/>
            <a:chExt cx="1672141" cy="586815"/>
          </a:xfrm>
        </p:grpSpPr>
        <p:sp>
          <p:nvSpPr>
            <p:cNvPr id="3" name="Vývojový diagram: postup 2"/>
            <p:cNvSpPr/>
            <p:nvPr/>
          </p:nvSpPr>
          <p:spPr>
            <a:xfrm rot="5400000">
              <a:off x="3707904" y="1795601"/>
              <a:ext cx="576064" cy="144016"/>
            </a:xfrm>
            <a:prstGeom prst="flowChartProcess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/>
            </a:p>
          </p:txBody>
        </p:sp>
        <p:sp>
          <p:nvSpPr>
            <p:cNvPr id="4" name="Vývojový diagram: postup 3"/>
            <p:cNvSpPr/>
            <p:nvPr/>
          </p:nvSpPr>
          <p:spPr>
            <a:xfrm rot="5400000">
              <a:off x="3988431" y="1795601"/>
              <a:ext cx="576064" cy="144016"/>
            </a:xfrm>
            <a:prstGeom prst="flowChartProcess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/>
            </a:p>
          </p:txBody>
        </p:sp>
        <p:sp>
          <p:nvSpPr>
            <p:cNvPr id="5" name="Vývojový diagram: postup 4"/>
            <p:cNvSpPr/>
            <p:nvPr/>
          </p:nvSpPr>
          <p:spPr>
            <a:xfrm rot="5400000">
              <a:off x="4245496" y="1806352"/>
              <a:ext cx="576064" cy="144016"/>
            </a:xfrm>
            <a:prstGeom prst="flowChartProcess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/>
            </a:p>
          </p:txBody>
        </p:sp>
        <p:sp>
          <p:nvSpPr>
            <p:cNvPr id="6" name="Vývojový diagram: postup 5"/>
            <p:cNvSpPr/>
            <p:nvPr/>
          </p:nvSpPr>
          <p:spPr>
            <a:xfrm rot="5400000">
              <a:off x="4525144" y="1806352"/>
              <a:ext cx="576064" cy="144016"/>
            </a:xfrm>
            <a:prstGeom prst="flowChartProcess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/>
            </a:p>
          </p:txBody>
        </p:sp>
        <p:sp>
          <p:nvSpPr>
            <p:cNvPr id="7" name="Vývojový diagram: postup 6"/>
            <p:cNvSpPr/>
            <p:nvPr/>
          </p:nvSpPr>
          <p:spPr>
            <a:xfrm rot="5400000">
              <a:off x="4760506" y="1806352"/>
              <a:ext cx="576064" cy="144016"/>
            </a:xfrm>
            <a:prstGeom prst="flowChartProcess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/>
            </a:p>
          </p:txBody>
        </p:sp>
        <p:sp>
          <p:nvSpPr>
            <p:cNvPr id="8" name="Vývojový diagram: postup 7"/>
            <p:cNvSpPr/>
            <p:nvPr/>
          </p:nvSpPr>
          <p:spPr>
            <a:xfrm rot="5400000">
              <a:off x="5004048" y="1795601"/>
              <a:ext cx="576064" cy="144016"/>
            </a:xfrm>
            <a:prstGeom prst="flowChartProcess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/>
            </a:p>
          </p:txBody>
        </p:sp>
        <p:sp>
          <p:nvSpPr>
            <p:cNvPr id="9" name="Vývojový diagram: postup 8"/>
            <p:cNvSpPr/>
            <p:nvPr/>
          </p:nvSpPr>
          <p:spPr>
            <a:xfrm rot="5400000">
              <a:off x="5236029" y="1806352"/>
              <a:ext cx="576064" cy="144016"/>
            </a:xfrm>
            <a:prstGeom prst="flowChartProcess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3902968" y="4221088"/>
            <a:ext cx="1672141" cy="586815"/>
            <a:chOff x="3923928" y="1579577"/>
            <a:chExt cx="1672141" cy="586815"/>
          </a:xfrm>
        </p:grpSpPr>
        <p:sp>
          <p:nvSpPr>
            <p:cNvPr id="12" name="Vývojový diagram: postup 11"/>
            <p:cNvSpPr/>
            <p:nvPr/>
          </p:nvSpPr>
          <p:spPr>
            <a:xfrm rot="5400000">
              <a:off x="3707904" y="1795601"/>
              <a:ext cx="576064" cy="144016"/>
            </a:xfrm>
            <a:prstGeom prst="flowChartProcess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/>
            </a:p>
          </p:txBody>
        </p:sp>
        <p:sp>
          <p:nvSpPr>
            <p:cNvPr id="13" name="Vývojový diagram: postup 12"/>
            <p:cNvSpPr/>
            <p:nvPr/>
          </p:nvSpPr>
          <p:spPr>
            <a:xfrm rot="5400000">
              <a:off x="3988431" y="1795601"/>
              <a:ext cx="576064" cy="144016"/>
            </a:xfrm>
            <a:prstGeom prst="flowChartProcess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/>
            </a:p>
          </p:txBody>
        </p:sp>
        <p:sp>
          <p:nvSpPr>
            <p:cNvPr id="14" name="Vývojový diagram: postup 13"/>
            <p:cNvSpPr/>
            <p:nvPr/>
          </p:nvSpPr>
          <p:spPr>
            <a:xfrm rot="5400000">
              <a:off x="4245496" y="1806352"/>
              <a:ext cx="576064" cy="144016"/>
            </a:xfrm>
            <a:prstGeom prst="flowChartProcess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/>
            </a:p>
          </p:txBody>
        </p:sp>
        <p:sp>
          <p:nvSpPr>
            <p:cNvPr id="15" name="Vývojový diagram: postup 14"/>
            <p:cNvSpPr/>
            <p:nvPr/>
          </p:nvSpPr>
          <p:spPr>
            <a:xfrm rot="5400000">
              <a:off x="4525144" y="1806352"/>
              <a:ext cx="576064" cy="144016"/>
            </a:xfrm>
            <a:prstGeom prst="flowChartProcess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/>
            </a:p>
          </p:txBody>
        </p:sp>
        <p:sp>
          <p:nvSpPr>
            <p:cNvPr id="16" name="Vývojový diagram: postup 15"/>
            <p:cNvSpPr/>
            <p:nvPr/>
          </p:nvSpPr>
          <p:spPr>
            <a:xfrm rot="5400000">
              <a:off x="4760506" y="1806352"/>
              <a:ext cx="576064" cy="144016"/>
            </a:xfrm>
            <a:prstGeom prst="flowChartProcess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/>
            </a:p>
          </p:txBody>
        </p:sp>
        <p:sp>
          <p:nvSpPr>
            <p:cNvPr id="17" name="Vývojový diagram: postup 16"/>
            <p:cNvSpPr/>
            <p:nvPr/>
          </p:nvSpPr>
          <p:spPr>
            <a:xfrm rot="5400000">
              <a:off x="5004048" y="1795601"/>
              <a:ext cx="576064" cy="144016"/>
            </a:xfrm>
            <a:prstGeom prst="flowChartProcess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/>
            </a:p>
          </p:txBody>
        </p:sp>
        <p:sp>
          <p:nvSpPr>
            <p:cNvPr id="18" name="Vývojový diagram: postup 17"/>
            <p:cNvSpPr/>
            <p:nvPr/>
          </p:nvSpPr>
          <p:spPr>
            <a:xfrm rot="5400000">
              <a:off x="5236029" y="1806352"/>
              <a:ext cx="576064" cy="144016"/>
            </a:xfrm>
            <a:prstGeom prst="flowChartProcess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/>
            </a:p>
          </p:txBody>
        </p:sp>
      </p:grpSp>
      <p:grpSp>
        <p:nvGrpSpPr>
          <p:cNvPr id="19" name="Skupina 18"/>
          <p:cNvGrpSpPr/>
          <p:nvPr/>
        </p:nvGrpSpPr>
        <p:grpSpPr>
          <a:xfrm rot="5400000">
            <a:off x="5431093" y="2965106"/>
            <a:ext cx="1672141" cy="586815"/>
            <a:chOff x="3923928" y="1579577"/>
            <a:chExt cx="1672141" cy="586815"/>
          </a:xfrm>
        </p:grpSpPr>
        <p:sp>
          <p:nvSpPr>
            <p:cNvPr id="20" name="Vývojový diagram: postup 19"/>
            <p:cNvSpPr/>
            <p:nvPr/>
          </p:nvSpPr>
          <p:spPr>
            <a:xfrm rot="5400000">
              <a:off x="3707904" y="1795601"/>
              <a:ext cx="576064" cy="144016"/>
            </a:xfrm>
            <a:prstGeom prst="flowChartProcess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/>
            </a:p>
          </p:txBody>
        </p:sp>
        <p:sp>
          <p:nvSpPr>
            <p:cNvPr id="21" name="Vývojový diagram: postup 20"/>
            <p:cNvSpPr/>
            <p:nvPr/>
          </p:nvSpPr>
          <p:spPr>
            <a:xfrm rot="5400000">
              <a:off x="3988431" y="1795601"/>
              <a:ext cx="576064" cy="144016"/>
            </a:xfrm>
            <a:prstGeom prst="flowChartProcess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/>
            </a:p>
          </p:txBody>
        </p:sp>
        <p:sp>
          <p:nvSpPr>
            <p:cNvPr id="22" name="Vývojový diagram: postup 21"/>
            <p:cNvSpPr/>
            <p:nvPr/>
          </p:nvSpPr>
          <p:spPr>
            <a:xfrm rot="5400000">
              <a:off x="4245496" y="1806352"/>
              <a:ext cx="576064" cy="144016"/>
            </a:xfrm>
            <a:prstGeom prst="flowChartProcess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/>
            </a:p>
          </p:txBody>
        </p:sp>
        <p:sp>
          <p:nvSpPr>
            <p:cNvPr id="23" name="Vývojový diagram: postup 22"/>
            <p:cNvSpPr/>
            <p:nvPr/>
          </p:nvSpPr>
          <p:spPr>
            <a:xfrm rot="5400000">
              <a:off x="4525144" y="1806352"/>
              <a:ext cx="576064" cy="144016"/>
            </a:xfrm>
            <a:prstGeom prst="flowChartProcess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/>
            </a:p>
          </p:txBody>
        </p:sp>
        <p:sp>
          <p:nvSpPr>
            <p:cNvPr id="24" name="Vývojový diagram: postup 23"/>
            <p:cNvSpPr/>
            <p:nvPr/>
          </p:nvSpPr>
          <p:spPr>
            <a:xfrm rot="5400000">
              <a:off x="4760506" y="1806352"/>
              <a:ext cx="576064" cy="144016"/>
            </a:xfrm>
            <a:prstGeom prst="flowChartProcess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/>
            </a:p>
          </p:txBody>
        </p:sp>
        <p:sp>
          <p:nvSpPr>
            <p:cNvPr id="25" name="Vývojový diagram: postup 24"/>
            <p:cNvSpPr/>
            <p:nvPr/>
          </p:nvSpPr>
          <p:spPr>
            <a:xfrm rot="5400000">
              <a:off x="5004048" y="1795601"/>
              <a:ext cx="576064" cy="144016"/>
            </a:xfrm>
            <a:prstGeom prst="flowChartProcess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/>
            </a:p>
          </p:txBody>
        </p:sp>
        <p:sp>
          <p:nvSpPr>
            <p:cNvPr id="26" name="Vývojový diagram: postup 25"/>
            <p:cNvSpPr/>
            <p:nvPr/>
          </p:nvSpPr>
          <p:spPr>
            <a:xfrm rot="5400000">
              <a:off x="5236029" y="1806352"/>
              <a:ext cx="576064" cy="144016"/>
            </a:xfrm>
            <a:prstGeom prst="flowChartProcess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/>
            </a:p>
          </p:txBody>
        </p:sp>
      </p:grpSp>
      <p:grpSp>
        <p:nvGrpSpPr>
          <p:cNvPr id="27" name="Skupina 26"/>
          <p:cNvGrpSpPr/>
          <p:nvPr/>
        </p:nvGrpSpPr>
        <p:grpSpPr>
          <a:xfrm rot="5400000">
            <a:off x="2498752" y="2933023"/>
            <a:ext cx="1672141" cy="586815"/>
            <a:chOff x="3923928" y="1579577"/>
            <a:chExt cx="1672141" cy="586815"/>
          </a:xfrm>
        </p:grpSpPr>
        <p:sp>
          <p:nvSpPr>
            <p:cNvPr id="28" name="Vývojový diagram: postup 27"/>
            <p:cNvSpPr/>
            <p:nvPr/>
          </p:nvSpPr>
          <p:spPr>
            <a:xfrm rot="5400000">
              <a:off x="3707904" y="1795601"/>
              <a:ext cx="576064" cy="144016"/>
            </a:xfrm>
            <a:prstGeom prst="flowChartProcess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/>
            </a:p>
          </p:txBody>
        </p:sp>
        <p:sp>
          <p:nvSpPr>
            <p:cNvPr id="29" name="Vývojový diagram: postup 28"/>
            <p:cNvSpPr/>
            <p:nvPr/>
          </p:nvSpPr>
          <p:spPr>
            <a:xfrm rot="5400000">
              <a:off x="3988431" y="1795601"/>
              <a:ext cx="576064" cy="144016"/>
            </a:xfrm>
            <a:prstGeom prst="flowChartProcess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/>
            </a:p>
          </p:txBody>
        </p:sp>
        <p:sp>
          <p:nvSpPr>
            <p:cNvPr id="30" name="Vývojový diagram: postup 29"/>
            <p:cNvSpPr/>
            <p:nvPr/>
          </p:nvSpPr>
          <p:spPr>
            <a:xfrm rot="5400000">
              <a:off x="4245496" y="1806352"/>
              <a:ext cx="576064" cy="144016"/>
            </a:xfrm>
            <a:prstGeom prst="flowChartProcess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/>
            </a:p>
          </p:txBody>
        </p:sp>
        <p:sp>
          <p:nvSpPr>
            <p:cNvPr id="31" name="Vývojový diagram: postup 30"/>
            <p:cNvSpPr/>
            <p:nvPr/>
          </p:nvSpPr>
          <p:spPr>
            <a:xfrm rot="5400000">
              <a:off x="4525144" y="1806352"/>
              <a:ext cx="576064" cy="144016"/>
            </a:xfrm>
            <a:prstGeom prst="flowChartProcess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/>
            </a:p>
          </p:txBody>
        </p:sp>
        <p:sp>
          <p:nvSpPr>
            <p:cNvPr id="32" name="Vývojový diagram: postup 31"/>
            <p:cNvSpPr/>
            <p:nvPr/>
          </p:nvSpPr>
          <p:spPr>
            <a:xfrm rot="5400000">
              <a:off x="4760506" y="1806352"/>
              <a:ext cx="576064" cy="144016"/>
            </a:xfrm>
            <a:prstGeom prst="flowChartProcess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/>
            </a:p>
          </p:txBody>
        </p:sp>
        <p:sp>
          <p:nvSpPr>
            <p:cNvPr id="33" name="Vývojový diagram: postup 32"/>
            <p:cNvSpPr/>
            <p:nvPr/>
          </p:nvSpPr>
          <p:spPr>
            <a:xfrm rot="5400000">
              <a:off x="5004048" y="1795601"/>
              <a:ext cx="576064" cy="144016"/>
            </a:xfrm>
            <a:prstGeom prst="flowChartProcess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/>
            </a:p>
          </p:txBody>
        </p:sp>
        <p:sp>
          <p:nvSpPr>
            <p:cNvPr id="34" name="Vývojový diagram: postup 33"/>
            <p:cNvSpPr/>
            <p:nvPr/>
          </p:nvSpPr>
          <p:spPr>
            <a:xfrm rot="5400000">
              <a:off x="5236029" y="1806352"/>
              <a:ext cx="576064" cy="144016"/>
            </a:xfrm>
            <a:prstGeom prst="flowChartProcess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dirty="0"/>
            </a:p>
          </p:txBody>
        </p:sp>
      </p:grpSp>
      <p:grpSp>
        <p:nvGrpSpPr>
          <p:cNvPr id="50" name="Skupina 49"/>
          <p:cNvGrpSpPr/>
          <p:nvPr/>
        </p:nvGrpSpPr>
        <p:grpSpPr>
          <a:xfrm>
            <a:off x="4548163" y="3094855"/>
            <a:ext cx="801813" cy="767748"/>
            <a:chOff x="4469307" y="2893233"/>
            <a:chExt cx="1236245" cy="1114198"/>
          </a:xfrm>
        </p:grpSpPr>
        <p:sp>
          <p:nvSpPr>
            <p:cNvPr id="38" name="Tětiva 37"/>
            <p:cNvSpPr/>
            <p:nvPr/>
          </p:nvSpPr>
          <p:spPr>
            <a:xfrm rot="21415459">
              <a:off x="4614141" y="3163586"/>
              <a:ext cx="118110" cy="323932"/>
            </a:xfrm>
            <a:prstGeom prst="chord">
              <a:avLst>
                <a:gd name="adj1" fmla="val 18440486"/>
                <a:gd name="adj2" fmla="val 14266392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Tětiva 38"/>
            <p:cNvSpPr/>
            <p:nvPr/>
          </p:nvSpPr>
          <p:spPr>
            <a:xfrm rot="21415459">
              <a:off x="4805168" y="3148178"/>
              <a:ext cx="118110" cy="323932"/>
            </a:xfrm>
            <a:prstGeom prst="chord">
              <a:avLst>
                <a:gd name="adj1" fmla="val 18440486"/>
                <a:gd name="adj2" fmla="val 14266392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44" name="Skupina 43"/>
            <p:cNvGrpSpPr/>
            <p:nvPr/>
          </p:nvGrpSpPr>
          <p:grpSpPr>
            <a:xfrm>
              <a:off x="4751175" y="2960035"/>
              <a:ext cx="954377" cy="194390"/>
              <a:chOff x="179512" y="1084091"/>
              <a:chExt cx="3401962" cy="783518"/>
            </a:xfrm>
          </p:grpSpPr>
          <p:sp>
            <p:nvSpPr>
              <p:cNvPr id="42" name="Vývojový diagram: ukončení 41"/>
              <p:cNvSpPr/>
              <p:nvPr/>
            </p:nvSpPr>
            <p:spPr>
              <a:xfrm>
                <a:off x="2789386" y="1160789"/>
                <a:ext cx="792088" cy="315060"/>
              </a:xfrm>
              <a:prstGeom prst="flowChartTerminator">
                <a:avLst/>
              </a:prstGeom>
              <a:solidFill>
                <a:schemeClr val="accent6">
                  <a:lumMod val="40000"/>
                  <a:lumOff val="6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1" name="Ovál 40"/>
              <p:cNvSpPr/>
              <p:nvPr/>
            </p:nvSpPr>
            <p:spPr>
              <a:xfrm>
                <a:off x="2411760" y="1160789"/>
                <a:ext cx="773670" cy="630121"/>
              </a:xfrm>
              <a:prstGeom prst="ellipse">
                <a:avLst/>
              </a:prstGeom>
              <a:solidFill>
                <a:schemeClr val="accent6">
                  <a:lumMod val="40000"/>
                  <a:lumOff val="6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0" name="Vývojový diagram: ukončení 39"/>
              <p:cNvSpPr/>
              <p:nvPr/>
            </p:nvSpPr>
            <p:spPr>
              <a:xfrm>
                <a:off x="179512" y="1084091"/>
                <a:ext cx="2505946" cy="783518"/>
              </a:xfrm>
              <a:prstGeom prst="flowChartTerminator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3" name="Vývojový diagram: ukončení 42"/>
              <p:cNvSpPr/>
              <p:nvPr/>
            </p:nvSpPr>
            <p:spPr>
              <a:xfrm>
                <a:off x="2798595" y="1200171"/>
                <a:ext cx="386835" cy="236295"/>
              </a:xfrm>
              <a:prstGeom prst="flowChartTerminator">
                <a:avLst/>
              </a:prstGeom>
              <a:solidFill>
                <a:schemeClr val="accent6">
                  <a:lumMod val="40000"/>
                  <a:lumOff val="60000"/>
                </a:schemeClr>
              </a:solidFill>
              <a:ln>
                <a:solidFill>
                  <a:schemeClr val="accent6">
                    <a:lumMod val="40000"/>
                    <a:lumOff val="6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45" name="Skupina 44"/>
            <p:cNvGrpSpPr/>
            <p:nvPr/>
          </p:nvGrpSpPr>
          <p:grpSpPr>
            <a:xfrm rot="16200000" flipH="1">
              <a:off x="4089313" y="3433048"/>
              <a:ext cx="954377" cy="194390"/>
              <a:chOff x="179512" y="1084091"/>
              <a:chExt cx="3401962" cy="783518"/>
            </a:xfrm>
          </p:grpSpPr>
          <p:sp>
            <p:nvSpPr>
              <p:cNvPr id="46" name="Vývojový diagram: ukončení 45"/>
              <p:cNvSpPr/>
              <p:nvPr/>
            </p:nvSpPr>
            <p:spPr>
              <a:xfrm>
                <a:off x="2789386" y="1160789"/>
                <a:ext cx="792088" cy="315060"/>
              </a:xfrm>
              <a:prstGeom prst="flowChartTerminator">
                <a:avLst/>
              </a:prstGeom>
              <a:solidFill>
                <a:schemeClr val="accent6">
                  <a:lumMod val="40000"/>
                  <a:lumOff val="6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7" name="Ovál 46"/>
              <p:cNvSpPr/>
              <p:nvPr/>
            </p:nvSpPr>
            <p:spPr>
              <a:xfrm>
                <a:off x="2411760" y="1160789"/>
                <a:ext cx="773670" cy="630121"/>
              </a:xfrm>
              <a:prstGeom prst="ellipse">
                <a:avLst/>
              </a:prstGeom>
              <a:solidFill>
                <a:schemeClr val="accent6">
                  <a:lumMod val="40000"/>
                  <a:lumOff val="6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8" name="Vývojový diagram: ukončení 47"/>
              <p:cNvSpPr/>
              <p:nvPr/>
            </p:nvSpPr>
            <p:spPr>
              <a:xfrm>
                <a:off x="179512" y="1084091"/>
                <a:ext cx="2505946" cy="783518"/>
              </a:xfrm>
              <a:prstGeom prst="flowChartTerminator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9" name="Vývojový diagram: ukončení 48"/>
              <p:cNvSpPr/>
              <p:nvPr/>
            </p:nvSpPr>
            <p:spPr>
              <a:xfrm>
                <a:off x="2798595" y="1200171"/>
                <a:ext cx="386835" cy="236295"/>
              </a:xfrm>
              <a:prstGeom prst="flowChartTerminator">
                <a:avLst/>
              </a:prstGeom>
              <a:solidFill>
                <a:schemeClr val="accent6">
                  <a:lumMod val="40000"/>
                  <a:lumOff val="60000"/>
                </a:schemeClr>
              </a:solidFill>
              <a:ln>
                <a:solidFill>
                  <a:schemeClr val="accent6">
                    <a:lumMod val="40000"/>
                    <a:lumOff val="6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36" name="Ovál 35"/>
            <p:cNvSpPr/>
            <p:nvPr/>
          </p:nvSpPr>
          <p:spPr>
            <a:xfrm>
              <a:off x="4538532" y="2893233"/>
              <a:ext cx="463962" cy="443001"/>
            </a:xfrm>
            <a:prstGeom prst="ellipse">
              <a:avLst/>
            </a:prstGeom>
            <a:pattFill prst="zigZag">
              <a:fgClr>
                <a:schemeClr val="accent6">
                  <a:lumMod val="50000"/>
                </a:schemeClr>
              </a:fgClr>
              <a:bgClr>
                <a:schemeClr val="accent6">
                  <a:lumMod val="40000"/>
                  <a:lumOff val="60000"/>
                </a:schemeClr>
              </a:bgClr>
            </a:patt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Tětiva 36"/>
            <p:cNvSpPr/>
            <p:nvPr/>
          </p:nvSpPr>
          <p:spPr>
            <a:xfrm>
              <a:off x="4720208" y="3325551"/>
              <a:ext cx="48682" cy="58148"/>
            </a:xfrm>
            <a:prstGeom prst="chord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26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912333" y="3382131"/>
            <a:ext cx="891477" cy="559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201009" flipH="1">
            <a:off x="4908588" y="4573621"/>
            <a:ext cx="820186" cy="468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3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6602" y="2510601"/>
            <a:ext cx="830492" cy="521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AppData\Local\Microsoft\Windows\Temporary Internet Files\Content.IE5\F2TH9RZ9\MC90044174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0571" y="2204863"/>
            <a:ext cx="1076063" cy="1076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dmin\AppData\Local\Microsoft\Windows\Temporary Internet Files\Content.IE5\YNIH6G2N\MC90044173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7578" y="5320017"/>
            <a:ext cx="778024" cy="778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Admin\AppData\Local\Microsoft\Windows\Temporary Internet Files\Content.IE5\K0O7W0UI\MC90002838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55057">
            <a:off x="3732593" y="620688"/>
            <a:ext cx="854150" cy="650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Admin\AppData\Local\Microsoft\Windows\Temporary Internet Files\Content.IE5\YNIH6G2N\MC90040420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734" y="3383178"/>
            <a:ext cx="1296599" cy="629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Admin\AppData\Local\Microsoft\Windows\Temporary Internet Files\Content.IE5\3JW77KH9\MC90028030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3275" y="3976956"/>
            <a:ext cx="554955" cy="802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Admin\AppData\Local\Microsoft\Windows\Temporary Internet Files\Content.IE5\AE9XKLFP\MM900336576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5602" y="4231839"/>
            <a:ext cx="558752" cy="700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Admin\AppData\Local\Microsoft\Windows\Temporary Internet Files\Content.IE5\YV7DYQZH\MM900040939[1]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9001" y="1268761"/>
            <a:ext cx="826151" cy="779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Admin\AppData\Local\Microsoft\Windows\Temporary Internet Files\Content.IE5\8MEDROC4\MC90029867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9546" y="1557053"/>
            <a:ext cx="693577" cy="832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" name="Šrafovaná šipka doprava 50"/>
          <p:cNvSpPr/>
          <p:nvPr/>
        </p:nvSpPr>
        <p:spPr>
          <a:xfrm>
            <a:off x="2559656" y="3422442"/>
            <a:ext cx="367886" cy="303547"/>
          </a:xfrm>
          <a:prstGeom prst="stripedRigh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Šrafovaná šipka doprava 64"/>
          <p:cNvSpPr/>
          <p:nvPr/>
        </p:nvSpPr>
        <p:spPr>
          <a:xfrm rot="16200000">
            <a:off x="1596665" y="3270669"/>
            <a:ext cx="367886" cy="303547"/>
          </a:xfrm>
          <a:prstGeom prst="stripedRigh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Šrafovaná šipka doprava 65"/>
          <p:cNvSpPr/>
          <p:nvPr/>
        </p:nvSpPr>
        <p:spPr>
          <a:xfrm rot="5400000">
            <a:off x="3884000" y="1116988"/>
            <a:ext cx="367886" cy="303547"/>
          </a:xfrm>
          <a:prstGeom prst="stripedRigh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Šrafovaná šipka doprava 66"/>
          <p:cNvSpPr/>
          <p:nvPr/>
        </p:nvSpPr>
        <p:spPr>
          <a:xfrm>
            <a:off x="5403502" y="4797152"/>
            <a:ext cx="367886" cy="303547"/>
          </a:xfrm>
          <a:prstGeom prst="stripedRigh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Šrafovaná šipka doprava 67"/>
          <p:cNvSpPr/>
          <p:nvPr/>
        </p:nvSpPr>
        <p:spPr>
          <a:xfrm flipH="1">
            <a:off x="6560571" y="2389598"/>
            <a:ext cx="367886" cy="303547"/>
          </a:xfrm>
          <a:prstGeom prst="stripedRigh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Šrafovaná šipka doprava 68"/>
          <p:cNvSpPr/>
          <p:nvPr/>
        </p:nvSpPr>
        <p:spPr>
          <a:xfrm rot="5400000">
            <a:off x="7604464" y="2661100"/>
            <a:ext cx="367886" cy="303547"/>
          </a:xfrm>
          <a:prstGeom prst="stripedRigh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Šrafovaná šipka doprava 69"/>
          <p:cNvSpPr/>
          <p:nvPr/>
        </p:nvSpPr>
        <p:spPr>
          <a:xfrm rot="16200000">
            <a:off x="5349976" y="5408113"/>
            <a:ext cx="367886" cy="303547"/>
          </a:xfrm>
          <a:prstGeom prst="stripedRigh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4" name="Přímá spojnice se šipkou 53"/>
          <p:cNvCxnSpPr/>
          <p:nvPr/>
        </p:nvCxnSpPr>
        <p:spPr>
          <a:xfrm>
            <a:off x="3563123" y="2077053"/>
            <a:ext cx="432048" cy="0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se šipkou 72"/>
          <p:cNvCxnSpPr/>
          <p:nvPr/>
        </p:nvCxnSpPr>
        <p:spPr>
          <a:xfrm rot="5400000">
            <a:off x="2858340" y="2382416"/>
            <a:ext cx="432048" cy="0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se šipkou 73"/>
          <p:cNvCxnSpPr/>
          <p:nvPr/>
        </p:nvCxnSpPr>
        <p:spPr>
          <a:xfrm>
            <a:off x="3329446" y="4581862"/>
            <a:ext cx="432048" cy="0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se šipkou 74"/>
          <p:cNvCxnSpPr/>
          <p:nvPr/>
        </p:nvCxnSpPr>
        <p:spPr>
          <a:xfrm flipH="1">
            <a:off x="5660832" y="4679843"/>
            <a:ext cx="432048" cy="0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7390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36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4.07407E-6 L 2.77778E-6 -0.06899 C 2.77778E-6 -0.1 0.06649 -0.13797 0.12066 -0.13797 L 0.24132 -0.13797 " pathEditMode="relative" rAng="0" ptsTypes="FfFF">
                                      <p:cBhvr>
                                        <p:cTn id="17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066" y="-6898"/>
                                    </p:animMotion>
                                  </p:childTnLst>
                                </p:cTn>
                              </p:par>
                              <p:par>
                                <p:cTn id="18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0 L -0.58334 -0.00509 " pathEditMode="relative" rAng="0" ptsTypes="AA">
                                      <p:cBhvr>
                                        <p:cTn id="19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167" y="-255"/>
                                    </p:animMotion>
                                  </p:childTnLst>
                                </p:cTn>
                              </p:par>
                              <p:par>
                                <p:cTn id="20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21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5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29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500"/>
                            </p:stCondLst>
                            <p:childTnLst>
                              <p:par>
                                <p:cTn id="31" presetID="5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4.81481E-6 L -0.21944 4.81481E-6 C -0.31788 4.81481E-6 -0.45573 -0.05325 -0.45573 0.03888 L -0.43871 0.41111 " pathEditMode="relative" rAng="0" ptsTypes="FfFF">
                                      <p:cBhvr>
                                        <p:cTn id="32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795" y="17894"/>
                                    </p:animMotion>
                                  </p:childTnLst>
                                </p:cTn>
                              </p:par>
                              <p:par>
                                <p:cTn id="33" presetID="64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285 -0.01967 L -0.01077 -0.13148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4" y="-56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" grpId="0" animBg="1"/>
      <p:bldP spid="68" grpId="0" animBg="1"/>
      <p:bldP spid="69" grpId="0" animBg="1"/>
      <p:bldP spid="7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07704" y="476672"/>
            <a:ext cx="506382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RADA NA ZÁVĚR:</a:t>
            </a:r>
            <a:endParaRPr lang="cs-CZ" sz="5400" b="1" cap="none" spc="0" dirty="0">
              <a:ln w="31550" cmpd="sng">
                <a:solidFill>
                  <a:schemeClr val="accent6">
                    <a:lumMod val="50000"/>
                  </a:schemeClr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-216318" y="1628800"/>
            <a:ext cx="9311865" cy="424731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NEJLEPŠÍ JE SESEDNOUT </a:t>
            </a:r>
          </a:p>
          <a:p>
            <a:pPr algn="ctr"/>
            <a:r>
              <a:rPr lang="cs-CZ" sz="5400" b="1" cap="none" spc="0" dirty="0" smtClean="0">
                <a:ln w="1905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 KOLA, DOVÉST HO </a:t>
            </a:r>
          </a:p>
          <a:p>
            <a:pPr algn="ctr"/>
            <a:r>
              <a:rPr lang="cs-CZ" sz="5400" b="1" cap="none" spc="0" dirty="0" smtClean="0">
                <a:ln w="1905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 PŘECHODU A PŘEJÍT </a:t>
            </a:r>
          </a:p>
          <a:p>
            <a:pPr algn="ctr"/>
            <a:r>
              <a:rPr lang="cs-CZ" sz="5400" b="1" cap="none" spc="0" dirty="0" smtClean="0">
                <a:ln w="1905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ZA ZÁDY POLICISTY JAKO CHODEC.</a:t>
            </a:r>
            <a:endParaRPr lang="cs-CZ" sz="5400" b="1" cap="none" spc="0" dirty="0">
              <a:ln w="1905">
                <a:solidFill>
                  <a:srgbClr val="FF0000"/>
                </a:solidFill>
              </a:ln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94515" y="1844824"/>
            <a:ext cx="7890199" cy="424731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NĚKTEŘÍ ŘIDIČI VOZIDEL JSOU TOTIŽ  Z PŘÍTOMNOSTI POLICISTY NEJISTÍ A MOHOU CHYBOVAT.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10195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835224"/>
            <a:ext cx="835292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Fotografie policistky a text na snímku 8 jsou </a:t>
            </a:r>
            <a:r>
              <a:rPr lang="cs-CZ" dirty="0"/>
              <a:t>obrazovou </a:t>
            </a:r>
            <a:r>
              <a:rPr lang="cs-CZ"/>
              <a:t>přílohou </a:t>
            </a:r>
            <a:r>
              <a:rPr lang="cs-CZ" smtClean="0"/>
              <a:t>Vyhlášky </a:t>
            </a:r>
            <a:r>
              <a:rPr lang="cs-CZ" dirty="0"/>
              <a:t>č. 30/2001 Sb. </a:t>
            </a:r>
            <a:r>
              <a:rPr lang="cs-CZ" dirty="0" smtClean="0"/>
              <a:t>Z výše zmíněného zákona jsou oskenovány.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Obrázky jsou dostupné pod licencí Microsoft Office 2010 na Office.com.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0889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194</TotalTime>
  <Words>196</Words>
  <Application>Microsoft Office PowerPoint</Application>
  <PresentationFormat>Předvádění na obrazovce (4:3)</PresentationFormat>
  <Paragraphs>34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Řízení policistou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Dopravní značky</dc:title>
  <dc:creator>Admin</dc:creator>
  <cp:lastModifiedBy>reditelka</cp:lastModifiedBy>
  <cp:revision>21</cp:revision>
  <dcterms:created xsi:type="dcterms:W3CDTF">2011-11-26T17:58:20Z</dcterms:created>
  <dcterms:modified xsi:type="dcterms:W3CDTF">2012-10-25T11:23:51Z</dcterms:modified>
</cp:coreProperties>
</file>