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67" r:id="rId3"/>
    <p:sldId id="268" r:id="rId4"/>
    <p:sldId id="263" r:id="rId5"/>
    <p:sldId id="264" r:id="rId6"/>
    <p:sldId id="258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chranny-kruh.cz/flash/prirucka/" TargetMode="Externa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chranny-kruh.cz/flash/prirucka/" TargetMode="Externa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Prvn%C3%AD_pomoc&amp;oldid=886063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102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495290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První pomoc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17.10.2012/2.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</a:t>
            </a:r>
            <a:r>
              <a:rPr lang="cs-CZ" dirty="0" smtClean="0"/>
              <a:t>výchovy – první pomoci </a:t>
            </a:r>
            <a:r>
              <a:rPr lang="cs-CZ" dirty="0" smtClean="0"/>
              <a:t>pro žáky </a:t>
            </a:r>
            <a:r>
              <a:rPr lang="cs-CZ" dirty="0" smtClean="0"/>
              <a:t>2. </a:t>
            </a:r>
            <a:r>
              <a:rPr lang="cs-CZ" dirty="0" smtClean="0"/>
              <a:t>ročníku. </a:t>
            </a:r>
          </a:p>
          <a:p>
            <a:pPr algn="ctr"/>
            <a:r>
              <a:rPr lang="cs-CZ" dirty="0" smtClean="0"/>
              <a:t>Seznamuje žáky se základními </a:t>
            </a:r>
            <a:r>
              <a:rPr lang="cs-CZ" dirty="0" smtClean="0"/>
              <a:t>poznatky v oblasti poskytování první pomoci. Prezentace obsahuje odkaz na interaktivní materiál sdružení Záchranný kruh. Využití tohoto odkazu je možné opakovaně a je možné použít i </a:t>
            </a:r>
            <a:r>
              <a:rPr lang="cs-CZ" dirty="0" smtClean="0"/>
              <a:t>problematiku, které se tato prezentace nedotýká.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/>
              <a:t>Postup při poskytování první pomoci</a:t>
            </a:r>
            <a:br>
              <a:rPr lang="cs-CZ" b="1"/>
            </a:b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27584" y="1340768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Musíme zjistit, zda je osoba při vědomí. Zkusíme dotyčného oslovit, případně ho můžeme zkusit třeba štípnout.</a:t>
            </a:r>
            <a:endParaRPr lang="cs-CZ" sz="2400" dirty="0"/>
          </a:p>
        </p:txBody>
      </p:sp>
      <p:pic>
        <p:nvPicPr>
          <p:cNvPr id="1026" name="Picture 2" descr="C:\Users\Admin\AppData\Local\Microsoft\Windows\Temporary Internet Files\Content.IE5\2SO1PUA1\MC900071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476" y="2780928"/>
            <a:ext cx="3678152" cy="254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2991996"/>
            <a:ext cx="3953409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Tento stavebník je ve stavu bdělosti.</a:t>
            </a:r>
            <a:endParaRPr lang="cs-CZ" sz="44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5589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Bdělost</a:t>
            </a:r>
            <a:r>
              <a:rPr lang="cs-CZ" dirty="0"/>
              <a:t>. Nemocný či zraněný má otevřené oči, vnímá své okolí, nemusíme jej oslovovat, abychom se ujistili o jeho </a:t>
            </a:r>
            <a:r>
              <a:rPr lang="cs-CZ" dirty="0" smtClean="0"/>
              <a:t>vědomí.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85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14392" y="956904"/>
            <a:ext cx="266429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Pokud zraněný nereaguje na oslovení, ale při bolesti reaguje, je třeba hlídat, aby mu nezapadl jazyk a tím se nedusil.</a:t>
            </a:r>
          </a:p>
          <a:p>
            <a:endParaRPr lang="cs-CZ" sz="2400" b="1" dirty="0"/>
          </a:p>
          <a:p>
            <a:r>
              <a:rPr lang="cs-CZ" sz="2400" b="1" dirty="0" smtClean="0"/>
              <a:t>Pokud nereaguje vůbec, ani na štípnutí, je ve stavu, kterému se říká kóma.</a:t>
            </a:r>
          </a:p>
          <a:p>
            <a:endParaRPr lang="cs-CZ" sz="2400" b="1" dirty="0"/>
          </a:p>
        </p:txBody>
      </p:sp>
      <p:pic>
        <p:nvPicPr>
          <p:cNvPr id="1026" name="Picture 2" descr="C:\Users\Admin\AppData\Local\Microsoft\Windows\Temporary Internet Files\Content.IE5\YV7DYQZH\MC900359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62" y="845268"/>
            <a:ext cx="4985249" cy="548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76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Volejte o pomoc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15075" y="1268760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Při poskytování první pomoci je důležité nebýt sám. Proto volejte o pomoc, když budete pomáhat zraněnému, může někdo jiný telefonovat. Může pomoci s ošetřováním nebo přesunem postiženého.</a:t>
            </a:r>
            <a:endParaRPr lang="cs-CZ" sz="2400" dirty="0"/>
          </a:p>
        </p:txBody>
      </p:sp>
      <p:pic>
        <p:nvPicPr>
          <p:cNvPr id="2051" name="Picture 3" descr="C:\Users\Admin\AppData\Local\Microsoft\Windows\Temporary Internet Files\Content.IE5\GFW63OJB\MC9002380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26950"/>
            <a:ext cx="1979691" cy="237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87734" y="2958578"/>
            <a:ext cx="53530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Volejte záchrannou službu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08004" y="3367235"/>
            <a:ext cx="20553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155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3848" y="5143329"/>
            <a:ext cx="55167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Na lince 155 pracují zkušení zdravotníci, kteří vám poradí, co máte dělat. Nepokládejte telefon, pokud vám to operátor přímo neřekne, nebo dokud nepřijede lékař.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30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 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UC8HTRPW\MC9000712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268760"/>
            <a:ext cx="5169229" cy="421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4062" y="1788754"/>
            <a:ext cx="417646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Ze všeho nejdříve zkontrolujeme, jestli nemá postižený něco v ústech. Pokud ano, zamotáme si prsty do něčeho čistého, např. kapesníku a nečistotu odstraníme. Pozor ať nečistotu nezatlačíme více dozadu. </a:t>
            </a:r>
          </a:p>
          <a:p>
            <a:r>
              <a:rPr lang="cs-CZ" dirty="0" smtClean="0"/>
              <a:t>Musíme také zjistit, zda není zapadlý jazyk a případně ho uvolnit. </a:t>
            </a:r>
          </a:p>
          <a:p>
            <a:r>
              <a:rPr lang="cs-CZ" dirty="0" smtClean="0"/>
              <a:t>Zakloněním hlavy zatlačením na čelo a tahem na bradu uvolníme dýchací cesty. Až poté zkontrolujeme, zda postižený dýchá sám.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61369" y="5877272"/>
            <a:ext cx="4586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http://www.zachranny-kruh.cz/flash/prirucka</a:t>
            </a:r>
            <a:r>
              <a:rPr lang="cs-CZ" dirty="0" smtClean="0">
                <a:hlinkClick r:id="rId3"/>
              </a:rPr>
              <a:t>/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Masáž srdce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N3HVAW7I\MC900360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04864"/>
            <a:ext cx="2088232" cy="283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628800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Nepřímá masáž srdce se provádí vždy, když postižený nedýchá. Dýchání z plic do plic není tak důležité a provádí se pouze v případě, že jste schopní ho udělat a jste minimálně dva zachránci.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61369" y="5877272"/>
            <a:ext cx="4586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http://www.zachranny-kruh.cz/flash/prirucka</a:t>
            </a:r>
            <a:r>
              <a:rPr lang="cs-CZ" dirty="0" smtClean="0">
                <a:hlinkClick r:id="rId3"/>
              </a:rPr>
              <a:t>/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79858" y="3140968"/>
            <a:ext cx="25922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Hrudník se u dospělého stlačuje asi o 5 cm a to velmi rychle. Stlačujte vlastní vahou horní poloviny těla, tento záchranný postup vyžaduje hodně vašich sil. Je-li přítomno více zachránců, střídejte 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19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Reference: </a:t>
            </a:r>
          </a:p>
          <a:p>
            <a:endParaRPr lang="cs-CZ" i="1" dirty="0"/>
          </a:p>
          <a:p>
            <a:r>
              <a:rPr lang="cs-CZ" i="1" dirty="0" smtClean="0"/>
              <a:t>Wikipedie</a:t>
            </a:r>
            <a:r>
              <a:rPr lang="cs-CZ" i="1" dirty="0"/>
              <a:t>: Otevřená encyklopedie: První pomoc</a:t>
            </a:r>
            <a:r>
              <a:rPr lang="cs-CZ" dirty="0"/>
              <a:t> [online]. c2012 [citováno 6. 08. 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=Prvn%C3%AD_pomoc&amp;oldid=8860635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75265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459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První pomoc</vt:lpstr>
      <vt:lpstr>Prezentace aplikace PowerPoint</vt:lpstr>
      <vt:lpstr>Prezentace aplikace PowerPoint</vt:lpstr>
      <vt:lpstr>Postup při poskytování první pomoci </vt:lpstr>
      <vt:lpstr>Prezentace aplikace PowerPoint</vt:lpstr>
      <vt:lpstr>Volejte o pomoc</vt:lpstr>
      <vt:lpstr>Dýchání </vt:lpstr>
      <vt:lpstr>Masáž srdce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18</cp:revision>
  <cp:lastPrinted>2012-10-16T18:57:47Z</cp:lastPrinted>
  <dcterms:created xsi:type="dcterms:W3CDTF">2011-11-26T17:58:20Z</dcterms:created>
  <dcterms:modified xsi:type="dcterms:W3CDTF">2012-10-25T11:16:08Z</dcterms:modified>
</cp:coreProperties>
</file>