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2CC4"/>
    <a:srgbClr val="008000"/>
    <a:srgbClr val="9933FF"/>
    <a:srgbClr val="FF33CC"/>
    <a:srgbClr val="29292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309806-3885-4ADF-A32B-8E9728A5BC65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5D5A42-5D36-46E3-AEAB-CFC1AE003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5D5A42-5D36-46E3-AEAB-CFC1AE00308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6.11.2012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6.11.2012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6.11.2012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6.11.2012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6.11.2012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6.11.2012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6.11.2012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6.11.2012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A70BE-A13F-4113-8016-B66918994FBB}" type="datetimeFigureOut">
              <a:rPr lang="cs-CZ" smtClean="0"/>
              <a:pPr/>
              <a:t>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59A70BE-A13F-4113-8016-B66918994FBB}" type="datetimeFigureOut">
              <a:rPr lang="cs-CZ" smtClean="0"/>
              <a:pPr/>
              <a:t>6.11.2012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B889EFB-5FEE-4C70-915D-9FA02108F51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4300" y="764704"/>
          <a:ext cx="9029700" cy="466534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Hana Drchotová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Bor, Školní 440, Bor,  348 02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Vyvození T, slabiky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VY_32_INOVACE_8B_01_CJL1_VYVOZENÍ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T, SLABIKY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CZ.1.07/1.4.00/21.3534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24.10.2012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T, slovo, slabika, ta, te, to, tu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71600" y="2060848"/>
            <a:ext cx="7772400" cy="28083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1. třídy základní školy                   v oblasti Český jazyk a literatura. Cílem je vyvození písmene T, jeho poznávání v textu i v mluvené řeči, umístění ve slovech. Poznávání a čtení slabik ta, te, to, tu, samostatně, ve slovech a ve větách.Současně děti pracují prostřednictvím techniky na rozvíjení své počítačové gramotnosti.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Hana - Drchotová\Local Settings\Temporary Internet Files\Content.IE5\TJN9LBZT\MP9003995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437111"/>
            <a:ext cx="2664296" cy="1819299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4671 -0.05602 C -0.35938 -0.06019 -0.3724 -0.06436 -0.38542 -0.06667 C -0.39185 -0.06922 -0.39862 -0.07014 -0.40487 -0.07315 C -0.41823 -0.0794 -0.43056 -0.08959 -0.44358 -0.09676 C -0.45817 -0.11436 -0.47188 -0.13218 -0.48542 -0.1507 C -0.48959 -0.15649 -0.49011 -0.16551 -0.49358 -0.17223 C -0.49844 -0.18149 -0.50313 -0.19075 -0.50799 -0.20001 C -0.51754 -0.21852 -0.52969 -0.23565 -0.53716 -0.25602 C -0.54219 -0.26945 -0.54653 -0.28473 -0.55313 -0.29676 C -0.5606 -0.32616 -0.55834 -0.31366 -0.56129 -0.33334 C -0.56025 -0.35926 -0.56077 -0.38519 -0.55799 -0.41088 C -0.55747 -0.41667 -0.55365 -0.42084 -0.55157 -0.42593 C -0.54636 -0.43866 -0.54219 -0.45232 -0.53386 -0.46251 C -0.53091 -0.46598 -0.52709 -0.46783 -0.52414 -0.47107 C -0.52067 -0.47501 -0.51754 -0.4794 -0.51459 -0.48403 C -0.51233 -0.48751 -0.5106 -0.49167 -0.50799 -0.49468 C -0.50573 -0.49746 -0.50244 -0.49862 -0.50001 -0.50116 C -0.49445 -0.50649 -0.48872 -0.51181 -0.48386 -0.51829 C -0.47032 -0.53635 -0.45452 -0.55047 -0.43716 -0.56135 C -0.43247 -0.56436 -0.42726 -0.56505 -0.42258 -0.56783 C -0.40244 -0.5794 -0.38438 -0.59051 -0.36285 -0.59584 C -0.3349 -0.60996 -0.30695 -0.61019 -0.27744 -0.61297 C -0.22101 -0.61158 -0.16442 -0.61204 -0.10817 -0.6088 C -0.08664 -0.60764 -0.0632 -0.59098 -0.04358 -0.58079 C -0.02883 -0.57315 -0.0132 -0.57084 0.00156 -0.56343 C 0.04045 -0.54399 0.00277 -0.55926 0.03072 -0.54838 C 0.04131 -0.53889 0.05433 -0.53473 0.06458 -0.52477 C 0.08593 -0.50417 0.10399 -0.47871 0.12256 -0.45394 C 0.12916 -0.44514 0.13229 -0.43241 0.13715 -0.42153 C 0.13854 -0.41829 0.14635 -0.38311 0.14687 -0.38079 C 0.15138 -0.33727 0.1467 -0.29746 0.14027 -0.25394 C 0.13611 -0.22547 0.13367 -0.19213 0.12413 -0.16575 C 0.11649 -0.14445 0.10486 -0.11389 0.08715 -0.10348 C 0.08107 -0.09977 0.07413 -0.09931 0.0677 -0.09676 C 0.03489 -0.08403 -0.00105 -0.08102 -0.03542 -0.07755 C -0.07032 -0.07963 -0.10539 -0.07963 -0.14028 -0.08403 C -0.15469 -0.08588 -0.1731 -0.10255 -0.18403 -0.11436 C -0.20869 -0.14121 -0.22969 -0.1676 -0.23872 -0.2088 C -0.24341 -0.25417 -0.2448 -0.25278 -0.23872 -0.31413 C -0.23681 -0.33426 -0.2257 -0.35186 -0.21771 -0.36783 C -0.20782 -0.38774 -0.20278 -0.41737 -0.18403 -0.42593 C -0.1816 -0.42686 -0.16771 -0.42987 -0.16615 -0.4301 C -0.15296 -0.42732 -0.13889 -0.42639 -0.12587 -0.42153 C -0.12136 -0.41991 -0.11459 -0.41088 -0.11459 -0.41088 C -0.10417 -0.3838 -0.11337 -0.40139 -0.10157 -0.38727 C -0.0981 -0.38311 -0.09185 -0.37431 -0.09185 -0.37431 C -0.09341 -0.35139 -0.09393 -0.32825 -0.09671 -0.30556 C -0.09792 -0.2963 -0.10209 -0.2882 -0.10487 -0.27963 C -0.11216 -0.25718 -0.12223 -0.23774 -0.13872 -0.22593 C -0.14115 -0.22431 -0.1441 -0.22477 -0.14671 -0.22385 C -0.16928 -0.21551 -0.18959 -0.2132 -0.21285 -0.2088 C -0.21563 -0.20741 -0.21823 -0.20533 -0.22101 -0.2044 C -0.22466 -0.20325 -0.22865 -0.20371 -0.2323 -0.20232 C -0.24185 -0.19838 -0.24948 -0.1919 -0.25973 -0.18936 C -0.27032 -0.18126 -0.28091 -0.17501 -0.29185 -0.16783 C -0.30035 -0.16204 -0.30782 -0.15093 -0.31459 -0.14213 C -0.31754 -0.12963 -0.31806 -0.11713 -0.32258 -0.10556 C -0.32692 -0.0757 -0.32223 -0.06528 -0.31129 -0.04306 C -0.30921 -0.03913 -0.30869 -0.0338 -0.30643 -0.0301 C -0.30435 -0.02663 -0.3007 -0.02501 -0.29844 -0.02176 C -0.29254 -0.01274 -0.28924 -0.00093 -0.2823 0.00624 C -0.27709 0.01157 -0.25504 0.03495 -0.24671 0.04074 C -0.21719 0.06041 -0.17466 0.07546 -0.14185 0.07939 C -0.11285 0.07731 -0.08403 0.07523 -0.05487 0.07291 C -0.04948 0.07245 -0.04393 0.07291 -0.03872 0.07083 C -0.0073 0.05879 -0.01008 0.05578 0.01458 0.04074 C 0.07829 0.00185 0.12621 -0.04561 0.15329 -0.13334 C 0.15538 -0.15116 0.15729 -0.15926 0.15156 -0.18079 C 0.14999 -0.18658 0.14513 -0.18936 0.14201 -0.19376 C 0.13923 -0.19792 0.13663 -0.20232 0.13385 -0.20649 C 0.1302 -0.21158 0.12638 -0.21644 0.12256 -0.22153 C 0.11996 -0.22501 0.11979 -0.23056 0.1177 -0.2345 C 0.11006 -0.24838 0.10486 -0.25325 0.09357 -0.25811 C 0.08333 -0.26737 0.06527 -0.26829 0.05329 -0.27107 C 0.04409 -0.26968 0.03454 -0.27061 0.02586 -0.26667 C 0.02291 -0.26528 0.02135 -0.26019 0.021 -0.25602 C 0.01736 -0.21713 0.02031 -0.18288 0.01284 -0.1463 C 0.01197 -0.11088 0.01336 -0.06806 0.00486 -0.03264 C 0.00381 -0.0213 0.00364 -0.01019 -5.83333E-6 -5.18519E-6 " pathEditMode="relative" ptsTypes="ffffffffffffffffffffffffffffffffffffffffffffffffffffffffffffffffffffffffffffffA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build="p"/>
      <p:bldP spid="6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Hana - Drchotová\Local Settings\Temporary Internet Files\Content.IE5\JD1CEP03\MC9002154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53344"/>
            <a:ext cx="3299661" cy="5904656"/>
          </a:xfrm>
          <a:prstGeom prst="rect">
            <a:avLst/>
          </a:prstGeom>
          <a:noFill/>
        </p:spPr>
      </p:pic>
      <p:sp>
        <p:nvSpPr>
          <p:cNvPr id="3" name="Zástupný symbol pro text 2"/>
          <p:cNvSpPr>
            <a:spLocks noGrp="1"/>
          </p:cNvSpPr>
          <p:nvPr>
            <p:ph idx="4294967295"/>
          </p:nvPr>
        </p:nvSpPr>
        <p:spPr>
          <a:xfrm>
            <a:off x="457200" y="620688"/>
            <a:ext cx="8686800" cy="5459437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Najdi všechna písmena T, t</a:t>
            </a:r>
          </a:p>
          <a:p>
            <a:pPr algn="ctr">
              <a:buNone/>
            </a:pP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r">
              <a:buNone/>
            </a:pPr>
            <a:r>
              <a:rPr lang="cs-CZ" sz="4800" dirty="0" smtClean="0">
                <a:solidFill>
                  <a:srgbClr val="B92CC4"/>
                </a:solidFill>
                <a:latin typeface="Times New Roman" pitchFamily="18" charset="0"/>
                <a:cs typeface="Times New Roman" pitchFamily="18" charset="0"/>
              </a:rPr>
              <a:t>Tiše, tiše, naší Anči, </a:t>
            </a:r>
          </a:p>
          <a:p>
            <a:pPr algn="r">
              <a:buNone/>
            </a:pPr>
            <a:r>
              <a:rPr lang="cs-CZ" sz="4800" dirty="0" smtClean="0">
                <a:solidFill>
                  <a:srgbClr val="B92CC4"/>
                </a:solidFill>
                <a:latin typeface="Times New Roman" pitchFamily="18" charset="0"/>
                <a:cs typeface="Times New Roman" pitchFamily="18" charset="0"/>
              </a:rPr>
              <a:t>tužka po papíře tančí.</a:t>
            </a:r>
          </a:p>
          <a:p>
            <a:pPr algn="r">
              <a:buNone/>
            </a:pPr>
            <a:r>
              <a:rPr lang="cs-CZ" sz="4800" dirty="0" smtClean="0">
                <a:solidFill>
                  <a:srgbClr val="B92CC4"/>
                </a:solidFill>
                <a:latin typeface="Times New Roman" pitchFamily="18" charset="0"/>
                <a:cs typeface="Times New Roman" pitchFamily="18" charset="0"/>
              </a:rPr>
              <a:t>Tančí Anči k potěše, </a:t>
            </a:r>
          </a:p>
          <a:p>
            <a:pPr algn="r">
              <a:buNone/>
            </a:pPr>
            <a:r>
              <a:rPr lang="cs-CZ" sz="4800" dirty="0" smtClean="0">
                <a:solidFill>
                  <a:srgbClr val="B92CC4"/>
                </a:solidFill>
                <a:latin typeface="Times New Roman" pitchFamily="18" charset="0"/>
                <a:cs typeface="Times New Roman" pitchFamily="18" charset="0"/>
              </a:rPr>
              <a:t>tak jak koza na střeše</a:t>
            </a:r>
            <a:r>
              <a:rPr lang="cs-CZ" sz="4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7037E-6 C 0.01024 -0.32153 0.02066 -0.64259 0.15642 -0.63773 C 0.29219 -0.63287 0.71406 0.05833 0.8151 0.02893 C 0.91614 -0.00046 0.89271 -0.81157 0.76302 -0.81458 C 0.63333 -0.81759 0.15399 -0.10394 0.03698 0.01157 C -0.08004 0.12708 0.05642 -0.09977 0.06059 -0.12176 " pathEditMode="relative" ptsTypes="aaaaaA">
                                      <p:cBhvr>
                                        <p:cTn id="2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2474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24000" y="127714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76400" y="142954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8800" y="158194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05273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začátku slova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3888" y="1124744"/>
            <a:ext cx="1281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uvnitř slova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1124744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konci slova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864" y="548680"/>
            <a:ext cx="1934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Písmeno T,t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2060848"/>
            <a:ext cx="122982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ygr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t</a:t>
            </a:r>
            <a:r>
              <a:rPr lang="cs-CZ" sz="2800" dirty="0" smtClean="0"/>
              <a:t>unel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t</a:t>
            </a:r>
            <a:r>
              <a:rPr lang="cs-CZ" sz="2800" dirty="0" smtClean="0"/>
              <a:t>ele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T</a:t>
            </a:r>
            <a:r>
              <a:rPr lang="cs-CZ" sz="2800" dirty="0" smtClean="0"/>
              <a:t>opí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T</a:t>
            </a:r>
            <a:r>
              <a:rPr lang="cs-CZ" sz="2800" dirty="0" smtClean="0"/>
              <a:t>ulí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opol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T</a:t>
            </a:r>
            <a:r>
              <a:rPr lang="cs-CZ" sz="2800" dirty="0" smtClean="0"/>
              <a:t>erén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t</a:t>
            </a:r>
            <a:r>
              <a:rPr lang="cs-CZ" sz="2800" dirty="0" smtClean="0"/>
              <a:t>ruhla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ulipán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1988840"/>
            <a:ext cx="1643399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Mo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á</a:t>
            </a:r>
          </a:p>
          <a:p>
            <a:r>
              <a:rPr lang="cs-CZ" sz="3600" dirty="0" smtClean="0"/>
              <a:t>me</a:t>
            </a:r>
            <a:r>
              <a:rPr lang="cs-CZ" sz="3600" dirty="0" smtClean="0">
                <a:solidFill>
                  <a:srgbClr val="B92CC4"/>
                </a:solidFill>
              </a:rPr>
              <a:t>t</a:t>
            </a:r>
            <a:r>
              <a:rPr lang="cs-CZ" sz="3600" dirty="0" smtClean="0"/>
              <a:t>e</a:t>
            </a:r>
          </a:p>
          <a:p>
            <a:r>
              <a:rPr lang="cs-CZ" sz="3600" dirty="0" smtClean="0"/>
              <a:t>má</a:t>
            </a:r>
            <a:r>
              <a:rPr lang="cs-CZ" sz="3600" dirty="0" smtClean="0">
                <a:solidFill>
                  <a:srgbClr val="7030A0"/>
                </a:solidFill>
              </a:rPr>
              <a:t>t</a:t>
            </a:r>
            <a:r>
              <a:rPr lang="cs-CZ" sz="3600" dirty="0" smtClean="0"/>
              <a:t>e</a:t>
            </a:r>
          </a:p>
          <a:p>
            <a:r>
              <a:rPr lang="cs-CZ" sz="3600" dirty="0" smtClean="0"/>
              <a:t>Ma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es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a</a:t>
            </a:r>
            <a:r>
              <a:rPr lang="cs-CZ" sz="3600" dirty="0" smtClean="0">
                <a:solidFill>
                  <a:srgbClr val="0070C0"/>
                </a:solidFill>
              </a:rPr>
              <a:t>t</a:t>
            </a:r>
            <a:r>
              <a:rPr lang="cs-CZ" sz="3600" dirty="0" smtClean="0"/>
              <a:t>la</a:t>
            </a:r>
          </a:p>
          <a:p>
            <a:r>
              <a:rPr lang="cs-CZ" sz="3600" dirty="0" smtClean="0"/>
              <a:t>O</a:t>
            </a:r>
            <a:r>
              <a:rPr lang="cs-CZ" sz="3600" dirty="0" smtClean="0">
                <a:solidFill>
                  <a:srgbClr val="7030A0"/>
                </a:solidFill>
              </a:rPr>
              <a:t>t</a:t>
            </a:r>
            <a:r>
              <a:rPr lang="cs-CZ" sz="3600" dirty="0" smtClean="0"/>
              <a:t>a </a:t>
            </a:r>
          </a:p>
          <a:p>
            <a:r>
              <a:rPr lang="cs-CZ" sz="3600" dirty="0" smtClean="0"/>
              <a:t>s</a:t>
            </a:r>
            <a:r>
              <a:rPr lang="cs-CZ" sz="3600" dirty="0" smtClean="0">
                <a:solidFill>
                  <a:srgbClr val="00B050"/>
                </a:solidFill>
              </a:rPr>
              <a:t>t</a:t>
            </a:r>
            <a:r>
              <a:rPr lang="cs-CZ" sz="3600" dirty="0" smtClean="0"/>
              <a:t>řecha</a:t>
            </a:r>
          </a:p>
          <a:p>
            <a:r>
              <a:rPr lang="cs-CZ" sz="3600" dirty="0" smtClean="0"/>
              <a:t>po</a:t>
            </a:r>
            <a:r>
              <a:rPr lang="cs-CZ" sz="3600" dirty="0" smtClean="0">
                <a:solidFill>
                  <a:srgbClr val="C00000"/>
                </a:solidFill>
              </a:rPr>
              <a:t>t</a:t>
            </a:r>
            <a:r>
              <a:rPr lang="cs-CZ" sz="3600" dirty="0" smtClean="0"/>
              <a:t>ěší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1916832"/>
            <a:ext cx="112601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</a:t>
            </a:r>
            <a:r>
              <a:rPr lang="cs-CZ" sz="2800" dirty="0" smtClean="0">
                <a:solidFill>
                  <a:srgbClr val="C00000"/>
                </a:solidFill>
              </a:rPr>
              <a:t>t</a:t>
            </a:r>
          </a:p>
          <a:p>
            <a:r>
              <a:rPr lang="cs-CZ" sz="2800" dirty="0" smtClean="0"/>
              <a:t>Ma</a:t>
            </a:r>
            <a:r>
              <a:rPr lang="cs-CZ" sz="2800" dirty="0" smtClean="0">
                <a:solidFill>
                  <a:srgbClr val="FF0000"/>
                </a:solidFill>
              </a:rPr>
              <a:t>t</a:t>
            </a:r>
          </a:p>
          <a:p>
            <a:r>
              <a:rPr lang="cs-CZ" sz="2800" dirty="0" smtClean="0"/>
              <a:t>Ka</a:t>
            </a:r>
            <a:r>
              <a:rPr lang="cs-CZ" sz="2800" dirty="0" smtClean="0">
                <a:solidFill>
                  <a:srgbClr val="92D050"/>
                </a:solidFill>
              </a:rPr>
              <a:t>t</a:t>
            </a:r>
          </a:p>
          <a:p>
            <a:r>
              <a:rPr lang="cs-CZ" sz="2800" dirty="0" smtClean="0"/>
              <a:t>plaka</a:t>
            </a:r>
            <a:r>
              <a:rPr lang="cs-CZ" sz="2800" dirty="0" smtClean="0">
                <a:solidFill>
                  <a:srgbClr val="FF33CC"/>
                </a:solidFill>
              </a:rPr>
              <a:t>t</a:t>
            </a:r>
          </a:p>
          <a:p>
            <a:r>
              <a:rPr lang="cs-CZ" sz="2800" dirty="0" smtClean="0"/>
              <a:t>pada</a:t>
            </a:r>
            <a:r>
              <a:rPr lang="cs-CZ" sz="2800" dirty="0" smtClean="0">
                <a:solidFill>
                  <a:srgbClr val="9933FF"/>
                </a:solidFill>
              </a:rPr>
              <a:t>t</a:t>
            </a:r>
          </a:p>
          <a:p>
            <a:r>
              <a:rPr lang="cs-CZ" sz="2800" dirty="0" smtClean="0"/>
              <a:t>plava</a:t>
            </a:r>
            <a:r>
              <a:rPr lang="cs-CZ" sz="2800" dirty="0" smtClean="0">
                <a:solidFill>
                  <a:srgbClr val="008000"/>
                </a:solidFill>
              </a:rPr>
              <a:t>t</a:t>
            </a:r>
          </a:p>
          <a:p>
            <a:r>
              <a:rPr lang="cs-CZ" sz="2800" dirty="0" smtClean="0"/>
              <a:t>láma</a:t>
            </a:r>
            <a:r>
              <a:rPr lang="cs-CZ" sz="2800" dirty="0" smtClean="0">
                <a:solidFill>
                  <a:srgbClr val="B92CC4"/>
                </a:solidFill>
              </a:rPr>
              <a:t>t</a:t>
            </a:r>
          </a:p>
          <a:p>
            <a:r>
              <a:rPr lang="cs-CZ" sz="2800" dirty="0" smtClean="0"/>
              <a:t>běha</a:t>
            </a:r>
            <a:r>
              <a:rPr lang="cs-CZ" sz="2800" dirty="0" smtClean="0">
                <a:solidFill>
                  <a:srgbClr val="FF0000"/>
                </a:solidFill>
              </a:rPr>
              <a:t>t</a:t>
            </a:r>
          </a:p>
          <a:p>
            <a:r>
              <a:rPr lang="cs-CZ" sz="2800" dirty="0" smtClean="0"/>
              <a:t>psá</a:t>
            </a:r>
            <a:r>
              <a:rPr lang="cs-CZ" sz="2800" dirty="0" smtClean="0">
                <a:solidFill>
                  <a:srgbClr val="B92CC4"/>
                </a:solidFill>
              </a:rPr>
              <a:t>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 descr="C:\Documents and Settings\Hana - Drchotová\Local Settings\Temporary Internet Files\Content.IE5\RFHXDJIW\MP9004386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933056"/>
            <a:ext cx="1848205" cy="2768352"/>
          </a:xfrm>
          <a:prstGeom prst="rect">
            <a:avLst/>
          </a:prstGeom>
          <a:noFill/>
        </p:spPr>
      </p:pic>
      <p:pic>
        <p:nvPicPr>
          <p:cNvPr id="3076" name="Picture 4" descr="C:\Documents and Settings\Hana - Drchotová\Local Settings\Temporary Internet Files\Content.IE5\JD1CEP03\MP90044828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1124744"/>
            <a:ext cx="2808312" cy="2664296"/>
          </a:xfrm>
          <a:prstGeom prst="rect">
            <a:avLst/>
          </a:prstGeom>
          <a:noFill/>
        </p:spPr>
      </p:pic>
      <p:pic>
        <p:nvPicPr>
          <p:cNvPr id="3077" name="Picture 5" descr="C:\Documents and Settings\Hana - Drchotová\Local Settings\Temporary Internet Files\Content.IE5\TJN9LBZT\MP90040885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980728"/>
            <a:ext cx="2780928" cy="2780928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6516216" y="980728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TU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4005064"/>
            <a:ext cx="8582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44208" y="3789040"/>
            <a:ext cx="8098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TE</a:t>
            </a:r>
            <a:endParaRPr lang="cs-CZ" sz="4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836712"/>
            <a:ext cx="763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B92CC4"/>
                </a:solidFill>
                <a:latin typeface="Times New Roman" pitchFamily="18" charset="0"/>
                <a:cs typeface="Times New Roman" pitchFamily="18" charset="0"/>
              </a:rPr>
              <a:t>TA</a:t>
            </a:r>
            <a:endParaRPr lang="cs-CZ" sz="3600" dirty="0">
              <a:solidFill>
                <a:srgbClr val="B92CC4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119675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3081" name="Picture 9" descr="C:\Documents and Settings\Hana - Drchotová\Local Settings\Temporary Internet Files\Content.IE5\97HEWGN8\MP90026227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4437112"/>
            <a:ext cx="3657600" cy="2197992"/>
          </a:xfrm>
          <a:prstGeom prst="rect">
            <a:avLst/>
          </a:prstGeom>
          <a:noFill/>
        </p:spPr>
      </p:pic>
      <p:pic>
        <p:nvPicPr>
          <p:cNvPr id="3083" name="Picture 11" descr="C:\Documents and Settings\Hana - Drchotová\Local Settings\Temporary Internet Files\Content.IE5\RFHXDJIW\MC90044188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1880" y="2564904"/>
            <a:ext cx="1279525" cy="1784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Documents and Settings\Hana - Drchotová\Local Settings\Temporary Internet Files\Content.IE5\97HEWGN8\MC9004418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3" y="692696"/>
            <a:ext cx="1512167" cy="5934323"/>
          </a:xfrm>
          <a:prstGeom prst="rect">
            <a:avLst/>
          </a:prstGeom>
          <a:noFill/>
          <a:effectLst>
            <a:innerShdw blurRad="520700" dist="571500">
              <a:prstClr val="black">
                <a:alpha val="50000"/>
              </a:prstClr>
            </a:innerShdw>
          </a:effectLst>
        </p:spPr>
      </p:pic>
      <p:pic>
        <p:nvPicPr>
          <p:cNvPr id="4099" name="Picture 3" descr="C:\Documents and Settings\Hana - Drchotová\Local Settings\Temporary Internet Files\Content.IE5\RFHXDJIW\MC90043922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0"/>
            <a:ext cx="4446863" cy="4446863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475656" y="1196752"/>
            <a:ext cx="6668685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TÁTA  MÁ  OTU.</a:t>
            </a:r>
          </a:p>
          <a:p>
            <a:pPr algn="ctr"/>
            <a:r>
              <a:rPr lang="cs-CZ" sz="4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TETA  METE.</a:t>
            </a:r>
          </a:p>
          <a:p>
            <a:pPr algn="ctr"/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TÁTA  TOPÍ.</a:t>
            </a:r>
          </a:p>
          <a:p>
            <a:pPr algn="ctr"/>
            <a:r>
              <a:rPr lang="cs-CZ" sz="4000" dirty="0" smtClean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TELE  SE  TULÍ.</a:t>
            </a:r>
          </a:p>
          <a:p>
            <a:pPr algn="ctr"/>
            <a:r>
              <a:rPr lang="cs-CZ" sz="4000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MALÁ  OLA  MELE  MASO.</a:t>
            </a:r>
          </a:p>
          <a:p>
            <a:pPr algn="ctr"/>
            <a:r>
              <a:rPr lang="cs-CZ" sz="4000" dirty="0" smtClean="0">
                <a:solidFill>
                  <a:srgbClr val="9933FF"/>
                </a:solidFill>
                <a:latin typeface="Times New Roman" pitchFamily="18" charset="0"/>
                <a:cs typeface="Times New Roman" pitchFamily="18" charset="0"/>
              </a:rPr>
              <a:t>PEPA  MÁ  TÁTU  A  MÁMU.</a:t>
            </a:r>
          </a:p>
          <a:p>
            <a:pPr algn="ctr"/>
            <a:r>
              <a:rPr lang="cs-CZ" sz="4000" dirty="0" smtClean="0">
                <a:solidFill>
                  <a:srgbClr val="292929"/>
                </a:solidFill>
                <a:latin typeface="Times New Roman" pitchFamily="18" charset="0"/>
                <a:cs typeface="Times New Roman" pitchFamily="18" charset="0"/>
              </a:rPr>
              <a:t>MÁME  TEPLO.</a:t>
            </a:r>
            <a:endParaRPr lang="cs-CZ" sz="4000" dirty="0">
              <a:solidFill>
                <a:srgbClr val="29292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409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Hana - Drchotová\Local Settings\Temporary Internet Files\Content.IE5\RFHXDJIW\MP9001806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717032"/>
            <a:ext cx="4570221" cy="300111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Zdroje, obrázky, literatura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HOLAS, Miloš; STAUDKOVÁ, Anna; LADOVÁ, Alena. </a:t>
            </a:r>
            <a:r>
              <a:rPr lang="cs-CZ" i="1" dirty="0" smtClean="0"/>
              <a:t>Živá abeceda</a:t>
            </a:r>
            <a:r>
              <a:rPr lang="cs-CZ" dirty="0" smtClean="0"/>
              <a:t>. Praha: Alter, 2011, ISBN 978-80-7245-150-0.</a:t>
            </a:r>
          </a:p>
          <a:p>
            <a:r>
              <a:rPr lang="cs-CZ" dirty="0" smtClean="0">
                <a:solidFill>
                  <a:srgbClr val="FF33CC"/>
                </a:solidFill>
              </a:rPr>
              <a:t>Obrázky: www.office.</a:t>
            </a:r>
            <a:r>
              <a:rPr lang="cs-CZ" dirty="0" err="1" smtClean="0">
                <a:solidFill>
                  <a:srgbClr val="FF33CC"/>
                </a:solidFill>
              </a:rPr>
              <a:t>microsoft.com</a:t>
            </a:r>
            <a:endParaRPr lang="cs-CZ" dirty="0" smtClean="0">
              <a:solidFill>
                <a:srgbClr val="FF33CC"/>
              </a:solidFill>
            </a:endParaRP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79</TotalTime>
  <Words>251</Words>
  <Application>Microsoft Office PowerPoint</Application>
  <PresentationFormat>Předvádění na obrazovce (4:3)</PresentationFormat>
  <Paragraphs>71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Anotace</vt:lpstr>
      <vt:lpstr>Snímek 3</vt:lpstr>
      <vt:lpstr>Snímek 4</vt:lpstr>
      <vt:lpstr>Snímek 5</vt:lpstr>
      <vt:lpstr>Snímek 6</vt:lpstr>
      <vt:lpstr>Zdroje, obrázky, 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 Drchotová</dc:creator>
  <cp:lastModifiedBy>Dum</cp:lastModifiedBy>
  <cp:revision>10</cp:revision>
  <dcterms:created xsi:type="dcterms:W3CDTF">2012-10-25T16:02:12Z</dcterms:created>
  <dcterms:modified xsi:type="dcterms:W3CDTF">2012-11-06T10:25:46Z</dcterms:modified>
</cp:coreProperties>
</file>