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56" r:id="rId4"/>
    <p:sldId id="257" r:id="rId5"/>
    <p:sldId id="258" r:id="rId6"/>
    <p:sldId id="259" r:id="rId7"/>
    <p:sldId id="260" r:id="rId8"/>
    <p:sldId id="261" r:id="rId9"/>
    <p:sldId id="262" r:id="rId10"/>
    <p:sldId id="263" r:id="rId11"/>
    <p:sldId id="264" r:id="rId12"/>
    <p:sldId id="265" r:id="rId13"/>
    <p:sldId id="267" r:id="rId14"/>
    <p:sldId id="266"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9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759F71F2-B320-4FC9-A22A-145BFACECF33}" type="datetimeFigureOut">
              <a:rPr lang="cs-CZ" smtClean="0"/>
              <a:t>25.10.2012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3352473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59F71F2-B320-4FC9-A22A-145BFACECF33}" type="datetimeFigureOut">
              <a:rPr lang="cs-CZ" smtClean="0"/>
              <a:t>25.10.2012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1617362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759F71F2-B320-4FC9-A22A-145BFACECF33}" type="datetimeFigureOut">
              <a:rPr lang="cs-CZ" smtClean="0"/>
              <a:t>25.10.2012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2710958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759F71F2-B320-4FC9-A22A-145BFACECF33}" type="datetimeFigureOut">
              <a:rPr lang="cs-CZ" smtClean="0"/>
              <a:t>25.10.2012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3321582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59F71F2-B320-4FC9-A22A-145BFACECF33}" type="datetimeFigureOut">
              <a:rPr lang="cs-CZ" smtClean="0"/>
              <a:t>25.10.2012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3135174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759F71F2-B320-4FC9-A22A-145BFACECF33}" type="datetimeFigureOut">
              <a:rPr lang="cs-CZ" smtClean="0"/>
              <a:t>25.10.2012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892460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59F71F2-B320-4FC9-A22A-145BFACECF33}" type="datetimeFigureOut">
              <a:rPr lang="cs-CZ" smtClean="0"/>
              <a:t>25.10.2012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3669027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59F71F2-B320-4FC9-A22A-145BFACECF33}" type="datetimeFigureOut">
              <a:rPr lang="cs-CZ" smtClean="0"/>
              <a:t>25.10.2012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400511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59F71F2-B320-4FC9-A22A-145BFACECF33}" type="datetimeFigureOut">
              <a:rPr lang="cs-CZ" smtClean="0"/>
              <a:t>25.10.2012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1368917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59F71F2-B320-4FC9-A22A-145BFACECF33}" type="datetimeFigureOut">
              <a:rPr lang="cs-CZ" smtClean="0"/>
              <a:t>25.10.2012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19893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59F71F2-B320-4FC9-A22A-145BFACECF33}" type="datetimeFigureOut">
              <a:rPr lang="cs-CZ" smtClean="0"/>
              <a:t>25.10.2012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4305B62-BEE7-4D84-B4AA-578033A118F8}" type="slidenum">
              <a:rPr lang="cs-CZ" smtClean="0"/>
              <a:t>‹#›</a:t>
            </a:fld>
            <a:endParaRPr lang="cs-CZ"/>
          </a:p>
        </p:txBody>
      </p:sp>
    </p:spTree>
    <p:extLst>
      <p:ext uri="{BB962C8B-B14F-4D97-AF65-F5344CB8AC3E}">
        <p14:creationId xmlns:p14="http://schemas.microsoft.com/office/powerpoint/2010/main" val="1763067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9F71F2-B320-4FC9-A22A-145BFACECF33}" type="datetimeFigureOut">
              <a:rPr lang="cs-CZ" smtClean="0"/>
              <a:t>25.10.2012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305B62-BEE7-4D84-B4AA-578033A118F8}" type="slidenum">
              <a:rPr lang="cs-CZ" smtClean="0"/>
              <a:t>‹#›</a:t>
            </a:fld>
            <a:endParaRPr lang="cs-CZ"/>
          </a:p>
        </p:txBody>
      </p:sp>
    </p:spTree>
    <p:extLst>
      <p:ext uri="{BB962C8B-B14F-4D97-AF65-F5344CB8AC3E}">
        <p14:creationId xmlns:p14="http://schemas.microsoft.com/office/powerpoint/2010/main" val="2900692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gif"/></Relationships>
</file>

<file path=ppt/slides/_rels/slide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image" Target="../media/image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gif"/><Relationship Id="rId7" Type="http://schemas.openxmlformats.org/officeDocument/2006/relationships/image" Target="../media/image4.gif"/><Relationship Id="rId2" Type="http://schemas.openxmlformats.org/officeDocument/2006/relationships/image" Target="../media/image7.gif"/><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gif"/><Relationship Id="rId7" Type="http://schemas.openxmlformats.org/officeDocument/2006/relationships/image" Target="../media/image4.gif"/><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6.gif"/><Relationship Id="rId9" Type="http://schemas.openxmlformats.org/officeDocument/2006/relationships/image" Target="../media/image7.gif"/></Relationships>
</file>

<file path=ppt/slides/_rels/slide13.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gif"/><Relationship Id="rId7" Type="http://schemas.openxmlformats.org/officeDocument/2006/relationships/image" Target="../media/image4.gif"/><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6.gif"/><Relationship Id="rId9" Type="http://schemas.openxmlformats.org/officeDocument/2006/relationships/image" Target="../media/image7.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lka 2"/>
          <p:cNvGraphicFramePr>
            <a:graphicFrameLocks noGrp="1"/>
          </p:cNvGraphicFramePr>
          <p:nvPr>
            <p:extLst>
              <p:ext uri="{D42A27DB-BD31-4B8C-83A1-F6EECF244321}">
                <p14:modId xmlns:p14="http://schemas.microsoft.com/office/powerpoint/2010/main" val="52529838"/>
              </p:ext>
            </p:extLst>
          </p:nvPr>
        </p:nvGraphicFramePr>
        <p:xfrm>
          <a:off x="1403648" y="1340768"/>
          <a:ext cx="6480720" cy="4056754"/>
        </p:xfrm>
        <a:graphic>
          <a:graphicData uri="http://schemas.openxmlformats.org/drawingml/2006/table">
            <a:tbl>
              <a:tblPr firstRow="1" bandRow="1">
                <a:tableStyleId>{93296810-A885-4BE3-A3E7-6D5BEEA58F35}</a:tableStyleId>
              </a:tblPr>
              <a:tblGrid>
                <a:gridCol w="3240360"/>
                <a:gridCol w="3240360"/>
              </a:tblGrid>
              <a:tr h="1088249">
                <a:tc>
                  <a:txBody>
                    <a:bodyPr/>
                    <a:lstStyle/>
                    <a:p>
                      <a:r>
                        <a:rPr lang="cs-CZ" dirty="0" smtClean="0"/>
                        <a:t>Název školy:</a:t>
                      </a:r>
                      <a:endParaRPr lang="cs-CZ" dirty="0"/>
                    </a:p>
                  </a:txBody>
                  <a:tcPr/>
                </a:tc>
                <a:tc>
                  <a:txBody>
                    <a:bodyPr/>
                    <a:lstStyle/>
                    <a:p>
                      <a:r>
                        <a:rPr lang="cs-CZ" dirty="0" smtClean="0"/>
                        <a:t>ZŠ</a:t>
                      </a:r>
                      <a:r>
                        <a:rPr lang="cs-CZ" baseline="0" dirty="0" smtClean="0"/>
                        <a:t> a MŠ Unkovice, příspěvková organizace</a:t>
                      </a:r>
                    </a:p>
                    <a:p>
                      <a:r>
                        <a:rPr lang="cs-CZ" baseline="0" dirty="0" smtClean="0"/>
                        <a:t>Unkovice 28, p. Žabčice</a:t>
                      </a:r>
                      <a:endParaRPr lang="cs-CZ" dirty="0"/>
                    </a:p>
                  </a:txBody>
                  <a:tcPr/>
                </a:tc>
              </a:tr>
              <a:tr h="441346">
                <a:tc>
                  <a:txBody>
                    <a:bodyPr/>
                    <a:lstStyle/>
                    <a:p>
                      <a:r>
                        <a:rPr lang="cs-CZ" dirty="0" smtClean="0"/>
                        <a:t>Autor:</a:t>
                      </a:r>
                      <a:endParaRPr lang="cs-CZ" dirty="0"/>
                    </a:p>
                  </a:txBody>
                  <a:tcPr/>
                </a:tc>
                <a:tc>
                  <a:txBody>
                    <a:bodyPr/>
                    <a:lstStyle/>
                    <a:p>
                      <a:r>
                        <a:rPr lang="cs-CZ" dirty="0" smtClean="0"/>
                        <a:t>Bc. </a:t>
                      </a:r>
                      <a:r>
                        <a:rPr lang="cs-CZ" smtClean="0"/>
                        <a:t>Jana Weisová</a:t>
                      </a:r>
                      <a:endParaRPr lang="cs-CZ" dirty="0"/>
                    </a:p>
                  </a:txBody>
                  <a:tcPr/>
                </a:tc>
              </a:tr>
              <a:tr h="441346">
                <a:tc>
                  <a:txBody>
                    <a:bodyPr/>
                    <a:lstStyle/>
                    <a:p>
                      <a:r>
                        <a:rPr lang="cs-CZ" dirty="0" smtClean="0"/>
                        <a:t>Název:</a:t>
                      </a:r>
                      <a:endParaRPr lang="cs-CZ" dirty="0"/>
                    </a:p>
                  </a:txBody>
                  <a:tcPr/>
                </a:tc>
                <a:tc>
                  <a:txBody>
                    <a:bodyPr/>
                    <a:lstStyle/>
                    <a:p>
                      <a:r>
                        <a:rPr lang="cs-CZ" dirty="0" smtClean="0"/>
                        <a:t>Oktáva</a:t>
                      </a:r>
                      <a:endParaRPr lang="cs-CZ" dirty="0"/>
                    </a:p>
                  </a:txBody>
                  <a:tcPr/>
                </a:tc>
              </a:tr>
              <a:tr h="761775">
                <a:tc>
                  <a:txBody>
                    <a:bodyPr/>
                    <a:lstStyle/>
                    <a:p>
                      <a:r>
                        <a:rPr lang="cs-CZ" dirty="0" smtClean="0"/>
                        <a:t>Vytvořeno:</a:t>
                      </a:r>
                    </a:p>
                    <a:p>
                      <a:r>
                        <a:rPr lang="cs-CZ" dirty="0" err="1" smtClean="0"/>
                        <a:t>Odpilotováno</a:t>
                      </a:r>
                      <a:r>
                        <a:rPr lang="cs-CZ" dirty="0" smtClean="0"/>
                        <a:t>:</a:t>
                      </a:r>
                      <a:endParaRPr lang="cs-CZ" dirty="0"/>
                    </a:p>
                  </a:txBody>
                  <a:tcPr/>
                </a:tc>
                <a:tc>
                  <a:txBody>
                    <a:bodyPr/>
                    <a:lstStyle/>
                    <a:p>
                      <a:r>
                        <a:rPr lang="cs-CZ" dirty="0" smtClean="0"/>
                        <a:t>02/2012</a:t>
                      </a:r>
                    </a:p>
                    <a:p>
                      <a:r>
                        <a:rPr lang="cs-CZ" dirty="0" smtClean="0"/>
                        <a:t>7.3.2012/2. ročník</a:t>
                      </a:r>
                      <a:endParaRPr lang="cs-CZ" dirty="0"/>
                    </a:p>
                  </a:txBody>
                  <a:tcPr/>
                </a:tc>
              </a:tr>
              <a:tr h="441346">
                <a:tc>
                  <a:txBody>
                    <a:bodyPr/>
                    <a:lstStyle/>
                    <a:p>
                      <a:r>
                        <a:rPr lang="cs-CZ" dirty="0" smtClean="0"/>
                        <a:t>Téma:</a:t>
                      </a:r>
                      <a:endParaRPr lang="cs-CZ" dirty="0"/>
                    </a:p>
                  </a:txBody>
                  <a:tcPr/>
                </a:tc>
                <a:tc>
                  <a:txBody>
                    <a:bodyPr/>
                    <a:lstStyle/>
                    <a:p>
                      <a:r>
                        <a:rPr lang="cs-CZ" dirty="0" smtClean="0"/>
                        <a:t>Oktáva </a:t>
                      </a:r>
                      <a:r>
                        <a:rPr lang="cs-CZ" smtClean="0"/>
                        <a:t>C dur</a:t>
                      </a:r>
                      <a:endParaRPr lang="cs-CZ" dirty="0"/>
                    </a:p>
                  </a:txBody>
                  <a:tcPr/>
                </a:tc>
              </a:tr>
              <a:tr h="441346">
                <a:tc>
                  <a:txBody>
                    <a:bodyPr/>
                    <a:lstStyle/>
                    <a:p>
                      <a:r>
                        <a:rPr lang="cs-CZ" dirty="0" smtClean="0"/>
                        <a:t>Vzdělávací</a:t>
                      </a:r>
                      <a:r>
                        <a:rPr lang="cs-CZ" baseline="0" dirty="0" smtClean="0"/>
                        <a:t> oblast</a:t>
                      </a:r>
                      <a:r>
                        <a:rPr lang="cs-CZ" dirty="0" smtClean="0"/>
                        <a:t>:</a:t>
                      </a:r>
                      <a:endParaRPr lang="cs-CZ" dirty="0"/>
                    </a:p>
                  </a:txBody>
                  <a:tcPr/>
                </a:tc>
                <a:tc>
                  <a:txBody>
                    <a:bodyPr/>
                    <a:lstStyle/>
                    <a:p>
                      <a:r>
                        <a:rPr lang="cs-CZ" smtClean="0"/>
                        <a:t>Umění a kultura</a:t>
                      </a:r>
                      <a:endParaRPr lang="cs-CZ"/>
                    </a:p>
                  </a:txBody>
                  <a:tcPr/>
                </a:tc>
              </a:tr>
              <a:tr h="441346">
                <a:tc>
                  <a:txBody>
                    <a:bodyPr/>
                    <a:lstStyle/>
                    <a:p>
                      <a:r>
                        <a:rPr lang="cs-CZ" dirty="0" smtClean="0"/>
                        <a:t>Číslo projektu:</a:t>
                      </a:r>
                      <a:endParaRPr lang="cs-CZ" dirty="0"/>
                    </a:p>
                  </a:txBody>
                  <a:tcPr/>
                </a:tc>
                <a:tc>
                  <a:txBody>
                    <a:bodyPr/>
                    <a:lstStyle/>
                    <a:p>
                      <a:r>
                        <a:rPr lang="cs-CZ" dirty="0" smtClean="0"/>
                        <a:t>CZ.1.07/1.4.00/21.2463</a:t>
                      </a:r>
                      <a:endParaRPr lang="cs-CZ" dirty="0"/>
                    </a:p>
                  </a:txBody>
                  <a:tcPr/>
                </a:tc>
              </a:tr>
            </a:tbl>
          </a:graphicData>
        </a:graphic>
      </p:graphicFrame>
    </p:spTree>
    <p:extLst>
      <p:ext uri="{BB962C8B-B14F-4D97-AF65-F5344CB8AC3E}">
        <p14:creationId xmlns:p14="http://schemas.microsoft.com/office/powerpoint/2010/main" val="3201276303"/>
      </p:ext>
    </p:extLst>
  </p:cSld>
  <p:clrMapOvr>
    <a:masterClrMapping/>
  </p:clrMapOvr>
  <mc:AlternateContent xmlns:mc="http://schemas.openxmlformats.org/markup-compatibility/2006" xmlns:p14="http://schemas.microsoft.com/office/powerpoint/2010/main">
    <mc:Choice Requires="p14">
      <p:transition spd="slow" p14:dur="2000" advTm="347"/>
    </mc:Choice>
    <mc:Fallback xmlns="">
      <p:transition spd="slow" advTm="3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259632" y="332656"/>
            <a:ext cx="6336704" cy="6463308"/>
          </a:xfrm>
          <a:prstGeom prst="rect">
            <a:avLst/>
          </a:prstGeom>
          <a:noFill/>
        </p:spPr>
        <p:txBody>
          <a:bodyPr wrap="square" rtlCol="0">
            <a:spAutoFit/>
          </a:bodyPr>
          <a:lstStyle/>
          <a:p>
            <a:pPr algn="ctr"/>
            <a:r>
              <a:rPr lang="cs-CZ" dirty="0" smtClean="0"/>
              <a:t>Materiál je určen pro výklad učiva hudební výchovy ve 2. ročníku. Prostřednictvím obrázků a přirovnání jsou žáci seznámeni </a:t>
            </a:r>
          </a:p>
          <a:p>
            <a:pPr algn="ctr"/>
            <a:r>
              <a:rPr lang="cs-CZ" dirty="0" smtClean="0"/>
              <a:t> s notami </a:t>
            </a:r>
            <a:r>
              <a:rPr lang="cs-CZ" dirty="0" err="1" smtClean="0"/>
              <a:t>c´až</a:t>
            </a:r>
            <a:r>
              <a:rPr lang="cs-CZ" dirty="0" smtClean="0"/>
              <a:t> c“. Prezentace obsahuje animace.</a:t>
            </a:r>
          </a:p>
          <a:p>
            <a:endParaRPr lang="cs-CZ" dirty="0"/>
          </a:p>
          <a:p>
            <a:endParaRPr lang="cs-CZ" dirty="0" smtClean="0"/>
          </a:p>
          <a:p>
            <a:r>
              <a:rPr lang="cs-CZ" b="1" dirty="0" smtClean="0"/>
              <a:t>Můj domek:</a:t>
            </a:r>
          </a:p>
          <a:p>
            <a:endParaRPr lang="cs-CZ" dirty="0"/>
          </a:p>
          <a:p>
            <a:r>
              <a:rPr lang="cs-CZ" dirty="0" smtClean="0"/>
              <a:t>Můj domek má zdi vysoké jako notová osnova, před domkem máme lavičku, vedle domu má boudu náš pes a na plotě před domkem se často vyhřívá kočka. Můj domek má dveře, které sahají do poloviny notové osnovy a zde je také parapet našeho malého okénka.</a:t>
            </a:r>
          </a:p>
          <a:p>
            <a:r>
              <a:rPr lang="cs-CZ" dirty="0" smtClean="0"/>
              <a:t>Na lavičce ráda sedává babička Cecilka, děda David za ní často vyjde před dům. Chodí k nám můj kamarád Emil, stává na zápraží a zvoní. Náš pes Fík je velký a rád pospává v boudě, kočka Gréta se zase ráda vyhřívá na plotě. Před domem máme opravdu vysokou květinu Adélu, dosahuje až pod okno. Na zárubeň našich dveří často leze šnek, říkáme mu Hugo. Můj bratr Cyril se vždy dívá z okna a šklebí se na Emila.</a:t>
            </a:r>
          </a:p>
          <a:p>
            <a:r>
              <a:rPr lang="cs-CZ" dirty="0" smtClean="0"/>
              <a:t>----------------------------------------------------------------</a:t>
            </a:r>
            <a:endParaRPr lang="cs-CZ" dirty="0"/>
          </a:p>
          <a:p>
            <a:r>
              <a:rPr lang="cs-CZ" dirty="0" smtClean="0"/>
              <a:t>Vždy, když je někdo NA něčem, píše se jeho nota NA linku.</a:t>
            </a:r>
          </a:p>
          <a:p>
            <a:endParaRPr lang="cs-CZ" dirty="0"/>
          </a:p>
          <a:p>
            <a:endParaRPr lang="cs-CZ" dirty="0"/>
          </a:p>
        </p:txBody>
      </p:sp>
    </p:spTree>
    <p:extLst>
      <p:ext uri="{BB962C8B-B14F-4D97-AF65-F5344CB8AC3E}">
        <p14:creationId xmlns:p14="http://schemas.microsoft.com/office/powerpoint/2010/main" val="1442848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Oktáva </a:t>
            </a:r>
            <a:endParaRPr lang="cs-CZ" dirty="0"/>
          </a:p>
        </p:txBody>
      </p:sp>
      <p:sp>
        <p:nvSpPr>
          <p:cNvPr id="3" name="Podnadpis 2"/>
          <p:cNvSpPr>
            <a:spLocks noGrp="1"/>
          </p:cNvSpPr>
          <p:nvPr>
            <p:ph type="subTitle" idx="1"/>
          </p:nvPr>
        </p:nvSpPr>
        <p:spPr/>
        <p:txBody>
          <a:bodyPr/>
          <a:lstStyle/>
          <a:p>
            <a:r>
              <a:rPr lang="cs-CZ" dirty="0" smtClean="0"/>
              <a:t>Noty c1 – c2</a:t>
            </a:r>
            <a:endParaRPr lang="cs-CZ" dirty="0"/>
          </a:p>
        </p:txBody>
      </p:sp>
    </p:spTree>
    <p:extLst>
      <p:ext uri="{BB962C8B-B14F-4D97-AF65-F5344CB8AC3E}">
        <p14:creationId xmlns:p14="http://schemas.microsoft.com/office/powerpoint/2010/main" val="9755420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512650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7"/>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1000"/>
                                  </p:stCondLst>
                                  <p:childTnLst>
                                    <p:set>
                                      <p:cBhvr>
                                        <p:cTn id="12" dur="1" fill="hold">
                                          <p:stCondLst>
                                            <p:cond delay="0"/>
                                          </p:stCondLst>
                                        </p:cTn>
                                        <p:tgtEl>
                                          <p:spTgt spid="6"/>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1500"/>
                                  </p:stCondLst>
                                  <p:childTnLst>
                                    <p:set>
                                      <p:cBhvr>
                                        <p:cTn id="15" dur="1" fill="hold">
                                          <p:stCondLst>
                                            <p:cond delay="0"/>
                                          </p:stCondLst>
                                        </p:cTn>
                                        <p:tgtEl>
                                          <p:spTgt spid="5"/>
                                        </p:tgtEl>
                                        <p:attrNameLst>
                                          <p:attrName>style.visibility</p:attrName>
                                        </p:attrNameLst>
                                      </p:cBhvr>
                                      <p:to>
                                        <p:strVal val="visible"/>
                                      </p:to>
                                    </p:set>
                                  </p:childTnLst>
                                </p:cTn>
                              </p:par>
                            </p:childTnLst>
                          </p:cTn>
                        </p:par>
                        <p:par>
                          <p:cTn id="16" fill="hold">
                            <p:stCondLst>
                              <p:cond delay="3000"/>
                            </p:stCondLst>
                            <p:childTnLst>
                              <p:par>
                                <p:cTn id="17" presetID="1" presetClass="entr" presetSubtype="0" fill="hold" nodeType="afterEffect">
                                  <p:stCondLst>
                                    <p:cond delay="200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500"/>
                                  </p:stCondLst>
                                  <p:childTnLst>
                                    <p:set>
                                      <p:cBhvr>
                                        <p:cTn id="25" dur="1" fill="hold">
                                          <p:stCondLst>
                                            <p:cond delay="0"/>
                                          </p:stCondLst>
                                        </p:cTn>
                                        <p:tgtEl>
                                          <p:spTgt spid="13"/>
                                        </p:tgtEl>
                                        <p:attrNameLst>
                                          <p:attrName>style.visibility</p:attrName>
                                        </p:attrNameLst>
                                      </p:cBhvr>
                                      <p:to>
                                        <p:strVal val="visible"/>
                                      </p:to>
                                    </p:set>
                                  </p:childTnLst>
                                </p:cTn>
                              </p:par>
                            </p:childTnLst>
                          </p:cTn>
                        </p:par>
                        <p:par>
                          <p:cTn id="26" fill="hold">
                            <p:stCondLst>
                              <p:cond delay="500"/>
                            </p:stCondLst>
                            <p:childTnLst>
                              <p:par>
                                <p:cTn id="27" presetID="1" presetClass="entr" presetSubtype="0" fill="hold" nodeType="afterEffect">
                                  <p:stCondLst>
                                    <p:cond delay="1000"/>
                                  </p:stCondLst>
                                  <p:childTnLst>
                                    <p:set>
                                      <p:cBhvr>
                                        <p:cTn id="28" dur="1" fill="hold">
                                          <p:stCondLst>
                                            <p:cond delay="0"/>
                                          </p:stCondLst>
                                        </p:cTn>
                                        <p:tgtEl>
                                          <p:spTgt spid="15"/>
                                        </p:tgtEl>
                                        <p:attrNameLst>
                                          <p:attrName>style.visibility</p:attrName>
                                        </p:attrNameLst>
                                      </p:cBhvr>
                                      <p:to>
                                        <p:strVal val="visible"/>
                                      </p:to>
                                    </p:set>
                                  </p:childTnLst>
                                </p:cTn>
                              </p:par>
                            </p:childTnLst>
                          </p:cTn>
                        </p:par>
                        <p:par>
                          <p:cTn id="29" fill="hold">
                            <p:stCondLst>
                              <p:cond delay="1500"/>
                            </p:stCondLst>
                            <p:childTnLst>
                              <p:par>
                                <p:cTn id="30" presetID="1" presetClass="entr" presetSubtype="0" fill="hold" nodeType="afterEffect">
                                  <p:stCondLst>
                                    <p:cond delay="1500"/>
                                  </p:stCondLst>
                                  <p:childTnLst>
                                    <p:set>
                                      <p:cBhvr>
                                        <p:cTn id="31" dur="1" fill="hold">
                                          <p:stCondLst>
                                            <p:cond delay="0"/>
                                          </p:stCondLst>
                                        </p:cTn>
                                        <p:tgtEl>
                                          <p:spTgt spid="16"/>
                                        </p:tgtEl>
                                        <p:attrNameLst>
                                          <p:attrName>style.visibility</p:attrName>
                                        </p:attrNameLst>
                                      </p:cBhvr>
                                      <p:to>
                                        <p:strVal val="visible"/>
                                      </p:to>
                                    </p:set>
                                  </p:childTnLst>
                                </p:cTn>
                              </p:par>
                            </p:childTnLst>
                          </p:cTn>
                        </p:par>
                        <p:par>
                          <p:cTn id="32" fill="hold">
                            <p:stCondLst>
                              <p:cond delay="3000"/>
                            </p:stCondLst>
                            <p:childTnLst>
                              <p:par>
                                <p:cTn id="33" presetID="1" presetClass="entr" presetSubtype="0" fill="hold" grpId="0" nodeType="afterEffect">
                                  <p:stCondLst>
                                    <p:cond delay="2000"/>
                                  </p:stCondLst>
                                  <p:childTnLst>
                                    <p:set>
                                      <p:cBhvr>
                                        <p:cTn id="34" dur="1" fill="hold">
                                          <p:stCondLst>
                                            <p:cond delay="0"/>
                                          </p:stCondLst>
                                        </p:cTn>
                                        <p:tgtEl>
                                          <p:spTgt spid="18"/>
                                        </p:tgtEl>
                                        <p:attrNameLst>
                                          <p:attrName>style.visibility</p:attrName>
                                        </p:attrNameLst>
                                      </p:cBhvr>
                                      <p:to>
                                        <p:strVal val="visible"/>
                                      </p:to>
                                    </p:set>
                                  </p:childTnLst>
                                </p:cTn>
                              </p:par>
                            </p:childTnLst>
                          </p:cTn>
                        </p:par>
                        <p:par>
                          <p:cTn id="35" fill="hold">
                            <p:stCondLst>
                              <p:cond delay="5000"/>
                            </p:stCondLst>
                            <p:childTnLst>
                              <p:par>
                                <p:cTn id="36" presetID="1" presetClass="entr" presetSubtype="0" fill="hold" grpId="0" nodeType="afterEffect">
                                  <p:stCondLst>
                                    <p:cond delay="2500"/>
                                  </p:stCondLst>
                                  <p:childTnLst>
                                    <p:set>
                                      <p:cBhvr>
                                        <p:cTn id="37" dur="1" fill="hold">
                                          <p:stCondLst>
                                            <p:cond delay="0"/>
                                          </p:stCondLst>
                                        </p:cTn>
                                        <p:tgtEl>
                                          <p:spTgt spid="17"/>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par>
                          <p:cTn id="42" fill="hold">
                            <p:stCondLst>
                              <p:cond delay="0"/>
                            </p:stCondLst>
                            <p:childTnLst>
                              <p:par>
                                <p:cTn id="43" presetID="1" presetClass="entr" presetSubtype="0" fill="hold" nodeType="afterEffect">
                                  <p:stCondLst>
                                    <p:cond delay="500"/>
                                  </p:stCondLst>
                                  <p:childTnLst>
                                    <p:set>
                                      <p:cBhvr>
                                        <p:cTn id="44" dur="1" fill="hold">
                                          <p:stCondLst>
                                            <p:cond delay="0"/>
                                          </p:stCondLst>
                                        </p:cTn>
                                        <p:tgtEl>
                                          <p:spTgt spid="23"/>
                                        </p:tgtEl>
                                        <p:attrNameLst>
                                          <p:attrName>style.visibility</p:attrName>
                                        </p:attrNameLst>
                                      </p:cBhvr>
                                      <p:to>
                                        <p:strVal val="visible"/>
                                      </p:to>
                                    </p:set>
                                  </p:childTnLst>
                                </p:cTn>
                              </p:par>
                            </p:childTnLst>
                          </p:cTn>
                        </p:par>
                        <p:par>
                          <p:cTn id="45" fill="hold">
                            <p:stCondLst>
                              <p:cond delay="500"/>
                            </p:stCondLst>
                            <p:childTnLst>
                              <p:par>
                                <p:cTn id="46" presetID="1" presetClass="entr" presetSubtype="0" fill="hold" nodeType="afterEffect">
                                  <p:stCondLst>
                                    <p:cond delay="1000"/>
                                  </p:stCondLst>
                                  <p:childTnLst>
                                    <p:set>
                                      <p:cBhvr>
                                        <p:cTn id="47" dur="1" fill="hold">
                                          <p:stCondLst>
                                            <p:cond delay="0"/>
                                          </p:stCondLst>
                                        </p:cTn>
                                        <p:tgtEl>
                                          <p:spTgt spid="21"/>
                                        </p:tgtEl>
                                        <p:attrNameLst>
                                          <p:attrName>style.visibility</p:attrName>
                                        </p:attrNameLst>
                                      </p:cBhvr>
                                      <p:to>
                                        <p:strVal val="visible"/>
                                      </p:to>
                                    </p:set>
                                  </p:childTnLst>
                                </p:cTn>
                              </p:par>
                            </p:childTnLst>
                          </p:cTn>
                        </p:par>
                        <p:par>
                          <p:cTn id="48" fill="hold">
                            <p:stCondLst>
                              <p:cond delay="1500"/>
                            </p:stCondLst>
                            <p:childTnLst>
                              <p:par>
                                <p:cTn id="49" presetID="1" presetClass="entr" presetSubtype="0" fill="hold" grpId="0" nodeType="afterEffect">
                                  <p:stCondLst>
                                    <p:cond delay="200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6"/>
                                        </p:tgtEl>
                                        <p:attrNameLst>
                                          <p:attrName>style.visibility</p:attrName>
                                        </p:attrNameLst>
                                      </p:cBhvr>
                                      <p:to>
                                        <p:strVal val="visible"/>
                                      </p:to>
                                    </p:set>
                                  </p:childTnLst>
                                </p:cTn>
                              </p:par>
                            </p:childTnLst>
                          </p:cTn>
                        </p:par>
                        <p:par>
                          <p:cTn id="59" fill="hold">
                            <p:stCondLst>
                              <p:cond delay="0"/>
                            </p:stCondLst>
                            <p:childTnLst>
                              <p:par>
                                <p:cTn id="60" presetID="1" presetClass="entr" presetSubtype="0" fill="hold" nodeType="afterEffect">
                                  <p:stCondLst>
                                    <p:cond delay="500"/>
                                  </p:stCondLst>
                                  <p:childTnLst>
                                    <p:set>
                                      <p:cBhvr>
                                        <p:cTn id="61" dur="1" fill="hold">
                                          <p:stCondLst>
                                            <p:cond delay="0"/>
                                          </p:stCondLst>
                                        </p:cTn>
                                        <p:tgtEl>
                                          <p:spTgt spid="38"/>
                                        </p:tgtEl>
                                        <p:attrNameLst>
                                          <p:attrName>style.visibility</p:attrName>
                                        </p:attrNameLst>
                                      </p:cBhvr>
                                      <p:to>
                                        <p:strVal val="visible"/>
                                      </p:to>
                                    </p:set>
                                  </p:childTnLst>
                                </p:cTn>
                              </p:par>
                            </p:childTnLst>
                          </p:cTn>
                        </p:par>
                        <p:par>
                          <p:cTn id="62" fill="hold">
                            <p:stCondLst>
                              <p:cond delay="500"/>
                            </p:stCondLst>
                            <p:childTnLst>
                              <p:par>
                                <p:cTn id="63" presetID="1" presetClass="entr" presetSubtype="0" fill="hold" nodeType="afterEffect">
                                  <p:stCondLst>
                                    <p:cond delay="500"/>
                                  </p:stCondLst>
                                  <p:childTnLst>
                                    <p:set>
                                      <p:cBhvr>
                                        <p:cTn id="64"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8" name="Obrázek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grpSp>
        <p:nvGrpSpPr>
          <p:cNvPr id="34" name="Skupina 33"/>
          <p:cNvGrpSpPr/>
          <p:nvPr/>
        </p:nvGrpSpPr>
        <p:grpSpPr>
          <a:xfrm>
            <a:off x="2393758" y="3561304"/>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extovéPole 1"/>
          <p:cNvSpPr txBox="1"/>
          <p:nvPr/>
        </p:nvSpPr>
        <p:spPr>
          <a:xfrm>
            <a:off x="827584" y="548680"/>
            <a:ext cx="1224136" cy="1107996"/>
          </a:xfrm>
          <a:prstGeom prst="rect">
            <a:avLst/>
          </a:prstGeom>
          <a:noFill/>
        </p:spPr>
        <p:txBody>
          <a:bodyPr wrap="square" rtlCol="0">
            <a:spAutoFit/>
          </a:bodyPr>
          <a:lstStyle/>
          <a:p>
            <a:r>
              <a:rPr lang="cs-CZ" sz="6600" b="1" dirty="0" smtClean="0">
                <a:solidFill>
                  <a:srgbClr val="00B050"/>
                </a:solidFill>
              </a:rPr>
              <a:t>C</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sp>
        <p:nvSpPr>
          <p:cNvPr id="9" name="TextovéPole 8"/>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BÁBA CECILKA</a:t>
            </a:r>
            <a:endParaRPr lang="cs-CZ" sz="5400" b="1" dirty="0">
              <a:solidFill>
                <a:srgbClr val="00B050"/>
              </a:solidFill>
            </a:endParaRPr>
          </a:p>
        </p:txBody>
      </p:sp>
    </p:spTree>
    <p:extLst>
      <p:ext uri="{BB962C8B-B14F-4D97-AF65-F5344CB8AC3E}">
        <p14:creationId xmlns:p14="http://schemas.microsoft.com/office/powerpoint/2010/main" val="423337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grpSp>
        <p:nvGrpSpPr>
          <p:cNvPr id="34" name="Skupina 33"/>
          <p:cNvGrpSpPr/>
          <p:nvPr/>
        </p:nvGrpSpPr>
        <p:grpSpPr>
          <a:xfrm>
            <a:off x="3491880" y="3201264"/>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a:solidFill>
                  <a:srgbClr val="00B050"/>
                </a:solidFill>
              </a:rPr>
              <a:t>D</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DĚDA DAVID</a:t>
            </a:r>
            <a:endParaRPr lang="cs-CZ" sz="5400" b="1" dirty="0">
              <a:solidFill>
                <a:srgbClr val="00B050"/>
              </a:solidFill>
            </a:endParaRPr>
          </a:p>
        </p:txBody>
      </p:sp>
    </p:spTree>
    <p:extLst>
      <p:ext uri="{BB962C8B-B14F-4D97-AF65-F5344CB8AC3E}">
        <p14:creationId xmlns:p14="http://schemas.microsoft.com/office/powerpoint/2010/main" val="176314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grpSp>
        <p:nvGrpSpPr>
          <p:cNvPr id="34" name="Skupina 33"/>
          <p:cNvGrpSpPr/>
          <p:nvPr/>
        </p:nvGrpSpPr>
        <p:grpSpPr>
          <a:xfrm>
            <a:off x="4572000" y="2816932"/>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a:solidFill>
                  <a:srgbClr val="00B050"/>
                </a:solidFill>
              </a:rPr>
              <a:t>E</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KAMARÁD EMIL</a:t>
            </a:r>
            <a:endParaRPr lang="cs-CZ" sz="5400" b="1" dirty="0">
              <a:solidFill>
                <a:srgbClr val="00B050"/>
              </a:solidFill>
            </a:endParaRPr>
          </a:p>
        </p:txBody>
      </p:sp>
      <p:pic>
        <p:nvPicPr>
          <p:cNvPr id="43" name="Obrázek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spTree>
    <p:extLst>
      <p:ext uri="{BB962C8B-B14F-4D97-AF65-F5344CB8AC3E}">
        <p14:creationId xmlns:p14="http://schemas.microsoft.com/office/powerpoint/2010/main" val="140355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336" y="3562910"/>
            <a:ext cx="1545072" cy="907730"/>
          </a:xfrm>
          <a:prstGeom prst="rect">
            <a:avLst/>
          </a:prstGeom>
        </p:spPr>
      </p:pic>
      <p:grpSp>
        <p:nvGrpSpPr>
          <p:cNvPr id="34" name="Skupina 33"/>
          <p:cNvGrpSpPr/>
          <p:nvPr/>
        </p:nvGrpSpPr>
        <p:grpSpPr>
          <a:xfrm>
            <a:off x="989602" y="2554527"/>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a:solidFill>
                  <a:srgbClr val="00B050"/>
                </a:solidFill>
              </a:rPr>
              <a:t>F</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PES FÍK</a:t>
            </a:r>
            <a:endParaRPr lang="cs-CZ" sz="5400" b="1" dirty="0">
              <a:solidFill>
                <a:srgbClr val="00B050"/>
              </a:solidFill>
            </a:endParaRPr>
          </a:p>
        </p:txBody>
      </p:sp>
      <p:pic>
        <p:nvPicPr>
          <p:cNvPr id="43" name="Obrázek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pic>
        <p:nvPicPr>
          <p:cNvPr id="44" name="Obrázek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spTree>
    <p:extLst>
      <p:ext uri="{BB962C8B-B14F-4D97-AF65-F5344CB8AC3E}">
        <p14:creationId xmlns:p14="http://schemas.microsoft.com/office/powerpoint/2010/main" val="8863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1808" y="2733097"/>
            <a:ext cx="1524000" cy="1247775"/>
          </a:xfrm>
          <a:prstGeom prst="rect">
            <a:avLst/>
          </a:prstGeom>
        </p:spPr>
      </p:pic>
      <p:grpSp>
        <p:nvGrpSpPr>
          <p:cNvPr id="34" name="Skupina 33"/>
          <p:cNvGrpSpPr/>
          <p:nvPr/>
        </p:nvGrpSpPr>
        <p:grpSpPr>
          <a:xfrm>
            <a:off x="6449307" y="2217244"/>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a:solidFill>
                  <a:srgbClr val="00B050"/>
                </a:solidFill>
              </a:rPr>
              <a:t>G</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KOČKA GRÉTA</a:t>
            </a:r>
            <a:endParaRPr lang="cs-CZ" sz="5400" b="1" dirty="0">
              <a:solidFill>
                <a:srgbClr val="00B050"/>
              </a:solidFill>
            </a:endParaRPr>
          </a:p>
        </p:txBody>
      </p:sp>
      <p:pic>
        <p:nvPicPr>
          <p:cNvPr id="43" name="Obrázek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pic>
        <p:nvPicPr>
          <p:cNvPr id="44" name="Obrázek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pic>
        <p:nvPicPr>
          <p:cNvPr id="45" name="Obrázek 4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336" y="3562910"/>
            <a:ext cx="1545072" cy="907730"/>
          </a:xfrm>
          <a:prstGeom prst="rect">
            <a:avLst/>
          </a:prstGeom>
        </p:spPr>
      </p:pic>
    </p:spTree>
    <p:extLst>
      <p:ext uri="{BB962C8B-B14F-4D97-AF65-F5344CB8AC3E}">
        <p14:creationId xmlns:p14="http://schemas.microsoft.com/office/powerpoint/2010/main" val="837718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1920" y="2918324"/>
            <a:ext cx="807680" cy="1487156"/>
          </a:xfrm>
          <a:prstGeom prst="rect">
            <a:avLst/>
          </a:prstGeom>
        </p:spPr>
      </p:pic>
      <p:grpSp>
        <p:nvGrpSpPr>
          <p:cNvPr id="34" name="Skupina 33"/>
          <p:cNvGrpSpPr/>
          <p:nvPr/>
        </p:nvGrpSpPr>
        <p:grpSpPr>
          <a:xfrm>
            <a:off x="3604868" y="1873660"/>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a:solidFill>
                  <a:srgbClr val="00B050"/>
                </a:solidFill>
              </a:rPr>
              <a:t>A</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KYTKA ADÉLA</a:t>
            </a:r>
            <a:endParaRPr lang="cs-CZ" sz="5400" b="1" dirty="0">
              <a:solidFill>
                <a:srgbClr val="00B050"/>
              </a:solidFill>
            </a:endParaRPr>
          </a:p>
        </p:txBody>
      </p:sp>
      <p:pic>
        <p:nvPicPr>
          <p:cNvPr id="43" name="Obrázek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pic>
        <p:nvPicPr>
          <p:cNvPr id="44" name="Obrázek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pic>
        <p:nvPicPr>
          <p:cNvPr id="45" name="Obrázek 4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5336" y="3562910"/>
            <a:ext cx="1545072" cy="907730"/>
          </a:xfrm>
          <a:prstGeom prst="rect">
            <a:avLst/>
          </a:prstGeom>
        </p:spPr>
      </p:pic>
      <p:pic>
        <p:nvPicPr>
          <p:cNvPr id="46" name="Obrázek 4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91808" y="2733097"/>
            <a:ext cx="1524000" cy="1247775"/>
          </a:xfrm>
          <a:prstGeom prst="rect">
            <a:avLst/>
          </a:prstGeom>
        </p:spPr>
      </p:pic>
    </p:spTree>
    <p:extLst>
      <p:ext uri="{BB962C8B-B14F-4D97-AF65-F5344CB8AC3E}">
        <p14:creationId xmlns:p14="http://schemas.microsoft.com/office/powerpoint/2010/main" val="395668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23528"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23601" y="2500561"/>
            <a:ext cx="1196444" cy="731942"/>
          </a:xfrm>
          <a:prstGeom prst="rect">
            <a:avLst/>
          </a:prstGeom>
        </p:spPr>
      </p:pic>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grpSp>
        <p:nvGrpSpPr>
          <p:cNvPr id="34" name="Skupina 33"/>
          <p:cNvGrpSpPr/>
          <p:nvPr/>
        </p:nvGrpSpPr>
        <p:grpSpPr>
          <a:xfrm>
            <a:off x="4596931" y="1573012"/>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a:solidFill>
                  <a:srgbClr val="00B050"/>
                </a:solidFill>
              </a:rPr>
              <a:t>H</a:t>
            </a:r>
            <a:r>
              <a:rPr lang="cs-CZ" b="1" dirty="0" smtClean="0">
                <a:solidFill>
                  <a:srgbClr val="00B050"/>
                </a:solidFill>
              </a:rPr>
              <a:t> </a:t>
            </a:r>
            <a:r>
              <a:rPr lang="cs-CZ" sz="2000" b="1" dirty="0" smtClean="0">
                <a:solidFill>
                  <a:srgbClr val="00B050"/>
                </a:solidFill>
              </a:rPr>
              <a:t>1</a:t>
            </a:r>
            <a:endParaRPr lang="cs-CZ" sz="2000" b="1" dirty="0">
              <a:solidFill>
                <a:srgbClr val="00B050"/>
              </a:solidFill>
            </a:endParaRP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pic>
        <p:nvPicPr>
          <p:cNvPr id="47" name="Obrázek 4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1920" y="2918324"/>
            <a:ext cx="807680" cy="1487156"/>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ŠNEK HUGO</a:t>
            </a:r>
            <a:endParaRPr lang="cs-CZ" sz="5400" b="1" dirty="0">
              <a:solidFill>
                <a:srgbClr val="00B050"/>
              </a:solidFill>
            </a:endParaRPr>
          </a:p>
        </p:txBody>
      </p:sp>
      <p:pic>
        <p:nvPicPr>
          <p:cNvPr id="43" name="Obrázek 4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pic>
        <p:nvPicPr>
          <p:cNvPr id="44" name="Obrázek 4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pic>
        <p:nvPicPr>
          <p:cNvPr id="45" name="Obrázek 4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5336" y="3562910"/>
            <a:ext cx="1545072" cy="907730"/>
          </a:xfrm>
          <a:prstGeom prst="rect">
            <a:avLst/>
          </a:prstGeom>
        </p:spPr>
      </p:pic>
      <p:pic>
        <p:nvPicPr>
          <p:cNvPr id="46" name="Obrázek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91808" y="2733097"/>
            <a:ext cx="1524000" cy="1247775"/>
          </a:xfrm>
          <a:prstGeom prst="rect">
            <a:avLst/>
          </a:prstGeom>
        </p:spPr>
      </p:pic>
    </p:spTree>
    <p:extLst>
      <p:ext uri="{BB962C8B-B14F-4D97-AF65-F5344CB8AC3E}">
        <p14:creationId xmlns:p14="http://schemas.microsoft.com/office/powerpoint/2010/main" val="407977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6248" y="2276196"/>
            <a:ext cx="679512" cy="792764"/>
          </a:xfrm>
          <a:prstGeom prst="rect">
            <a:avLst/>
          </a:prstGeom>
        </p:spPr>
      </p:pic>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51736" y="244153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grpSp>
        <p:nvGrpSpPr>
          <p:cNvPr id="34" name="Skupina 33"/>
          <p:cNvGrpSpPr/>
          <p:nvPr/>
        </p:nvGrpSpPr>
        <p:grpSpPr>
          <a:xfrm>
            <a:off x="3365866" y="1293520"/>
            <a:ext cx="900100" cy="1703432"/>
            <a:chOff x="971600" y="1340768"/>
            <a:chExt cx="1800200" cy="3024336"/>
          </a:xfrm>
        </p:grpSpPr>
        <p:sp>
          <p:nvSpPr>
            <p:cNvPr id="35" name="Ovál 34"/>
            <p:cNvSpPr/>
            <p:nvPr/>
          </p:nvSpPr>
          <p:spPr>
            <a:xfrm>
              <a:off x="971600" y="3429000"/>
              <a:ext cx="1800200" cy="9361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37" name="Přímá spojnice 36"/>
            <p:cNvCxnSpPr/>
            <p:nvPr/>
          </p:nvCxnSpPr>
          <p:spPr>
            <a:xfrm>
              <a:off x="2754680" y="1340768"/>
              <a:ext cx="0" cy="255628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0" name="TextovéPole 39"/>
          <p:cNvSpPr txBox="1"/>
          <p:nvPr/>
        </p:nvSpPr>
        <p:spPr>
          <a:xfrm>
            <a:off x="827584" y="548680"/>
            <a:ext cx="1224136" cy="1107996"/>
          </a:xfrm>
          <a:prstGeom prst="rect">
            <a:avLst/>
          </a:prstGeom>
          <a:noFill/>
        </p:spPr>
        <p:txBody>
          <a:bodyPr wrap="square" rtlCol="0">
            <a:spAutoFit/>
          </a:bodyPr>
          <a:lstStyle/>
          <a:p>
            <a:r>
              <a:rPr lang="cs-CZ" sz="6600" b="1" dirty="0" smtClean="0">
                <a:solidFill>
                  <a:srgbClr val="00B050"/>
                </a:solidFill>
              </a:rPr>
              <a:t>C</a:t>
            </a:r>
            <a:r>
              <a:rPr lang="cs-CZ" b="1" dirty="0" smtClean="0">
                <a:solidFill>
                  <a:srgbClr val="00B050"/>
                </a:solidFill>
              </a:rPr>
              <a:t> </a:t>
            </a:r>
            <a:r>
              <a:rPr lang="cs-CZ" sz="2000" b="1" dirty="0">
                <a:solidFill>
                  <a:srgbClr val="00B050"/>
                </a:solidFill>
              </a:rPr>
              <a:t>2</a:t>
            </a:r>
          </a:p>
        </p:txBody>
      </p: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pic>
        <p:nvPicPr>
          <p:cNvPr id="47" name="Obrázek 4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1920" y="2925864"/>
            <a:ext cx="807680" cy="1487156"/>
          </a:xfrm>
          <a:prstGeom prst="rect">
            <a:avLst/>
          </a:prstGeom>
        </p:spPr>
      </p:pic>
      <p:sp>
        <p:nvSpPr>
          <p:cNvPr id="42" name="TextovéPole 41"/>
          <p:cNvSpPr txBox="1"/>
          <p:nvPr/>
        </p:nvSpPr>
        <p:spPr>
          <a:xfrm>
            <a:off x="3383868" y="5733256"/>
            <a:ext cx="5292588" cy="923330"/>
          </a:xfrm>
          <a:prstGeom prst="rect">
            <a:avLst/>
          </a:prstGeom>
          <a:noFill/>
        </p:spPr>
        <p:txBody>
          <a:bodyPr wrap="square" rtlCol="0">
            <a:spAutoFit/>
          </a:bodyPr>
          <a:lstStyle/>
          <a:p>
            <a:r>
              <a:rPr lang="cs-CZ" sz="5400" b="1" dirty="0" smtClean="0">
                <a:solidFill>
                  <a:srgbClr val="00B050"/>
                </a:solidFill>
              </a:rPr>
              <a:t>BRATR CYRIL</a:t>
            </a:r>
            <a:endParaRPr lang="cs-CZ" sz="5400" b="1" dirty="0">
              <a:solidFill>
                <a:srgbClr val="00B050"/>
              </a:solidFill>
            </a:endParaRPr>
          </a:p>
        </p:txBody>
      </p:sp>
      <p:pic>
        <p:nvPicPr>
          <p:cNvPr id="43" name="Obrázek 4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pic>
        <p:nvPicPr>
          <p:cNvPr id="44" name="Obrázek 4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pic>
        <p:nvPicPr>
          <p:cNvPr id="45" name="Obrázek 4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5336" y="3562910"/>
            <a:ext cx="1545072" cy="907730"/>
          </a:xfrm>
          <a:prstGeom prst="rect">
            <a:avLst/>
          </a:prstGeom>
        </p:spPr>
      </p:pic>
      <p:pic>
        <p:nvPicPr>
          <p:cNvPr id="46" name="Obrázek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91808" y="2733097"/>
            <a:ext cx="1524000" cy="1247775"/>
          </a:xfrm>
          <a:prstGeom prst="rect">
            <a:avLst/>
          </a:prstGeom>
        </p:spPr>
      </p:pic>
      <p:pic>
        <p:nvPicPr>
          <p:cNvPr id="48" name="Obrázek 4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23601" y="2500561"/>
            <a:ext cx="1196444" cy="731942"/>
          </a:xfrm>
          <a:prstGeom prst="rect">
            <a:avLst/>
          </a:prstGeom>
        </p:spPr>
      </p:pic>
    </p:spTree>
    <p:extLst>
      <p:ext uri="{BB962C8B-B14F-4D97-AF65-F5344CB8AC3E}">
        <p14:creationId xmlns:p14="http://schemas.microsoft.com/office/powerpoint/2010/main" val="20979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down)">
                                      <p:cBhvr>
                                        <p:cTn id="55" dur="580">
                                          <p:stCondLst>
                                            <p:cond delay="0"/>
                                          </p:stCondLst>
                                        </p:cTn>
                                        <p:tgtEl>
                                          <p:spTgt spid="34"/>
                                        </p:tgtEl>
                                      </p:cBhvr>
                                    </p:animEffect>
                                    <p:anim calcmode="lin" valueType="num">
                                      <p:cBhvr>
                                        <p:cTn id="56"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61" dur="26">
                                          <p:stCondLst>
                                            <p:cond delay="650"/>
                                          </p:stCondLst>
                                        </p:cTn>
                                        <p:tgtEl>
                                          <p:spTgt spid="34"/>
                                        </p:tgtEl>
                                      </p:cBhvr>
                                      <p:to x="100000" y="60000"/>
                                    </p:animScale>
                                    <p:animScale>
                                      <p:cBhvr>
                                        <p:cTn id="62" dur="166" decel="50000">
                                          <p:stCondLst>
                                            <p:cond delay="676"/>
                                          </p:stCondLst>
                                        </p:cTn>
                                        <p:tgtEl>
                                          <p:spTgt spid="34"/>
                                        </p:tgtEl>
                                      </p:cBhvr>
                                      <p:to x="100000" y="100000"/>
                                    </p:animScale>
                                    <p:animScale>
                                      <p:cBhvr>
                                        <p:cTn id="63" dur="26">
                                          <p:stCondLst>
                                            <p:cond delay="1312"/>
                                          </p:stCondLst>
                                        </p:cTn>
                                        <p:tgtEl>
                                          <p:spTgt spid="34"/>
                                        </p:tgtEl>
                                      </p:cBhvr>
                                      <p:to x="100000" y="80000"/>
                                    </p:animScale>
                                    <p:animScale>
                                      <p:cBhvr>
                                        <p:cTn id="64" dur="166" decel="50000">
                                          <p:stCondLst>
                                            <p:cond delay="1338"/>
                                          </p:stCondLst>
                                        </p:cTn>
                                        <p:tgtEl>
                                          <p:spTgt spid="34"/>
                                        </p:tgtEl>
                                      </p:cBhvr>
                                      <p:to x="100000" y="100000"/>
                                    </p:animScale>
                                    <p:animScale>
                                      <p:cBhvr>
                                        <p:cTn id="65" dur="26">
                                          <p:stCondLst>
                                            <p:cond delay="1642"/>
                                          </p:stCondLst>
                                        </p:cTn>
                                        <p:tgtEl>
                                          <p:spTgt spid="34"/>
                                        </p:tgtEl>
                                      </p:cBhvr>
                                      <p:to x="100000" y="90000"/>
                                    </p:animScale>
                                    <p:animScale>
                                      <p:cBhvr>
                                        <p:cTn id="66" dur="166" decel="50000">
                                          <p:stCondLst>
                                            <p:cond delay="1668"/>
                                          </p:stCondLst>
                                        </p:cTn>
                                        <p:tgtEl>
                                          <p:spTgt spid="34"/>
                                        </p:tgtEl>
                                      </p:cBhvr>
                                      <p:to x="100000" y="100000"/>
                                    </p:animScale>
                                    <p:animScale>
                                      <p:cBhvr>
                                        <p:cTn id="67" dur="26">
                                          <p:stCondLst>
                                            <p:cond delay="1808"/>
                                          </p:stCondLst>
                                        </p:cTn>
                                        <p:tgtEl>
                                          <p:spTgt spid="34"/>
                                        </p:tgtEl>
                                      </p:cBhvr>
                                      <p:to x="100000" y="95000"/>
                                    </p:animScale>
                                    <p:animScale>
                                      <p:cBhvr>
                                        <p:cTn id="68" dur="166" decel="50000">
                                          <p:stCondLst>
                                            <p:cond delay="1834"/>
                                          </p:stCondLst>
                                        </p:cTn>
                                        <p:tgtEl>
                                          <p:spTgt spid="3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6248" y="2276196"/>
            <a:ext cx="679512" cy="792764"/>
          </a:xfrm>
          <a:prstGeom prst="rect">
            <a:avLst/>
          </a:prstGeom>
        </p:spPr>
      </p:pic>
      <p:cxnSp>
        <p:nvCxnSpPr>
          <p:cNvPr id="3" name="Přímá spojnice 2"/>
          <p:cNvCxnSpPr/>
          <p:nvPr/>
        </p:nvCxnSpPr>
        <p:spPr>
          <a:xfrm>
            <a:off x="323528" y="1844824"/>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4" name="Přímá spojnice 3"/>
          <p:cNvCxnSpPr/>
          <p:nvPr/>
        </p:nvCxnSpPr>
        <p:spPr>
          <a:xfrm>
            <a:off x="323528" y="4293096"/>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5" name="Přímá spojnice 4"/>
          <p:cNvCxnSpPr/>
          <p:nvPr/>
        </p:nvCxnSpPr>
        <p:spPr>
          <a:xfrm>
            <a:off x="323528" y="366190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6" name="Přímá spojnice 5"/>
          <p:cNvCxnSpPr/>
          <p:nvPr/>
        </p:nvCxnSpPr>
        <p:spPr>
          <a:xfrm>
            <a:off x="323528" y="2996952"/>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7" name="Přímá spojnice 6"/>
          <p:cNvCxnSpPr/>
          <p:nvPr/>
        </p:nvCxnSpPr>
        <p:spPr>
          <a:xfrm>
            <a:off x="351736" y="2424728"/>
            <a:ext cx="8136904" cy="0"/>
          </a:xfrm>
          <a:prstGeom prst="line">
            <a:avLst/>
          </a:prstGeom>
        </p:spPr>
        <p:style>
          <a:lnRef idx="3">
            <a:schemeClr val="dk1"/>
          </a:lnRef>
          <a:fillRef idx="0">
            <a:schemeClr val="dk1"/>
          </a:fillRef>
          <a:effectRef idx="2">
            <a:schemeClr val="dk1"/>
          </a:effectRef>
          <a:fontRef idx="minor">
            <a:schemeClr val="tx1"/>
          </a:fontRef>
        </p:style>
      </p:cxnSp>
      <p:cxnSp>
        <p:nvCxnSpPr>
          <p:cNvPr id="11" name="Přímá spojnice 10"/>
          <p:cNvCxnSpPr/>
          <p:nvPr/>
        </p:nvCxnSpPr>
        <p:spPr>
          <a:xfrm flipV="1">
            <a:off x="2483768" y="548680"/>
            <a:ext cx="1800200"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Přímá spojnice 12"/>
          <p:cNvCxnSpPr/>
          <p:nvPr/>
        </p:nvCxnSpPr>
        <p:spPr>
          <a:xfrm>
            <a:off x="4283968" y="548680"/>
            <a:ext cx="2016224" cy="1876048"/>
          </a:xfrm>
          <a:prstGeom prst="line">
            <a:avLst/>
          </a:prstGeom>
        </p:spPr>
        <p:style>
          <a:lnRef idx="3">
            <a:schemeClr val="accent6"/>
          </a:lnRef>
          <a:fillRef idx="0">
            <a:schemeClr val="accent6"/>
          </a:fillRef>
          <a:effectRef idx="2">
            <a:schemeClr val="accent6"/>
          </a:effectRef>
          <a:fontRef idx="minor">
            <a:schemeClr val="tx1"/>
          </a:fontRef>
        </p:style>
      </p:cxnSp>
      <p:cxnSp>
        <p:nvCxnSpPr>
          <p:cNvPr id="15" name="Přímá spojnice 14"/>
          <p:cNvCxnSpPr/>
          <p:nvPr/>
        </p:nvCxnSpPr>
        <p:spPr>
          <a:xfrm>
            <a:off x="3059832" y="1844824"/>
            <a:ext cx="0" cy="2448272"/>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Přímá spojnice 15"/>
          <p:cNvCxnSpPr/>
          <p:nvPr/>
        </p:nvCxnSpPr>
        <p:spPr>
          <a:xfrm>
            <a:off x="5652120" y="1820064"/>
            <a:ext cx="0" cy="2448272"/>
          </a:xfrm>
          <a:prstGeom prst="line">
            <a:avLst/>
          </a:prstGeom>
        </p:spPr>
        <p:style>
          <a:lnRef idx="3">
            <a:schemeClr val="accent6"/>
          </a:lnRef>
          <a:fillRef idx="0">
            <a:schemeClr val="accent6"/>
          </a:fillRef>
          <a:effectRef idx="2">
            <a:schemeClr val="accent6"/>
          </a:effectRef>
          <a:fontRef idx="minor">
            <a:schemeClr val="tx1"/>
          </a:fontRef>
        </p:style>
      </p:cxnSp>
      <p:sp>
        <p:nvSpPr>
          <p:cNvPr id="17" name="Obdélník 16"/>
          <p:cNvSpPr/>
          <p:nvPr/>
        </p:nvSpPr>
        <p:spPr>
          <a:xfrm>
            <a:off x="3491880" y="2424728"/>
            <a:ext cx="648072" cy="572224"/>
          </a:xfrm>
          <a:prstGeom prst="rect">
            <a:avLst/>
          </a:prstGeom>
          <a:noFill/>
          <a:ln w="57150">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8" name="Obdélník 17"/>
          <p:cNvSpPr/>
          <p:nvPr/>
        </p:nvSpPr>
        <p:spPr>
          <a:xfrm>
            <a:off x="4572000" y="3068960"/>
            <a:ext cx="864096" cy="1199376"/>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bdélník 18"/>
          <p:cNvSpPr/>
          <p:nvPr/>
        </p:nvSpPr>
        <p:spPr>
          <a:xfrm>
            <a:off x="971600" y="3668648"/>
            <a:ext cx="936104" cy="5996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21" name="Přímá spojnice 20"/>
          <p:cNvCxnSpPr/>
          <p:nvPr/>
        </p:nvCxnSpPr>
        <p:spPr>
          <a:xfrm>
            <a:off x="1439652"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cxnSp>
        <p:nvCxnSpPr>
          <p:cNvPr id="23" name="Přímá spojnice 22"/>
          <p:cNvCxnSpPr/>
          <p:nvPr/>
        </p:nvCxnSpPr>
        <p:spPr>
          <a:xfrm flipH="1">
            <a:off x="827584" y="3044200"/>
            <a:ext cx="612068" cy="744840"/>
          </a:xfrm>
          <a:prstGeom prst="line">
            <a:avLst/>
          </a:prstGeom>
          <a:ln>
            <a:solidFill>
              <a:srgbClr val="FF0000"/>
            </a:solidFill>
          </a:ln>
        </p:spPr>
        <p:style>
          <a:lnRef idx="3">
            <a:schemeClr val="accent6"/>
          </a:lnRef>
          <a:fillRef idx="0">
            <a:schemeClr val="accent6"/>
          </a:fillRef>
          <a:effectRef idx="2">
            <a:schemeClr val="accent6"/>
          </a:effectRef>
          <a:fontRef idx="minor">
            <a:schemeClr val="tx1"/>
          </a:fontRef>
        </p:style>
      </p:cxnSp>
      <p:sp>
        <p:nvSpPr>
          <p:cNvPr id="24" name="Ovál 23"/>
          <p:cNvSpPr/>
          <p:nvPr/>
        </p:nvSpPr>
        <p:spPr>
          <a:xfrm>
            <a:off x="1133618" y="3668648"/>
            <a:ext cx="612068" cy="6244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nvGrpSpPr>
          <p:cNvPr id="33" name="Skupina 32"/>
          <p:cNvGrpSpPr/>
          <p:nvPr/>
        </p:nvGrpSpPr>
        <p:grpSpPr>
          <a:xfrm>
            <a:off x="6207925" y="3751999"/>
            <a:ext cx="1440160" cy="998205"/>
            <a:chOff x="6207925" y="3751999"/>
            <a:chExt cx="1440160" cy="998205"/>
          </a:xfrm>
        </p:grpSpPr>
        <p:grpSp>
          <p:nvGrpSpPr>
            <p:cNvPr id="32" name="Skupina 31"/>
            <p:cNvGrpSpPr/>
            <p:nvPr/>
          </p:nvGrpSpPr>
          <p:grpSpPr>
            <a:xfrm>
              <a:off x="6207925" y="3751999"/>
              <a:ext cx="1440160" cy="984489"/>
              <a:chOff x="6156176" y="3776091"/>
              <a:chExt cx="1440160" cy="984489"/>
            </a:xfrm>
          </p:grpSpPr>
          <p:sp>
            <p:nvSpPr>
              <p:cNvPr id="31" name="Obdélník 30"/>
              <p:cNvSpPr/>
              <p:nvPr/>
            </p:nvSpPr>
            <p:spPr>
              <a:xfrm>
                <a:off x="6156176" y="443711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bdélník 29"/>
              <p:cNvSpPr/>
              <p:nvPr/>
            </p:nvSpPr>
            <p:spPr>
              <a:xfrm>
                <a:off x="6156176" y="3980872"/>
                <a:ext cx="1440160" cy="96200"/>
              </a:xfrm>
              <a:prstGeom prst="rect">
                <a:avLst/>
              </a:prstGeom>
              <a:solidFill>
                <a:schemeClr val="accent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Pětiúhelník 24"/>
              <p:cNvSpPr/>
              <p:nvPr/>
            </p:nvSpPr>
            <p:spPr>
              <a:xfrm rot="16200000">
                <a:off x="5877003" y="4193375"/>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Pětiúhelník 26"/>
              <p:cNvSpPr/>
              <p:nvPr/>
            </p:nvSpPr>
            <p:spPr>
              <a:xfrm rot="16200000">
                <a:off x="6129373" y="419337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Pětiúhelník 25"/>
            <p:cNvSpPr/>
            <p:nvPr/>
          </p:nvSpPr>
          <p:spPr>
            <a:xfrm rot="16200000">
              <a:off x="6406686" y="4174858"/>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Pětiúhelník 27"/>
            <p:cNvSpPr/>
            <p:nvPr/>
          </p:nvSpPr>
          <p:spPr>
            <a:xfrm rot="16200000">
              <a:off x="6891021" y="4182999"/>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Pětiúhelník 28"/>
            <p:cNvSpPr/>
            <p:nvPr/>
          </p:nvSpPr>
          <p:spPr>
            <a:xfrm rot="16200000">
              <a:off x="6636525" y="4169284"/>
              <a:ext cx="984488" cy="149922"/>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cxnSp>
        <p:nvCxnSpPr>
          <p:cNvPr id="36" name="Přímá spojnice 35"/>
          <p:cNvCxnSpPr/>
          <p:nvPr/>
        </p:nvCxnSpPr>
        <p:spPr>
          <a:xfrm>
            <a:off x="2195736" y="4941168"/>
            <a:ext cx="1296144" cy="0"/>
          </a:xfrm>
          <a:prstGeom prst="line">
            <a:avLst/>
          </a:prstGeom>
        </p:spPr>
        <p:style>
          <a:lnRef idx="3">
            <a:schemeClr val="dk1"/>
          </a:lnRef>
          <a:fillRef idx="0">
            <a:schemeClr val="dk1"/>
          </a:fillRef>
          <a:effectRef idx="2">
            <a:schemeClr val="dk1"/>
          </a:effectRef>
          <a:fontRef idx="minor">
            <a:schemeClr val="tx1"/>
          </a:fontRef>
        </p:style>
      </p:cxnSp>
      <p:cxnSp>
        <p:nvCxnSpPr>
          <p:cNvPr id="38" name="Přímá spojnice 37"/>
          <p:cNvCxnSpPr/>
          <p:nvPr/>
        </p:nvCxnSpPr>
        <p:spPr>
          <a:xfrm>
            <a:off x="2483768" y="4941168"/>
            <a:ext cx="0" cy="360040"/>
          </a:xfrm>
          <a:prstGeom prst="line">
            <a:avLst/>
          </a:prstGeom>
        </p:spPr>
        <p:style>
          <a:lnRef idx="3">
            <a:schemeClr val="accent2"/>
          </a:lnRef>
          <a:fillRef idx="0">
            <a:schemeClr val="accent2"/>
          </a:fillRef>
          <a:effectRef idx="2">
            <a:schemeClr val="accent2"/>
          </a:effectRef>
          <a:fontRef idx="minor">
            <a:schemeClr val="tx1"/>
          </a:fontRef>
        </p:style>
      </p:cxnSp>
      <p:cxnSp>
        <p:nvCxnSpPr>
          <p:cNvPr id="39" name="Přímá spojnice 38"/>
          <p:cNvCxnSpPr/>
          <p:nvPr/>
        </p:nvCxnSpPr>
        <p:spPr>
          <a:xfrm>
            <a:off x="3203848" y="4956956"/>
            <a:ext cx="0" cy="360040"/>
          </a:xfrm>
          <a:prstGeom prst="line">
            <a:avLst/>
          </a:prstGeom>
        </p:spPr>
        <p:style>
          <a:lnRef idx="3">
            <a:schemeClr val="accent2"/>
          </a:lnRef>
          <a:fillRef idx="0">
            <a:schemeClr val="accent2"/>
          </a:fillRef>
          <a:effectRef idx="2">
            <a:schemeClr val="accent2"/>
          </a:effectRef>
          <a:fontRef idx="minor">
            <a:schemeClr val="tx1"/>
          </a:fontRef>
        </p:style>
      </p:cxnSp>
      <p:pic>
        <p:nvPicPr>
          <p:cNvPr id="41" name="Obrázek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4035829"/>
            <a:ext cx="704850" cy="1428750"/>
          </a:xfrm>
          <a:prstGeom prst="rect">
            <a:avLst/>
          </a:prstGeom>
        </p:spPr>
      </p:pic>
      <p:pic>
        <p:nvPicPr>
          <p:cNvPr id="47" name="Obrázek 4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1920" y="2925864"/>
            <a:ext cx="807680" cy="1487156"/>
          </a:xfrm>
          <a:prstGeom prst="rect">
            <a:avLst/>
          </a:prstGeom>
        </p:spPr>
      </p:pic>
      <p:sp>
        <p:nvSpPr>
          <p:cNvPr id="42" name="TextovéPole 41"/>
          <p:cNvSpPr txBox="1"/>
          <p:nvPr/>
        </p:nvSpPr>
        <p:spPr>
          <a:xfrm>
            <a:off x="323528" y="5733256"/>
            <a:ext cx="8352928" cy="923330"/>
          </a:xfrm>
          <a:prstGeom prst="rect">
            <a:avLst/>
          </a:prstGeom>
          <a:noFill/>
        </p:spPr>
        <p:txBody>
          <a:bodyPr wrap="square" rtlCol="0">
            <a:spAutoFit/>
          </a:bodyPr>
          <a:lstStyle/>
          <a:p>
            <a:r>
              <a:rPr lang="cs-CZ" sz="5400" b="1" dirty="0" smtClean="0">
                <a:solidFill>
                  <a:srgbClr val="00B050"/>
                </a:solidFill>
              </a:rPr>
              <a:t>C – D – E – F – G – A – H – C </a:t>
            </a:r>
            <a:endParaRPr lang="cs-CZ" sz="5400" b="1" dirty="0">
              <a:solidFill>
                <a:srgbClr val="00B050"/>
              </a:solidFill>
            </a:endParaRPr>
          </a:p>
        </p:txBody>
      </p:sp>
      <p:pic>
        <p:nvPicPr>
          <p:cNvPr id="43" name="Obrázek 4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3429588" y="3743600"/>
            <a:ext cx="990600" cy="1743075"/>
          </a:xfrm>
          <a:prstGeom prst="rect">
            <a:avLst/>
          </a:prstGeom>
        </p:spPr>
      </p:pic>
      <p:pic>
        <p:nvPicPr>
          <p:cNvPr id="44" name="Obrázek 4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19600" y="3156670"/>
            <a:ext cx="952500" cy="1352550"/>
          </a:xfrm>
          <a:prstGeom prst="rect">
            <a:avLst/>
          </a:prstGeom>
        </p:spPr>
      </p:pic>
      <p:pic>
        <p:nvPicPr>
          <p:cNvPr id="45" name="Obrázek 4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5336" y="3562910"/>
            <a:ext cx="1545072" cy="907730"/>
          </a:xfrm>
          <a:prstGeom prst="rect">
            <a:avLst/>
          </a:prstGeom>
        </p:spPr>
      </p:pic>
      <p:pic>
        <p:nvPicPr>
          <p:cNvPr id="46" name="Obrázek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91808" y="2733097"/>
            <a:ext cx="1524000" cy="1247775"/>
          </a:xfrm>
          <a:prstGeom prst="rect">
            <a:avLst/>
          </a:prstGeom>
        </p:spPr>
      </p:pic>
      <p:pic>
        <p:nvPicPr>
          <p:cNvPr id="48" name="Obrázek 4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23601" y="2500561"/>
            <a:ext cx="1196444" cy="731942"/>
          </a:xfrm>
          <a:prstGeom prst="rect">
            <a:avLst/>
          </a:prstGeom>
        </p:spPr>
      </p:pic>
    </p:spTree>
    <p:extLst>
      <p:ext uri="{BB962C8B-B14F-4D97-AF65-F5344CB8AC3E}">
        <p14:creationId xmlns:p14="http://schemas.microsoft.com/office/powerpoint/2010/main" val="33699237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78200" y="193893"/>
            <a:ext cx="8496944" cy="6740307"/>
          </a:xfrm>
          <a:prstGeom prst="rect">
            <a:avLst/>
          </a:prstGeom>
          <a:noFill/>
        </p:spPr>
        <p:txBody>
          <a:bodyPr wrap="square" rtlCol="0">
            <a:spAutoFit/>
          </a:bodyPr>
          <a:lstStyle/>
          <a:p>
            <a:r>
              <a:rPr lang="cs-CZ" dirty="0" smtClean="0"/>
              <a:t>Reference:</a:t>
            </a:r>
          </a:p>
          <a:p>
            <a:endParaRPr lang="cs-CZ" dirty="0"/>
          </a:p>
          <a:p>
            <a:r>
              <a:rPr lang="cs-CZ" dirty="0"/>
              <a:t>Ženy... </a:t>
            </a:r>
            <a:r>
              <a:rPr lang="cs-CZ" i="1" dirty="0" err="1"/>
              <a:t>Gify</a:t>
            </a:r>
            <a:r>
              <a:rPr lang="cs-CZ" i="1" dirty="0"/>
              <a:t> </a:t>
            </a:r>
            <a:r>
              <a:rPr lang="cs-CZ" i="1" dirty="0" err="1"/>
              <a:t>Nena</a:t>
            </a:r>
            <a:r>
              <a:rPr lang="cs-CZ" dirty="0"/>
              <a:t> [online]. [cit. 2012-02-13]. Dostupné z: http://www.gify.nou.cz/zeny1.htm </a:t>
            </a:r>
          </a:p>
          <a:p>
            <a:r>
              <a:rPr lang="cs-CZ" dirty="0"/>
              <a:t> </a:t>
            </a:r>
          </a:p>
          <a:p>
            <a:r>
              <a:rPr lang="cs-CZ" dirty="0"/>
              <a:t>Zvířata: Kočky. </a:t>
            </a:r>
            <a:r>
              <a:rPr lang="cs-CZ" i="1" dirty="0" err="1"/>
              <a:t>Gify</a:t>
            </a:r>
            <a:r>
              <a:rPr lang="cs-CZ" i="1" dirty="0"/>
              <a:t> </a:t>
            </a:r>
            <a:r>
              <a:rPr lang="cs-CZ" i="1" dirty="0" err="1"/>
              <a:t>Nena</a:t>
            </a:r>
            <a:r>
              <a:rPr lang="cs-CZ" dirty="0"/>
              <a:t> [online]. [cit. 2012-02-13]. Dostupné z: http://www.gify.nou.cz/z_kocka1.htm </a:t>
            </a:r>
          </a:p>
          <a:p>
            <a:r>
              <a:rPr lang="cs-CZ" dirty="0"/>
              <a:t> </a:t>
            </a:r>
          </a:p>
          <a:p>
            <a:r>
              <a:rPr lang="cs-CZ" dirty="0"/>
              <a:t>Zvířata: Psi. </a:t>
            </a:r>
            <a:r>
              <a:rPr lang="cs-CZ" i="1" dirty="0" err="1"/>
              <a:t>Gify</a:t>
            </a:r>
            <a:r>
              <a:rPr lang="cs-CZ" i="1" dirty="0"/>
              <a:t> </a:t>
            </a:r>
            <a:r>
              <a:rPr lang="cs-CZ" i="1" dirty="0" err="1"/>
              <a:t>Nena</a:t>
            </a:r>
            <a:r>
              <a:rPr lang="cs-CZ" dirty="0"/>
              <a:t> [online]. [cit. 2012-02-13]. Dostupné z: http://www.gify.nou.cz/z_pes1.htm </a:t>
            </a:r>
          </a:p>
          <a:p>
            <a:r>
              <a:rPr lang="cs-CZ" dirty="0"/>
              <a:t> </a:t>
            </a:r>
          </a:p>
          <a:p>
            <a:r>
              <a:rPr lang="cs-CZ" dirty="0"/>
              <a:t>Muži... </a:t>
            </a:r>
            <a:r>
              <a:rPr lang="cs-CZ" i="1" dirty="0" err="1"/>
              <a:t>Gify</a:t>
            </a:r>
            <a:r>
              <a:rPr lang="cs-CZ" i="1" dirty="0"/>
              <a:t> </a:t>
            </a:r>
            <a:r>
              <a:rPr lang="cs-CZ" i="1" dirty="0" err="1"/>
              <a:t>Nena</a:t>
            </a:r>
            <a:r>
              <a:rPr lang="cs-CZ" dirty="0"/>
              <a:t> [online]. [cit. 2012-02-13]. Dostupné z: http://www.gify.nou.cz/muzi1.htm </a:t>
            </a:r>
          </a:p>
          <a:p>
            <a:r>
              <a:rPr lang="cs-CZ" dirty="0"/>
              <a:t> </a:t>
            </a:r>
          </a:p>
          <a:p>
            <a:r>
              <a:rPr lang="cs-CZ" dirty="0"/>
              <a:t>Děti. </a:t>
            </a:r>
            <a:r>
              <a:rPr lang="cs-CZ" i="1" dirty="0" err="1"/>
              <a:t>Gify</a:t>
            </a:r>
            <a:r>
              <a:rPr lang="cs-CZ" i="1" dirty="0"/>
              <a:t> </a:t>
            </a:r>
            <a:r>
              <a:rPr lang="cs-CZ" i="1" dirty="0" err="1"/>
              <a:t>Nena</a:t>
            </a:r>
            <a:r>
              <a:rPr lang="cs-CZ" dirty="0"/>
              <a:t> [online]. [cit. 2012-02-13]. Dostupné z: http://www.gify.nou.cz/deti4.htm </a:t>
            </a:r>
          </a:p>
          <a:p>
            <a:r>
              <a:rPr lang="cs-CZ" dirty="0"/>
              <a:t> </a:t>
            </a:r>
          </a:p>
          <a:p>
            <a:r>
              <a:rPr lang="cs-CZ" dirty="0"/>
              <a:t>Děti. </a:t>
            </a:r>
            <a:r>
              <a:rPr lang="cs-CZ" i="1" dirty="0" err="1"/>
              <a:t>Gify</a:t>
            </a:r>
            <a:r>
              <a:rPr lang="cs-CZ" i="1" dirty="0"/>
              <a:t> </a:t>
            </a:r>
            <a:r>
              <a:rPr lang="cs-CZ" i="1" dirty="0" err="1"/>
              <a:t>Nena</a:t>
            </a:r>
            <a:r>
              <a:rPr lang="cs-CZ" dirty="0"/>
              <a:t> [online]. [cit. 2012-02-13]. Dostupné z: http://www.gify.nou.cz/deti5.htm </a:t>
            </a:r>
          </a:p>
          <a:p>
            <a:r>
              <a:rPr lang="cs-CZ" dirty="0"/>
              <a:t> </a:t>
            </a:r>
          </a:p>
          <a:p>
            <a:r>
              <a:rPr lang="cs-CZ" dirty="0"/>
              <a:t>Hmyz a další: Šneci. </a:t>
            </a:r>
            <a:r>
              <a:rPr lang="cs-CZ" i="1" dirty="0" err="1"/>
              <a:t>Gify</a:t>
            </a:r>
            <a:r>
              <a:rPr lang="cs-CZ" i="1" dirty="0"/>
              <a:t> </a:t>
            </a:r>
            <a:r>
              <a:rPr lang="cs-CZ" i="1" dirty="0" err="1"/>
              <a:t>Nena</a:t>
            </a:r>
            <a:r>
              <a:rPr lang="cs-CZ" dirty="0"/>
              <a:t> [online]. [cit. 2012-02-13]. Dostupné z: http://www.gify.nou.cz/h_snek.htm </a:t>
            </a:r>
          </a:p>
          <a:p>
            <a:r>
              <a:rPr lang="cs-CZ" dirty="0"/>
              <a:t> </a:t>
            </a:r>
          </a:p>
          <a:p>
            <a:r>
              <a:rPr lang="cs-CZ" dirty="0"/>
              <a:t>Květiny. </a:t>
            </a:r>
            <a:r>
              <a:rPr lang="cs-CZ" i="1" dirty="0" err="1"/>
              <a:t>Gify</a:t>
            </a:r>
            <a:r>
              <a:rPr lang="cs-CZ" i="1" dirty="0"/>
              <a:t> </a:t>
            </a:r>
            <a:r>
              <a:rPr lang="cs-CZ" i="1" dirty="0" err="1"/>
              <a:t>Nena</a:t>
            </a:r>
            <a:r>
              <a:rPr lang="cs-CZ" dirty="0"/>
              <a:t> [online]. [cit. 2012-02-13]. Dostupné z: http://www.gify.nou.cz/kvety2.htm </a:t>
            </a:r>
          </a:p>
          <a:p>
            <a:endParaRPr lang="cs-CZ" dirty="0"/>
          </a:p>
        </p:txBody>
      </p:sp>
    </p:spTree>
    <p:extLst>
      <p:ext uri="{BB962C8B-B14F-4D97-AF65-F5344CB8AC3E}">
        <p14:creationId xmlns:p14="http://schemas.microsoft.com/office/powerpoint/2010/main" val="34914256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TotalTime>
  <Words>307</Words>
  <Application>Microsoft Office PowerPoint</Application>
  <PresentationFormat>Předvádění na obrazovce (4:3)</PresentationFormat>
  <Paragraphs>63</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systému Office</vt:lpstr>
      <vt:lpstr>Prezentace aplikace PowerPoint</vt:lpstr>
      <vt:lpstr>Prezentace aplikace PowerPoint</vt:lpstr>
      <vt:lpstr>Oktáva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Oktáva</dc:title>
  <dc:creator>Admin</dc:creator>
  <cp:lastModifiedBy>Admin</cp:lastModifiedBy>
  <cp:revision>14</cp:revision>
  <dcterms:created xsi:type="dcterms:W3CDTF">2012-02-12T18:00:50Z</dcterms:created>
  <dcterms:modified xsi:type="dcterms:W3CDTF">2012-10-25T20:27:55Z</dcterms:modified>
</cp:coreProperties>
</file>