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rts/chart1.xml" ContentType="application/vnd.openxmlformats-officedocument.drawingml.char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6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90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rts/_rels/chart1.xml.rels><?xml version="1.0" encoding="UTF-8" standalone="yes"?>
<Relationships xmlns="http://schemas.openxmlformats.org/package/2006/relationships"><Relationship Id="rId1" Type="http://schemas.openxmlformats.org/officeDocument/2006/relationships/package" Target="../embeddings/List_aplikace_Microsoft_Excel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lang val="cs-CZ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layout/>
      <c:overlay val="0"/>
    </c:title>
    <c:autoTitleDeleted val="0"/>
    <c:plotArea>
      <c:layout/>
      <c:pieChart>
        <c:varyColors val="1"/>
        <c:ser>
          <c:idx val="0"/>
          <c:order val="0"/>
          <c:tx>
            <c:strRef>
              <c:f>List1!$B$1</c:f>
              <c:strCache>
                <c:ptCount val="1"/>
                <c:pt idx="0">
                  <c:v>POČÍTÁME 4 DOBY</c:v>
                </c:pt>
              </c:strCache>
            </c:strRef>
          </c:tx>
          <c:dPt>
            <c:idx val="0"/>
            <c:bubble3D val="0"/>
            <c:spPr>
              <a:solidFill>
                <a:schemeClr val="tx2">
                  <a:lumMod val="60000"/>
                  <a:lumOff val="40000"/>
                </a:schemeClr>
              </a:solidFill>
            </c:spPr>
          </c:dPt>
          <c:dPt>
            <c:idx val="1"/>
            <c:bubble3D val="0"/>
            <c:spPr>
              <a:solidFill>
                <a:srgbClr val="FF0000"/>
              </a:solidFill>
            </c:spPr>
          </c:dPt>
          <c:dPt>
            <c:idx val="2"/>
            <c:bubble3D val="0"/>
            <c:spPr>
              <a:solidFill>
                <a:srgbClr val="00B050"/>
              </a:solidFill>
            </c:spPr>
          </c:dPt>
          <c:cat>
            <c:numRef>
              <c:f>List1!$A$2:$A$5</c:f>
              <c:numCache>
                <c:formatCode>General</c:formatCode>
                <c:ptCount val="4"/>
              </c:numCache>
            </c:numRef>
          </c:cat>
          <c:val>
            <c:numRef>
              <c:f>List1!$B$2:$B$5</c:f>
              <c:numCache>
                <c:formatCode>General</c:formatCode>
                <c:ptCount val="4"/>
                <c:pt idx="0">
                  <c:v>4</c:v>
                </c:pt>
              </c:numCache>
            </c:numRef>
          </c:val>
        </c:ser>
        <c:dLbls>
          <c:showLegendKey val="0"/>
          <c:showVal val="0"/>
          <c:showCatName val="0"/>
          <c:showSerName val="0"/>
          <c:showPercent val="0"/>
          <c:showBubbleSize val="0"/>
          <c:showLeaderLines val="1"/>
        </c:dLbls>
        <c:firstSliceAng val="0"/>
      </c:pieChart>
    </c:plotArea>
    <c:plotVisOnly val="1"/>
    <c:dispBlanksAs val="gap"/>
    <c:showDLblsOverMax val="0"/>
  </c:chart>
  <c:txPr>
    <a:bodyPr/>
    <a:lstStyle/>
    <a:p>
      <a:pPr>
        <a:defRPr sz="1800"/>
      </a:pPr>
      <a:endParaRPr lang="cs-CZ"/>
    </a:p>
  </c:txPr>
  <c:externalData r:id="rId1">
    <c:autoUpdate val="0"/>
  </c:externalData>
</c:chartSpace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4E861-F4FE-40B9-88D5-290036C9DB24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86C4-E57C-45A0-B26E-4489FB8B62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69318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4E861-F4FE-40B9-88D5-290036C9DB24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86C4-E57C-45A0-B26E-4489FB8B62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5650119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4E861-F4FE-40B9-88D5-290036C9DB24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86C4-E57C-45A0-B26E-4489FB8B62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58538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4E861-F4FE-40B9-88D5-290036C9DB24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86C4-E57C-45A0-B26E-4489FB8B62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483197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4E861-F4FE-40B9-88D5-290036C9DB24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86C4-E57C-45A0-B26E-4489FB8B62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94437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4E861-F4FE-40B9-88D5-290036C9DB24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86C4-E57C-45A0-B26E-4489FB8B62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518613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4E861-F4FE-40B9-88D5-290036C9DB24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86C4-E57C-45A0-B26E-4489FB8B62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44371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4E861-F4FE-40B9-88D5-290036C9DB24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86C4-E57C-45A0-B26E-4489FB8B62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0063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4E861-F4FE-40B9-88D5-290036C9DB24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86C4-E57C-45A0-B26E-4489FB8B62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8631118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4E861-F4FE-40B9-88D5-290036C9DB24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86C4-E57C-45A0-B26E-4489FB8B62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12271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14E861-F4FE-40B9-88D5-290036C9DB24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0CA86C4-E57C-45A0-B26E-4489FB8B62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69699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14E861-F4FE-40B9-88D5-290036C9DB24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0CA86C4-E57C-45A0-B26E-4489FB8B629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173224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chart" Target="../charts/chart1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19868250"/>
              </p:ext>
            </p:extLst>
          </p:nvPr>
        </p:nvGraphicFramePr>
        <p:xfrm>
          <a:off x="1403648" y="1340768"/>
          <a:ext cx="6480720" cy="405675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</a:t>
                      </a:r>
                      <a:r>
                        <a:rPr lang="cs-CZ" smtClean="0"/>
                        <a:t>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Nota celá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08/2012</a:t>
                      </a:r>
                    </a:p>
                    <a:p>
                      <a:r>
                        <a:rPr lang="cs-CZ" dirty="0" smtClean="0"/>
                        <a:t>5.9.2012/2. ročník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Délka not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mtClean="0"/>
                        <a:t>Umění a kultura</a:t>
                      </a:r>
                      <a:endParaRPr lang="cs-CZ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012763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347"/>
    </mc:Choice>
    <mc:Fallback xmlns="">
      <p:transition spd="slow" advTm="347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683568" y="1522449"/>
            <a:ext cx="734481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Materiál je určen k výkladu a procvičení učiva hudební výchovy ve 2. ročníku. Jeho prostřednictvím si žáci osvojí notu celou, způsob jejího zaznamenávání  a její délku. Prezentace obsahuje animace.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999582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Nota celá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2. 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135543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vál 1"/>
          <p:cNvSpPr/>
          <p:nvPr/>
        </p:nvSpPr>
        <p:spPr>
          <a:xfrm>
            <a:off x="5364088" y="3861048"/>
            <a:ext cx="2304256" cy="1440160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1475656" y="1700808"/>
            <a:ext cx="2730236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96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CELÁ</a:t>
            </a:r>
            <a:endParaRPr lang="cs-CZ" sz="96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24053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af 1"/>
          <p:cNvGraphicFramePr/>
          <p:nvPr>
            <p:extLst>
              <p:ext uri="{D42A27DB-BD31-4B8C-83A1-F6EECF244321}">
                <p14:modId xmlns:p14="http://schemas.microsoft.com/office/powerpoint/2010/main" val="3372207235"/>
              </p:ext>
            </p:extLst>
          </p:nvPr>
        </p:nvGraphicFramePr>
        <p:xfrm>
          <a:off x="19858" y="404664"/>
          <a:ext cx="8964488" cy="5616624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2"/>
          </a:graphicData>
        </a:graphic>
      </p:graphicFrame>
      <p:sp>
        <p:nvSpPr>
          <p:cNvPr id="4" name="Obdélník 3"/>
          <p:cNvSpPr/>
          <p:nvPr/>
        </p:nvSpPr>
        <p:spPr>
          <a:xfrm>
            <a:off x="3995936" y="2564904"/>
            <a:ext cx="808235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</a:rPr>
              <a:t>4</a:t>
            </a:r>
            <a:endParaRPr lang="cs-CZ" sz="9600" b="0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643810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1772816"/>
            <a:ext cx="496855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/>
              <a:t>CELÁ NOTA BLÁHOVÁ,</a:t>
            </a:r>
          </a:p>
          <a:p>
            <a:pPr algn="ctr"/>
            <a:r>
              <a:rPr lang="cs-CZ" sz="2800" b="1" dirty="0" smtClean="0"/>
              <a:t>BEZ VEČEŘE ZŮSTALA.</a:t>
            </a:r>
          </a:p>
          <a:p>
            <a:pPr algn="ctr"/>
            <a:r>
              <a:rPr lang="cs-CZ" sz="2800" b="1" dirty="0" smtClean="0"/>
              <a:t>PASTELKY SI ŠETŘÍME</a:t>
            </a:r>
          </a:p>
          <a:p>
            <a:pPr algn="ctr"/>
            <a:r>
              <a:rPr lang="cs-CZ" sz="2800" b="1" dirty="0" smtClean="0"/>
              <a:t>BŘÍŠKO PRÁZDNÉ – NOŽKY NE.</a:t>
            </a:r>
          </a:p>
          <a:p>
            <a:pPr algn="ctr"/>
            <a:r>
              <a:rPr lang="cs-CZ" sz="2800" b="1" dirty="0" smtClean="0"/>
              <a:t>BEZ NOŽIČEK NEUTÍKÁ,</a:t>
            </a:r>
          </a:p>
          <a:p>
            <a:pPr algn="ctr"/>
            <a:r>
              <a:rPr lang="cs-CZ" sz="2800" b="1" dirty="0" smtClean="0"/>
              <a:t>ČTYŘI DOBY ODPOČÍTÁ.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34788116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2" dur="5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41809" y="261912"/>
            <a:ext cx="6370551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DOMALUJTE OBRÁZKY TAK, ABY Z NICH BYLY CELÉ NOTY.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vál 2"/>
          <p:cNvSpPr/>
          <p:nvPr/>
        </p:nvSpPr>
        <p:spPr>
          <a:xfrm>
            <a:off x="2735796" y="4043589"/>
            <a:ext cx="792088" cy="50405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5148064" y="4437112"/>
            <a:ext cx="792088" cy="50405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6300192" y="2050836"/>
            <a:ext cx="792088" cy="50405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3131840" y="5733256"/>
            <a:ext cx="792088" cy="50405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944328" y="4437112"/>
            <a:ext cx="792088" cy="50405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6992991" y="3501008"/>
            <a:ext cx="792088" cy="50405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4231040" y="2573288"/>
            <a:ext cx="792088" cy="50405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7668344" y="5481228"/>
            <a:ext cx="792088" cy="50405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340024" y="2573288"/>
            <a:ext cx="792088" cy="504056"/>
          </a:xfrm>
          <a:prstGeom prst="ellipse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1619672" y="2302864"/>
            <a:ext cx="720080" cy="622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4303048" y="2878928"/>
            <a:ext cx="720080" cy="622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339752" y="4067060"/>
            <a:ext cx="720080" cy="622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979984" y="4243772"/>
            <a:ext cx="720080" cy="622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6226124" y="2126457"/>
            <a:ext cx="720080" cy="622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5364088" y="4438182"/>
            <a:ext cx="720080" cy="622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3059832" y="5422216"/>
            <a:ext cx="720080" cy="622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452320" y="3621692"/>
            <a:ext cx="720080" cy="622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7641150" y="5074804"/>
            <a:ext cx="720080" cy="622080"/>
          </a:xfrm>
          <a:prstGeom prst="rect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79042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41809" y="261912"/>
            <a:ext cx="6370551" cy="1323439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0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SPOJ NOTY S ČÍSLEM URČUJÍCÍM POČET DOB:</a:t>
            </a:r>
            <a:endParaRPr lang="cs-CZ" sz="40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7260957" y="2545730"/>
            <a:ext cx="8867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12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523291" y="3474079"/>
            <a:ext cx="53572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8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092859" y="2379656"/>
            <a:ext cx="53572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4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166014" y="5298414"/>
            <a:ext cx="8867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16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8" name="Ovál 7"/>
          <p:cNvSpPr/>
          <p:nvPr/>
        </p:nvSpPr>
        <p:spPr>
          <a:xfrm>
            <a:off x="1629680" y="4927646"/>
            <a:ext cx="396044" cy="252028"/>
          </a:xfrm>
          <a:prstGeom prst="ellipse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9" name="Skupina 18"/>
          <p:cNvGrpSpPr/>
          <p:nvPr/>
        </p:nvGrpSpPr>
        <p:grpSpPr>
          <a:xfrm>
            <a:off x="5176096" y="3951750"/>
            <a:ext cx="1473369" cy="252028"/>
            <a:chOff x="946451" y="5717688"/>
            <a:chExt cx="1473369" cy="252028"/>
          </a:xfrm>
        </p:grpSpPr>
        <p:sp>
          <p:nvSpPr>
            <p:cNvPr id="10" name="Ovál 9"/>
            <p:cNvSpPr/>
            <p:nvPr/>
          </p:nvSpPr>
          <p:spPr>
            <a:xfrm>
              <a:off x="2023776" y="5717688"/>
              <a:ext cx="396044" cy="25202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vál 10"/>
            <p:cNvSpPr/>
            <p:nvPr/>
          </p:nvSpPr>
          <p:spPr>
            <a:xfrm>
              <a:off x="946451" y="5717688"/>
              <a:ext cx="396044" cy="25202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/>
            <p:cNvSpPr/>
            <p:nvPr/>
          </p:nvSpPr>
          <p:spPr>
            <a:xfrm>
              <a:off x="1505043" y="5717688"/>
              <a:ext cx="396044" cy="25202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1" name="Skupina 20"/>
          <p:cNvGrpSpPr/>
          <p:nvPr/>
        </p:nvGrpSpPr>
        <p:grpSpPr>
          <a:xfrm>
            <a:off x="6840252" y="5298414"/>
            <a:ext cx="972108" cy="252028"/>
            <a:chOff x="6732240" y="5969716"/>
            <a:chExt cx="972108" cy="252028"/>
          </a:xfrm>
        </p:grpSpPr>
        <p:sp>
          <p:nvSpPr>
            <p:cNvPr id="13" name="Ovál 12"/>
            <p:cNvSpPr/>
            <p:nvPr/>
          </p:nvSpPr>
          <p:spPr>
            <a:xfrm>
              <a:off x="7308304" y="5969716"/>
              <a:ext cx="396044" cy="25202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Ovál 13"/>
            <p:cNvSpPr/>
            <p:nvPr/>
          </p:nvSpPr>
          <p:spPr>
            <a:xfrm>
              <a:off x="6732240" y="5969716"/>
              <a:ext cx="396044" cy="25202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0" name="Skupina 19"/>
          <p:cNvGrpSpPr/>
          <p:nvPr/>
        </p:nvGrpSpPr>
        <p:grpSpPr>
          <a:xfrm>
            <a:off x="2815864" y="2253642"/>
            <a:ext cx="2124236" cy="252028"/>
            <a:chOff x="3779912" y="4797152"/>
            <a:chExt cx="2124236" cy="252028"/>
          </a:xfrm>
        </p:grpSpPr>
        <p:sp>
          <p:nvSpPr>
            <p:cNvPr id="15" name="Ovál 14"/>
            <p:cNvSpPr/>
            <p:nvPr/>
          </p:nvSpPr>
          <p:spPr>
            <a:xfrm>
              <a:off x="5508104" y="4797152"/>
              <a:ext cx="396044" cy="25202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vál 15"/>
            <p:cNvSpPr/>
            <p:nvPr/>
          </p:nvSpPr>
          <p:spPr>
            <a:xfrm>
              <a:off x="4932040" y="4797152"/>
              <a:ext cx="396044" cy="25202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vál 16"/>
            <p:cNvSpPr/>
            <p:nvPr/>
          </p:nvSpPr>
          <p:spPr>
            <a:xfrm>
              <a:off x="4359157" y="4797152"/>
              <a:ext cx="396044" cy="25202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vál 17"/>
            <p:cNvSpPr/>
            <p:nvPr/>
          </p:nvSpPr>
          <p:spPr>
            <a:xfrm>
              <a:off x="3779912" y="4797152"/>
              <a:ext cx="396044" cy="252028"/>
            </a:xfrm>
            <a:prstGeom prst="ellipse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22" name="Tlačítko akce: Informace 21">
            <a:hlinkClick r:id="" action="ppaction://noaction" highlightClick="1"/>
          </p:cNvPr>
          <p:cNvSpPr/>
          <p:nvPr/>
        </p:nvSpPr>
        <p:spPr>
          <a:xfrm>
            <a:off x="539552" y="5760079"/>
            <a:ext cx="648072" cy="621249"/>
          </a:xfrm>
          <a:prstGeom prst="actionButtonInformation">
            <a:avLst/>
          </a:prstGeom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4" name="Přímá spojnice 23"/>
          <p:cNvCxnSpPr>
            <a:endCxn id="8" idx="0"/>
          </p:cNvCxnSpPr>
          <p:nvPr/>
        </p:nvCxnSpPr>
        <p:spPr>
          <a:xfrm>
            <a:off x="1441809" y="3007395"/>
            <a:ext cx="385893" cy="1920251"/>
          </a:xfrm>
          <a:prstGeom prst="line">
            <a:avLst/>
          </a:prstGeom>
          <a:ln w="76200"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5" name="Přímá spojnice 24"/>
          <p:cNvCxnSpPr/>
          <p:nvPr/>
        </p:nvCxnSpPr>
        <p:spPr>
          <a:xfrm>
            <a:off x="3782019" y="3844948"/>
            <a:ext cx="3256255" cy="1579480"/>
          </a:xfrm>
          <a:prstGeom prst="line">
            <a:avLst/>
          </a:prstGeom>
          <a:ln w="76200"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7" name="Přímá spojnice 26"/>
          <p:cNvCxnSpPr>
            <a:stCxn id="17" idx="6"/>
          </p:cNvCxnSpPr>
          <p:nvPr/>
        </p:nvCxnSpPr>
        <p:spPr>
          <a:xfrm>
            <a:off x="3791153" y="2379656"/>
            <a:ext cx="752903" cy="3380423"/>
          </a:xfrm>
          <a:prstGeom prst="line">
            <a:avLst/>
          </a:prstGeom>
          <a:ln w="76200"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30" name="Přímá spojnice 29"/>
          <p:cNvCxnSpPr>
            <a:endCxn id="12" idx="0"/>
          </p:cNvCxnSpPr>
          <p:nvPr/>
        </p:nvCxnSpPr>
        <p:spPr>
          <a:xfrm flipH="1">
            <a:off x="5932710" y="3127357"/>
            <a:ext cx="1791567" cy="824393"/>
          </a:xfrm>
          <a:prstGeom prst="line">
            <a:avLst/>
          </a:prstGeom>
          <a:ln w="76200"/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514410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770339" y="2967335"/>
            <a:ext cx="16033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CELÁ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3" name="Ovál 2"/>
          <p:cNvSpPr/>
          <p:nvPr/>
        </p:nvSpPr>
        <p:spPr>
          <a:xfrm>
            <a:off x="6084168" y="4977172"/>
            <a:ext cx="792088" cy="504056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1331640" y="5292655"/>
            <a:ext cx="792088" cy="504056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932917" y="1412776"/>
            <a:ext cx="792088" cy="504056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0" name="Skupina 9"/>
          <p:cNvGrpSpPr/>
          <p:nvPr/>
        </p:nvGrpSpPr>
        <p:grpSpPr>
          <a:xfrm>
            <a:off x="4692894" y="404664"/>
            <a:ext cx="792088" cy="1404156"/>
            <a:chOff x="7668344" y="4581128"/>
            <a:chExt cx="792088" cy="1404156"/>
          </a:xfrm>
        </p:grpSpPr>
        <p:sp>
          <p:nvSpPr>
            <p:cNvPr id="7" name="Ovál 6"/>
            <p:cNvSpPr/>
            <p:nvPr/>
          </p:nvSpPr>
          <p:spPr>
            <a:xfrm>
              <a:off x="7668344" y="5481228"/>
              <a:ext cx="792088" cy="50405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9" name="Přímá spojnice 8"/>
            <p:cNvCxnSpPr/>
            <p:nvPr/>
          </p:nvCxnSpPr>
          <p:spPr>
            <a:xfrm>
              <a:off x="8394848" y="4581128"/>
              <a:ext cx="0" cy="115212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1" name="Skupina 10"/>
          <p:cNvGrpSpPr/>
          <p:nvPr/>
        </p:nvGrpSpPr>
        <p:grpSpPr>
          <a:xfrm>
            <a:off x="6913378" y="2726922"/>
            <a:ext cx="792088" cy="1404156"/>
            <a:chOff x="7668344" y="4581128"/>
            <a:chExt cx="792088" cy="1404156"/>
          </a:xfrm>
        </p:grpSpPr>
        <p:sp>
          <p:nvSpPr>
            <p:cNvPr id="12" name="Ovál 11"/>
            <p:cNvSpPr/>
            <p:nvPr/>
          </p:nvSpPr>
          <p:spPr>
            <a:xfrm>
              <a:off x="7668344" y="5481228"/>
              <a:ext cx="792088" cy="50405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3" name="Přímá spojnice 12"/>
            <p:cNvCxnSpPr/>
            <p:nvPr/>
          </p:nvCxnSpPr>
          <p:spPr>
            <a:xfrm>
              <a:off x="8394848" y="4581128"/>
              <a:ext cx="0" cy="115212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4" name="Skupina 13"/>
          <p:cNvGrpSpPr/>
          <p:nvPr/>
        </p:nvGrpSpPr>
        <p:grpSpPr>
          <a:xfrm>
            <a:off x="3995936" y="5183578"/>
            <a:ext cx="792088" cy="1404156"/>
            <a:chOff x="7668344" y="4581128"/>
            <a:chExt cx="792088" cy="1404156"/>
          </a:xfrm>
        </p:grpSpPr>
        <p:sp>
          <p:nvSpPr>
            <p:cNvPr id="15" name="Ovál 14"/>
            <p:cNvSpPr/>
            <p:nvPr/>
          </p:nvSpPr>
          <p:spPr>
            <a:xfrm>
              <a:off x="7668344" y="5481228"/>
              <a:ext cx="792088" cy="50405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6" name="Přímá spojnice 15"/>
            <p:cNvCxnSpPr/>
            <p:nvPr/>
          </p:nvCxnSpPr>
          <p:spPr>
            <a:xfrm>
              <a:off x="8394848" y="4581128"/>
              <a:ext cx="0" cy="115212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7" name="Skupina 16"/>
          <p:cNvGrpSpPr/>
          <p:nvPr/>
        </p:nvGrpSpPr>
        <p:grpSpPr>
          <a:xfrm>
            <a:off x="1124575" y="2746835"/>
            <a:ext cx="792088" cy="1404156"/>
            <a:chOff x="7668344" y="4581128"/>
            <a:chExt cx="792088" cy="1404156"/>
          </a:xfrm>
        </p:grpSpPr>
        <p:sp>
          <p:nvSpPr>
            <p:cNvPr id="18" name="Ovál 17"/>
            <p:cNvSpPr/>
            <p:nvPr/>
          </p:nvSpPr>
          <p:spPr>
            <a:xfrm>
              <a:off x="7668344" y="5481228"/>
              <a:ext cx="792088" cy="50405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9" name="Přímá spojnice 18"/>
            <p:cNvCxnSpPr/>
            <p:nvPr/>
          </p:nvCxnSpPr>
          <p:spPr>
            <a:xfrm>
              <a:off x="8394848" y="4581128"/>
              <a:ext cx="0" cy="115212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8" name="Skupina 27"/>
          <p:cNvGrpSpPr/>
          <p:nvPr/>
        </p:nvGrpSpPr>
        <p:grpSpPr>
          <a:xfrm>
            <a:off x="521972" y="278650"/>
            <a:ext cx="792088" cy="1404156"/>
            <a:chOff x="7668344" y="4581128"/>
            <a:chExt cx="792088" cy="1404156"/>
          </a:xfrm>
        </p:grpSpPr>
        <p:sp>
          <p:nvSpPr>
            <p:cNvPr id="30" name="Ovál 29"/>
            <p:cNvSpPr/>
            <p:nvPr/>
          </p:nvSpPr>
          <p:spPr>
            <a:xfrm>
              <a:off x="7668344" y="5481228"/>
              <a:ext cx="792088" cy="504056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1" name="Přímá spojnice 30"/>
            <p:cNvCxnSpPr/>
            <p:nvPr/>
          </p:nvCxnSpPr>
          <p:spPr>
            <a:xfrm>
              <a:off x="8394848" y="4581128"/>
              <a:ext cx="0" cy="115212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7" name="Obdélník 36"/>
          <p:cNvSpPr/>
          <p:nvPr/>
        </p:nvSpPr>
        <p:spPr>
          <a:xfrm>
            <a:off x="1092858" y="2379656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1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8" name="Obdélník 37"/>
          <p:cNvSpPr/>
          <p:nvPr/>
        </p:nvSpPr>
        <p:spPr>
          <a:xfrm>
            <a:off x="4376819" y="89128"/>
            <a:ext cx="53572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4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39" name="Obdélník 38"/>
          <p:cNvSpPr/>
          <p:nvPr/>
        </p:nvSpPr>
        <p:spPr>
          <a:xfrm>
            <a:off x="367132" y="4260248"/>
            <a:ext cx="53572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spc="0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4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0" name="Obdélník 39"/>
          <p:cNvSpPr/>
          <p:nvPr/>
        </p:nvSpPr>
        <p:spPr>
          <a:xfrm>
            <a:off x="5548444" y="4119463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1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1" name="Obdélník 40"/>
          <p:cNvSpPr/>
          <p:nvPr/>
        </p:nvSpPr>
        <p:spPr>
          <a:xfrm>
            <a:off x="7739779" y="361271"/>
            <a:ext cx="118494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 smtClean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1/2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2" name="Obdélník 41"/>
          <p:cNvSpPr/>
          <p:nvPr/>
        </p:nvSpPr>
        <p:spPr>
          <a:xfrm>
            <a:off x="2408077" y="5692746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sp>
        <p:nvSpPr>
          <p:cNvPr id="43" name="Obdélník 42"/>
          <p:cNvSpPr/>
          <p:nvPr/>
        </p:nvSpPr>
        <p:spPr>
          <a:xfrm>
            <a:off x="3502476" y="2044005"/>
            <a:ext cx="53572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all" dirty="0">
                <a:ln w="9000" cmpd="sng">
                  <a:solidFill>
                    <a:schemeClr val="accent4">
                      <a:shade val="50000"/>
                      <a:satMod val="12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4">
                        <a:shade val="20000"/>
                        <a:satMod val="245000"/>
                      </a:schemeClr>
                    </a:gs>
                    <a:gs pos="43000">
                      <a:schemeClr val="accent4">
                        <a:satMod val="255000"/>
                      </a:schemeClr>
                    </a:gs>
                    <a:gs pos="48000">
                      <a:schemeClr val="accent4">
                        <a:shade val="85000"/>
                        <a:satMod val="255000"/>
                      </a:schemeClr>
                    </a:gs>
                    <a:gs pos="100000">
                      <a:schemeClr val="accent4">
                        <a:shade val="20000"/>
                        <a:satMod val="245000"/>
                      </a:schemeClr>
                    </a:gs>
                  </a:gsLst>
                  <a:lin ang="5400000"/>
                </a:gradFill>
                <a:effectLst>
                  <a:reflection blurRad="12700" stA="28000" endPos="45000" dist="1000" dir="5400000" sy="-100000" algn="bl" rotWithShape="0"/>
                </a:effectLst>
              </a:rPr>
              <a:t>2</a:t>
            </a:r>
            <a:endParaRPr lang="cs-CZ" sz="5400" b="1" cap="all" spc="0" dirty="0">
              <a:ln w="9000" cmpd="sng">
                <a:solidFill>
                  <a:schemeClr val="accent4">
                    <a:shade val="50000"/>
                    <a:satMod val="120000"/>
                  </a:schemeClr>
                </a:solidFill>
                <a:prstDash val="solid"/>
              </a:ln>
              <a:gradFill>
                <a:gsLst>
                  <a:gs pos="0">
                    <a:schemeClr val="accent4">
                      <a:shade val="20000"/>
                      <a:satMod val="245000"/>
                    </a:schemeClr>
                  </a:gs>
                  <a:gs pos="43000">
                    <a:schemeClr val="accent4">
                      <a:satMod val="255000"/>
                    </a:schemeClr>
                  </a:gs>
                  <a:gs pos="48000">
                    <a:schemeClr val="accent4">
                      <a:shade val="85000"/>
                      <a:satMod val="255000"/>
                    </a:schemeClr>
                  </a:gs>
                  <a:gs pos="100000">
                    <a:schemeClr val="accent4">
                      <a:shade val="20000"/>
                      <a:satMod val="245000"/>
                    </a:schemeClr>
                  </a:gs>
                </a:gsLst>
                <a:lin ang="5400000"/>
              </a:gradFill>
              <a:effectLst>
                <a:reflection blurRad="12700" stA="28000" endPos="45000" dist="1000" dir="5400000" sy="-100000" algn="bl" rotWithShape="0"/>
              </a:effectLst>
            </a:endParaRPr>
          </a:p>
        </p:txBody>
      </p:sp>
      <p:grpSp>
        <p:nvGrpSpPr>
          <p:cNvPr id="48" name="Skupina 47"/>
          <p:cNvGrpSpPr/>
          <p:nvPr/>
        </p:nvGrpSpPr>
        <p:grpSpPr>
          <a:xfrm>
            <a:off x="1907704" y="656692"/>
            <a:ext cx="792596" cy="1404156"/>
            <a:chOff x="1907704" y="656692"/>
            <a:chExt cx="792596" cy="1404156"/>
          </a:xfrm>
        </p:grpSpPr>
        <p:sp>
          <p:nvSpPr>
            <p:cNvPr id="5" name="Ovál 4"/>
            <p:cNvSpPr/>
            <p:nvPr/>
          </p:nvSpPr>
          <p:spPr>
            <a:xfrm>
              <a:off x="1907704" y="1556792"/>
              <a:ext cx="792088" cy="504056"/>
            </a:xfrm>
            <a:prstGeom prst="ellipse">
              <a:avLst/>
            </a:prstGeom>
            <a:noFill/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4" name="Přímá spojnice 43"/>
            <p:cNvCxnSpPr/>
            <p:nvPr/>
          </p:nvCxnSpPr>
          <p:spPr>
            <a:xfrm>
              <a:off x="2700300" y="656692"/>
              <a:ext cx="0" cy="115212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47" name="Skupina 46"/>
          <p:cNvGrpSpPr/>
          <p:nvPr/>
        </p:nvGrpSpPr>
        <p:grpSpPr>
          <a:xfrm>
            <a:off x="5570350" y="1961220"/>
            <a:ext cx="792596" cy="1404156"/>
            <a:chOff x="5570350" y="1961220"/>
            <a:chExt cx="792596" cy="1404156"/>
          </a:xfrm>
        </p:grpSpPr>
        <p:sp>
          <p:nvSpPr>
            <p:cNvPr id="45" name="Ovál 44"/>
            <p:cNvSpPr/>
            <p:nvPr/>
          </p:nvSpPr>
          <p:spPr>
            <a:xfrm>
              <a:off x="5570350" y="2861320"/>
              <a:ext cx="792088" cy="504056"/>
            </a:xfrm>
            <a:prstGeom prst="ellipse">
              <a:avLst/>
            </a:prstGeom>
            <a:noFill/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6" name="Přímá spojnice 45"/>
            <p:cNvCxnSpPr/>
            <p:nvPr/>
          </p:nvCxnSpPr>
          <p:spPr>
            <a:xfrm>
              <a:off x="6362946" y="1961220"/>
              <a:ext cx="0" cy="1152128"/>
            </a:xfrm>
            <a:prstGeom prst="line">
              <a:avLst/>
            </a:prstGeom>
            <a:ln w="7620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8" name="Skupina 7"/>
          <p:cNvGrpSpPr/>
          <p:nvPr/>
        </p:nvGrpSpPr>
        <p:grpSpPr>
          <a:xfrm>
            <a:off x="2669367" y="3753915"/>
            <a:ext cx="1090613" cy="1404156"/>
            <a:chOff x="2669367" y="3753915"/>
            <a:chExt cx="1090613" cy="1404156"/>
          </a:xfrm>
        </p:grpSpPr>
        <p:grpSp>
          <p:nvGrpSpPr>
            <p:cNvPr id="33" name="Skupina 32"/>
            <p:cNvGrpSpPr/>
            <p:nvPr/>
          </p:nvGrpSpPr>
          <p:grpSpPr>
            <a:xfrm>
              <a:off x="2669367" y="3753915"/>
              <a:ext cx="792088" cy="1404156"/>
              <a:chOff x="7668344" y="4581128"/>
              <a:chExt cx="792088" cy="1404156"/>
            </a:xfrm>
          </p:grpSpPr>
          <p:sp>
            <p:nvSpPr>
              <p:cNvPr id="35" name="Ovál 34"/>
              <p:cNvSpPr/>
              <p:nvPr/>
            </p:nvSpPr>
            <p:spPr>
              <a:xfrm>
                <a:off x="7668344" y="5481228"/>
                <a:ext cx="792088" cy="504056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36" name="Přímá spojnice 35"/>
              <p:cNvCxnSpPr/>
              <p:nvPr/>
            </p:nvCxnSpPr>
            <p:spPr>
              <a:xfrm>
                <a:off x="8394848" y="4581128"/>
                <a:ext cx="0" cy="1152128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49" name="Volný tvar 48"/>
            <p:cNvSpPr/>
            <p:nvPr/>
          </p:nvSpPr>
          <p:spPr>
            <a:xfrm>
              <a:off x="3388866" y="3812514"/>
              <a:ext cx="371114" cy="500270"/>
            </a:xfrm>
            <a:custGeom>
              <a:avLst/>
              <a:gdLst>
                <a:gd name="connsiteX0" fmla="*/ 0 w 598714"/>
                <a:gd name="connsiteY0" fmla="*/ 0 h 1121229"/>
                <a:gd name="connsiteX1" fmla="*/ 293914 w 598714"/>
                <a:gd name="connsiteY1" fmla="*/ 10886 h 1121229"/>
                <a:gd name="connsiteX2" fmla="*/ 326571 w 598714"/>
                <a:gd name="connsiteY2" fmla="*/ 21772 h 1121229"/>
                <a:gd name="connsiteX3" fmla="*/ 381000 w 598714"/>
                <a:gd name="connsiteY3" fmla="*/ 54429 h 1121229"/>
                <a:gd name="connsiteX4" fmla="*/ 446314 w 598714"/>
                <a:gd name="connsiteY4" fmla="*/ 141515 h 1121229"/>
                <a:gd name="connsiteX5" fmla="*/ 478971 w 598714"/>
                <a:gd name="connsiteY5" fmla="*/ 217715 h 1121229"/>
                <a:gd name="connsiteX6" fmla="*/ 500743 w 598714"/>
                <a:gd name="connsiteY6" fmla="*/ 283029 h 1121229"/>
                <a:gd name="connsiteX7" fmla="*/ 511628 w 598714"/>
                <a:gd name="connsiteY7" fmla="*/ 315686 h 1121229"/>
                <a:gd name="connsiteX8" fmla="*/ 522514 w 598714"/>
                <a:gd name="connsiteY8" fmla="*/ 359229 h 1121229"/>
                <a:gd name="connsiteX9" fmla="*/ 555171 w 598714"/>
                <a:gd name="connsiteY9" fmla="*/ 478972 h 1121229"/>
                <a:gd name="connsiteX10" fmla="*/ 566057 w 598714"/>
                <a:gd name="connsiteY10" fmla="*/ 1034143 h 1121229"/>
                <a:gd name="connsiteX11" fmla="*/ 587828 w 598714"/>
                <a:gd name="connsiteY11" fmla="*/ 1099457 h 1121229"/>
                <a:gd name="connsiteX12" fmla="*/ 598714 w 598714"/>
                <a:gd name="connsiteY12" fmla="*/ 1121229 h 1121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98714" h="1121229">
                  <a:moveTo>
                    <a:pt x="0" y="0"/>
                  </a:moveTo>
                  <a:cubicBezTo>
                    <a:pt x="97971" y="3629"/>
                    <a:pt x="196093" y="4364"/>
                    <a:pt x="293914" y="10886"/>
                  </a:cubicBezTo>
                  <a:cubicBezTo>
                    <a:pt x="305363" y="11649"/>
                    <a:pt x="316732" y="15868"/>
                    <a:pt x="326571" y="21772"/>
                  </a:cubicBezTo>
                  <a:cubicBezTo>
                    <a:pt x="401284" y="66599"/>
                    <a:pt x="288488" y="23591"/>
                    <a:pt x="381000" y="54429"/>
                  </a:cubicBezTo>
                  <a:cubicBezTo>
                    <a:pt x="430236" y="128282"/>
                    <a:pt x="406041" y="101240"/>
                    <a:pt x="446314" y="141515"/>
                  </a:cubicBezTo>
                  <a:cubicBezTo>
                    <a:pt x="481356" y="246636"/>
                    <a:pt x="425165" y="83200"/>
                    <a:pt x="478971" y="217715"/>
                  </a:cubicBezTo>
                  <a:cubicBezTo>
                    <a:pt x="487494" y="239023"/>
                    <a:pt x="493486" y="261258"/>
                    <a:pt x="500743" y="283029"/>
                  </a:cubicBezTo>
                  <a:cubicBezTo>
                    <a:pt x="504372" y="293915"/>
                    <a:pt x="508845" y="304554"/>
                    <a:pt x="511628" y="315686"/>
                  </a:cubicBezTo>
                  <a:cubicBezTo>
                    <a:pt x="515257" y="330200"/>
                    <a:pt x="518215" y="344899"/>
                    <a:pt x="522514" y="359229"/>
                  </a:cubicBezTo>
                  <a:cubicBezTo>
                    <a:pt x="555660" y="469713"/>
                    <a:pt x="535333" y="379773"/>
                    <a:pt x="555171" y="478972"/>
                  </a:cubicBezTo>
                  <a:cubicBezTo>
                    <a:pt x="558800" y="664029"/>
                    <a:pt x="556329" y="849306"/>
                    <a:pt x="566057" y="1034143"/>
                  </a:cubicBezTo>
                  <a:cubicBezTo>
                    <a:pt x="567263" y="1057060"/>
                    <a:pt x="577565" y="1078931"/>
                    <a:pt x="587828" y="1099457"/>
                  </a:cubicBezTo>
                  <a:lnTo>
                    <a:pt x="598714" y="1121229"/>
                  </a:lnTo>
                </a:path>
              </a:pathLst>
            </a:custGeom>
            <a:noFill/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23" name="Skupina 22"/>
          <p:cNvGrpSpPr/>
          <p:nvPr/>
        </p:nvGrpSpPr>
        <p:grpSpPr>
          <a:xfrm>
            <a:off x="7668344" y="4581128"/>
            <a:ext cx="1097618" cy="1404156"/>
            <a:chOff x="7668344" y="4581128"/>
            <a:chExt cx="1097618" cy="1404156"/>
          </a:xfrm>
        </p:grpSpPr>
        <p:grpSp>
          <p:nvGrpSpPr>
            <p:cNvPr id="20" name="Skupina 19"/>
            <p:cNvGrpSpPr/>
            <p:nvPr/>
          </p:nvGrpSpPr>
          <p:grpSpPr>
            <a:xfrm>
              <a:off x="7668344" y="4581128"/>
              <a:ext cx="792088" cy="1404156"/>
              <a:chOff x="7668344" y="4581128"/>
              <a:chExt cx="792088" cy="1404156"/>
            </a:xfrm>
          </p:grpSpPr>
          <p:sp>
            <p:nvSpPr>
              <p:cNvPr id="21" name="Ovál 20"/>
              <p:cNvSpPr/>
              <p:nvPr/>
            </p:nvSpPr>
            <p:spPr>
              <a:xfrm>
                <a:off x="7668344" y="5481228"/>
                <a:ext cx="792088" cy="504056"/>
              </a:xfrm>
              <a:prstGeom prst="ellipse">
                <a:avLst/>
              </a:prstGeom>
              <a:solidFill>
                <a:schemeClr val="tx1"/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22" name="Přímá spojnice 21"/>
              <p:cNvCxnSpPr/>
              <p:nvPr/>
            </p:nvCxnSpPr>
            <p:spPr>
              <a:xfrm>
                <a:off x="8394848" y="4581128"/>
                <a:ext cx="0" cy="1152128"/>
              </a:xfrm>
              <a:prstGeom prst="line">
                <a:avLst/>
              </a:prstGeom>
              <a:ln w="76200">
                <a:solidFill>
                  <a:schemeClr val="tx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sp>
          <p:nvSpPr>
            <p:cNvPr id="50" name="Volný tvar 49"/>
            <p:cNvSpPr/>
            <p:nvPr/>
          </p:nvSpPr>
          <p:spPr>
            <a:xfrm>
              <a:off x="8394848" y="4603136"/>
              <a:ext cx="371114" cy="500270"/>
            </a:xfrm>
            <a:custGeom>
              <a:avLst/>
              <a:gdLst>
                <a:gd name="connsiteX0" fmla="*/ 0 w 598714"/>
                <a:gd name="connsiteY0" fmla="*/ 0 h 1121229"/>
                <a:gd name="connsiteX1" fmla="*/ 293914 w 598714"/>
                <a:gd name="connsiteY1" fmla="*/ 10886 h 1121229"/>
                <a:gd name="connsiteX2" fmla="*/ 326571 w 598714"/>
                <a:gd name="connsiteY2" fmla="*/ 21772 h 1121229"/>
                <a:gd name="connsiteX3" fmla="*/ 381000 w 598714"/>
                <a:gd name="connsiteY3" fmla="*/ 54429 h 1121229"/>
                <a:gd name="connsiteX4" fmla="*/ 446314 w 598714"/>
                <a:gd name="connsiteY4" fmla="*/ 141515 h 1121229"/>
                <a:gd name="connsiteX5" fmla="*/ 478971 w 598714"/>
                <a:gd name="connsiteY5" fmla="*/ 217715 h 1121229"/>
                <a:gd name="connsiteX6" fmla="*/ 500743 w 598714"/>
                <a:gd name="connsiteY6" fmla="*/ 283029 h 1121229"/>
                <a:gd name="connsiteX7" fmla="*/ 511628 w 598714"/>
                <a:gd name="connsiteY7" fmla="*/ 315686 h 1121229"/>
                <a:gd name="connsiteX8" fmla="*/ 522514 w 598714"/>
                <a:gd name="connsiteY8" fmla="*/ 359229 h 1121229"/>
                <a:gd name="connsiteX9" fmla="*/ 555171 w 598714"/>
                <a:gd name="connsiteY9" fmla="*/ 478972 h 1121229"/>
                <a:gd name="connsiteX10" fmla="*/ 566057 w 598714"/>
                <a:gd name="connsiteY10" fmla="*/ 1034143 h 1121229"/>
                <a:gd name="connsiteX11" fmla="*/ 587828 w 598714"/>
                <a:gd name="connsiteY11" fmla="*/ 1099457 h 1121229"/>
                <a:gd name="connsiteX12" fmla="*/ 598714 w 598714"/>
                <a:gd name="connsiteY12" fmla="*/ 1121229 h 112122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598714" h="1121229">
                  <a:moveTo>
                    <a:pt x="0" y="0"/>
                  </a:moveTo>
                  <a:cubicBezTo>
                    <a:pt x="97971" y="3629"/>
                    <a:pt x="196093" y="4364"/>
                    <a:pt x="293914" y="10886"/>
                  </a:cubicBezTo>
                  <a:cubicBezTo>
                    <a:pt x="305363" y="11649"/>
                    <a:pt x="316732" y="15868"/>
                    <a:pt x="326571" y="21772"/>
                  </a:cubicBezTo>
                  <a:cubicBezTo>
                    <a:pt x="401284" y="66599"/>
                    <a:pt x="288488" y="23591"/>
                    <a:pt x="381000" y="54429"/>
                  </a:cubicBezTo>
                  <a:cubicBezTo>
                    <a:pt x="430236" y="128282"/>
                    <a:pt x="406041" y="101240"/>
                    <a:pt x="446314" y="141515"/>
                  </a:cubicBezTo>
                  <a:cubicBezTo>
                    <a:pt x="481356" y="246636"/>
                    <a:pt x="425165" y="83200"/>
                    <a:pt x="478971" y="217715"/>
                  </a:cubicBezTo>
                  <a:cubicBezTo>
                    <a:pt x="487494" y="239023"/>
                    <a:pt x="493486" y="261258"/>
                    <a:pt x="500743" y="283029"/>
                  </a:cubicBezTo>
                  <a:cubicBezTo>
                    <a:pt x="504372" y="293915"/>
                    <a:pt x="508845" y="304554"/>
                    <a:pt x="511628" y="315686"/>
                  </a:cubicBezTo>
                  <a:cubicBezTo>
                    <a:pt x="515257" y="330200"/>
                    <a:pt x="518215" y="344899"/>
                    <a:pt x="522514" y="359229"/>
                  </a:cubicBezTo>
                  <a:cubicBezTo>
                    <a:pt x="555660" y="469713"/>
                    <a:pt x="535333" y="379773"/>
                    <a:pt x="555171" y="478972"/>
                  </a:cubicBezTo>
                  <a:cubicBezTo>
                    <a:pt x="558800" y="664029"/>
                    <a:pt x="556329" y="849306"/>
                    <a:pt x="566057" y="1034143"/>
                  </a:cubicBezTo>
                  <a:cubicBezTo>
                    <a:pt x="567263" y="1057060"/>
                    <a:pt x="577565" y="1078931"/>
                    <a:pt x="587828" y="1099457"/>
                  </a:cubicBezTo>
                  <a:lnTo>
                    <a:pt x="598714" y="1121229"/>
                  </a:lnTo>
                </a:path>
              </a:pathLst>
            </a:custGeom>
            <a:noFill/>
            <a:ln w="76200"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51" name="Volný tvar 50"/>
          <p:cNvSpPr/>
          <p:nvPr/>
        </p:nvSpPr>
        <p:spPr>
          <a:xfrm>
            <a:off x="1248476" y="300658"/>
            <a:ext cx="371114" cy="500270"/>
          </a:xfrm>
          <a:custGeom>
            <a:avLst/>
            <a:gdLst>
              <a:gd name="connsiteX0" fmla="*/ 0 w 598714"/>
              <a:gd name="connsiteY0" fmla="*/ 0 h 1121229"/>
              <a:gd name="connsiteX1" fmla="*/ 293914 w 598714"/>
              <a:gd name="connsiteY1" fmla="*/ 10886 h 1121229"/>
              <a:gd name="connsiteX2" fmla="*/ 326571 w 598714"/>
              <a:gd name="connsiteY2" fmla="*/ 21772 h 1121229"/>
              <a:gd name="connsiteX3" fmla="*/ 381000 w 598714"/>
              <a:gd name="connsiteY3" fmla="*/ 54429 h 1121229"/>
              <a:gd name="connsiteX4" fmla="*/ 446314 w 598714"/>
              <a:gd name="connsiteY4" fmla="*/ 141515 h 1121229"/>
              <a:gd name="connsiteX5" fmla="*/ 478971 w 598714"/>
              <a:gd name="connsiteY5" fmla="*/ 217715 h 1121229"/>
              <a:gd name="connsiteX6" fmla="*/ 500743 w 598714"/>
              <a:gd name="connsiteY6" fmla="*/ 283029 h 1121229"/>
              <a:gd name="connsiteX7" fmla="*/ 511628 w 598714"/>
              <a:gd name="connsiteY7" fmla="*/ 315686 h 1121229"/>
              <a:gd name="connsiteX8" fmla="*/ 522514 w 598714"/>
              <a:gd name="connsiteY8" fmla="*/ 359229 h 1121229"/>
              <a:gd name="connsiteX9" fmla="*/ 555171 w 598714"/>
              <a:gd name="connsiteY9" fmla="*/ 478972 h 1121229"/>
              <a:gd name="connsiteX10" fmla="*/ 566057 w 598714"/>
              <a:gd name="connsiteY10" fmla="*/ 1034143 h 1121229"/>
              <a:gd name="connsiteX11" fmla="*/ 587828 w 598714"/>
              <a:gd name="connsiteY11" fmla="*/ 1099457 h 1121229"/>
              <a:gd name="connsiteX12" fmla="*/ 598714 w 598714"/>
              <a:gd name="connsiteY12" fmla="*/ 1121229 h 11212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598714" h="1121229">
                <a:moveTo>
                  <a:pt x="0" y="0"/>
                </a:moveTo>
                <a:cubicBezTo>
                  <a:pt x="97971" y="3629"/>
                  <a:pt x="196093" y="4364"/>
                  <a:pt x="293914" y="10886"/>
                </a:cubicBezTo>
                <a:cubicBezTo>
                  <a:pt x="305363" y="11649"/>
                  <a:pt x="316732" y="15868"/>
                  <a:pt x="326571" y="21772"/>
                </a:cubicBezTo>
                <a:cubicBezTo>
                  <a:pt x="401284" y="66599"/>
                  <a:pt x="288488" y="23591"/>
                  <a:pt x="381000" y="54429"/>
                </a:cubicBezTo>
                <a:cubicBezTo>
                  <a:pt x="430236" y="128282"/>
                  <a:pt x="406041" y="101240"/>
                  <a:pt x="446314" y="141515"/>
                </a:cubicBezTo>
                <a:cubicBezTo>
                  <a:pt x="481356" y="246636"/>
                  <a:pt x="425165" y="83200"/>
                  <a:pt x="478971" y="217715"/>
                </a:cubicBezTo>
                <a:cubicBezTo>
                  <a:pt x="487494" y="239023"/>
                  <a:pt x="493486" y="261258"/>
                  <a:pt x="500743" y="283029"/>
                </a:cubicBezTo>
                <a:cubicBezTo>
                  <a:pt x="504372" y="293915"/>
                  <a:pt x="508845" y="304554"/>
                  <a:pt x="511628" y="315686"/>
                </a:cubicBezTo>
                <a:cubicBezTo>
                  <a:pt x="515257" y="330200"/>
                  <a:pt x="518215" y="344899"/>
                  <a:pt x="522514" y="359229"/>
                </a:cubicBezTo>
                <a:cubicBezTo>
                  <a:pt x="555660" y="469713"/>
                  <a:pt x="535333" y="379773"/>
                  <a:pt x="555171" y="478972"/>
                </a:cubicBezTo>
                <a:cubicBezTo>
                  <a:pt x="558800" y="664029"/>
                  <a:pt x="556329" y="849306"/>
                  <a:pt x="566057" y="1034143"/>
                </a:cubicBezTo>
                <a:cubicBezTo>
                  <a:pt x="567263" y="1057060"/>
                  <a:pt x="577565" y="1078931"/>
                  <a:pt x="587828" y="1099457"/>
                </a:cubicBezTo>
                <a:lnTo>
                  <a:pt x="598714" y="1121229"/>
                </a:lnTo>
              </a:path>
            </a:pathLst>
          </a:cu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14100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" grpId="0"/>
      <p:bldP spid="40" grpId="0"/>
      <p:bldP spid="41" grpId="0"/>
      <p:bldP spid="42" grpId="0"/>
      <p:bldP spid="43" grpId="0"/>
      <p:bldP spid="51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884742" y="332656"/>
            <a:ext cx="343645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NOTA CELÁ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542629" y="1412776"/>
            <a:ext cx="61206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 - POČÍTÁME NA 4 DOBY</a:t>
            </a:r>
          </a:p>
          <a:p>
            <a:pPr algn="ctr"/>
            <a:r>
              <a:rPr lang="cs-CZ" sz="2400" b="1" dirty="0" smtClean="0">
                <a:solidFill>
                  <a:srgbClr val="FF0000"/>
                </a:solidFill>
              </a:rPr>
              <a:t> - MÁ PRÁZDNÉ BŘÍŠKO A NEMÁ NOŽIČKU</a:t>
            </a:r>
          </a:p>
          <a:p>
            <a:pPr algn="ctr"/>
            <a:endParaRPr lang="cs-CZ" sz="2400" b="1" dirty="0" smtClean="0">
              <a:solidFill>
                <a:srgbClr val="FF0000"/>
              </a:solidFill>
            </a:endParaRPr>
          </a:p>
          <a:p>
            <a:pPr algn="ctr"/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3068960"/>
            <a:ext cx="496855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CELÁ NOTA BLÁHOVÁ,</a:t>
            </a:r>
          </a:p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BEZ VEČEŘE ZŮSTALA.</a:t>
            </a:r>
          </a:p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PASTELKY SI ŠETŘÍME</a:t>
            </a:r>
          </a:p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BŘÍŠKO PRÁZDNÉ – NOŽKY NE.</a:t>
            </a:r>
          </a:p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BEZ NOŽIČEK NEUTÍKÁ,</a:t>
            </a:r>
          </a:p>
          <a:p>
            <a:pPr algn="ctr"/>
            <a:r>
              <a:rPr lang="cs-CZ" sz="2800" b="1" dirty="0" smtClean="0">
                <a:solidFill>
                  <a:schemeClr val="accent5">
                    <a:lumMod val="75000"/>
                  </a:schemeClr>
                </a:solidFill>
              </a:rPr>
              <a:t>ČTYŘI DOBY ODPOČÍTÁ.</a:t>
            </a:r>
            <a:endParaRPr lang="cs-CZ" sz="2800" b="1" dirty="0">
              <a:solidFill>
                <a:schemeClr val="accent5">
                  <a:lumMod val="75000"/>
                </a:schemeClr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6292530" y="3871068"/>
            <a:ext cx="1800200" cy="1073440"/>
          </a:xfrm>
          <a:prstGeom prst="ellipse">
            <a:avLst/>
          </a:prstGeom>
          <a:noFill/>
          <a:ln w="762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1691680" y="2492896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ZOPAKUJ SI BÁSNIČKU: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9593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6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6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1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6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835224"/>
            <a:ext cx="53285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Veškeré obrázky jsou vytvořeny autorkou prezentace pomocí programů sady Microsoft Office.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0889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</TotalTime>
  <Words>205</Words>
  <Application>Microsoft Office PowerPoint</Application>
  <PresentationFormat>Předvádění na obrazovce (4:3)</PresentationFormat>
  <Paragraphs>54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Nota celá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Nota celá</dc:title>
  <dc:creator>Admin</dc:creator>
  <cp:lastModifiedBy>Admin</cp:lastModifiedBy>
  <cp:revision>14</cp:revision>
  <dcterms:created xsi:type="dcterms:W3CDTF">2012-03-10T13:28:29Z</dcterms:created>
  <dcterms:modified xsi:type="dcterms:W3CDTF">2012-10-25T19:45:44Z</dcterms:modified>
</cp:coreProperties>
</file>