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57" r:id="rId5"/>
    <p:sldId id="258" r:id="rId6"/>
    <p:sldId id="263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/>
              <a:t>POČÍTÁME </a:t>
            </a:r>
            <a:r>
              <a:rPr lang="cs-CZ" dirty="0" smtClean="0"/>
              <a:t>PŮL DOBY</a:t>
            </a:r>
            <a:endParaRPr lang="cs-CZ" dirty="0"/>
          </a:p>
        </c:rich>
      </c:tx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22878049477003037"/>
          <c:y val="0.10257692165257991"/>
          <c:w val="0.54527241265758852"/>
          <c:h val="0.87028934107036537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POČÍTÁME 1/2 DOBY</c:v>
                </c:pt>
              </c:strCache>
            </c:strRef>
          </c:tx>
          <c:dPt>
            <c:idx val="0"/>
            <c:bubble3D val="0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1"/>
            <c:bubble3D val="0"/>
            <c:spPr>
              <a:solidFill>
                <a:srgbClr val="FF0000"/>
              </a:solidFill>
            </c:spPr>
          </c:dPt>
          <c:dPt>
            <c:idx val="2"/>
            <c:bubble3D val="0"/>
            <c:spPr>
              <a:solidFill>
                <a:srgbClr val="00B050"/>
              </a:solidFill>
            </c:spPr>
          </c:dPt>
          <c:cat>
            <c:numRef>
              <c:f>List1!$A$2:$A$9</c:f>
              <c:numCache>
                <c:formatCode>General</c:formatCode>
                <c:ptCount val="8"/>
              </c:numCache>
            </c:numRef>
          </c:cat>
          <c:val>
            <c:numRef>
              <c:f>List1!$B$2:$B$9</c:f>
              <c:numCache>
                <c:formatCode>General</c:formatCode>
                <c:ptCount val="8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720342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Nota osminová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25.9.2012/2.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Délka not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a procvičení učiva hudební výchovy ve 2. ročníku. Prostřednictvím prezentace si žáci osvojí notu osminovou, způsob jejího zaznamenávání a její délku. Práce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080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Nota osminová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84742" y="332656"/>
            <a:ext cx="3436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CELÁ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4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 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CELÁ NOTA BLÁHOVÁ,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VEČEŘE ZŮSTALA.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PASTELKY SI ŠETŘÍME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PRÁZDNÉ – NOŽKY NE.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NOŽIČEK NEUTÍKÁ,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ČTYŘI DOBY ODPOČÍTÁ.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2659" y="332656"/>
            <a:ext cx="4380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PŮLOVÁ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2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ALE MÁ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TAHLE NOTA PŮLOVÁ,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TO JE VELKÁ CHUDĚRA.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SKLADATEL JI NECHÁ HLADY,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VŮBEC NEVYBARVÍ.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NOŽIČKU JÍ ALE DÁ,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NA DVĚ DOBY 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092730" y="2247548"/>
            <a:ext cx="0" cy="216024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42430" y="332656"/>
            <a:ext cx="51210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ČTVRŤOVÁ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1 DOBU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PLNÉ BŘÍŠKO A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TUHLE NOTU ČTVRŤOVOU,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MÁME RYCHLE HOTOVOU.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PLNÉ BŘÍŠKO VYBARVÍME,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NOŽIČKU JÍ PŘIKRESLÍME.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SNADNO SE I POČÍTÁ,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JENOM JEDNU DOBU MÁ.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8092730" y="2247548"/>
            <a:ext cx="0" cy="216024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364088" y="3861048"/>
            <a:ext cx="2304256" cy="1440160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54936" y="1340768"/>
            <a:ext cx="608371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OSMINOVÁ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668344" y="1700808"/>
            <a:ext cx="0" cy="28803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7663542" y="1741714"/>
            <a:ext cx="724881" cy="1399254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2613450636"/>
              </p:ext>
            </p:extLst>
          </p:nvPr>
        </p:nvGraphicFramePr>
        <p:xfrm>
          <a:off x="0" y="404664"/>
          <a:ext cx="8964488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Obdélník 4"/>
          <p:cNvSpPr/>
          <p:nvPr/>
        </p:nvSpPr>
        <p:spPr>
          <a:xfrm>
            <a:off x="2886539" y="4365104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79843" y="4365104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63547" y="3501840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63547" y="2333711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79843" y="1296208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86539" y="1296209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73896" y="2333711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81131" y="3501841"/>
            <a:ext cx="187220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1/2</a:t>
            </a:r>
            <a:endParaRPr lang="cs-CZ" sz="60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438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772816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NAMALUJEŠ PLNÉ BŘÍŠKO,</a:t>
            </a:r>
          </a:p>
          <a:p>
            <a:pPr algn="ctr"/>
            <a:r>
              <a:rPr lang="cs-CZ" sz="2800" b="1" dirty="0" smtClean="0"/>
              <a:t>NA NOŽIČKU PAMATUJEŠ.</a:t>
            </a:r>
          </a:p>
          <a:p>
            <a:pPr algn="ctr"/>
            <a:r>
              <a:rPr lang="cs-CZ" sz="2800" b="1" dirty="0" smtClean="0"/>
              <a:t>PRAPOREK JÍ PŘIDĚLÁŠ,</a:t>
            </a:r>
          </a:p>
          <a:p>
            <a:pPr algn="ctr"/>
            <a:r>
              <a:rPr lang="cs-CZ" sz="2800" b="1" dirty="0" smtClean="0"/>
              <a:t>OSMINOVOU NOTU MÁŠ.</a:t>
            </a:r>
          </a:p>
          <a:p>
            <a:pPr algn="ctr"/>
            <a:r>
              <a:rPr lang="cs-CZ" sz="2800" b="1" dirty="0" smtClean="0"/>
              <a:t>JE VŠAK RYCHLÁ, TO SI PIŠ!</a:t>
            </a:r>
          </a:p>
          <a:p>
            <a:pPr algn="ctr"/>
            <a:r>
              <a:rPr lang="cs-CZ" sz="2800" b="1" dirty="0" smtClean="0"/>
              <a:t>ZA PŮL DOBY UŽ JE PRYČ.</a:t>
            </a:r>
          </a:p>
        </p:txBody>
      </p:sp>
    </p:spTree>
    <p:extLst>
      <p:ext uri="{BB962C8B-B14F-4D97-AF65-F5344CB8AC3E}">
        <p14:creationId xmlns:p14="http://schemas.microsoft.com/office/powerpoint/2010/main" val="34788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Přímá spojnice 28"/>
          <p:cNvCxnSpPr/>
          <p:nvPr/>
        </p:nvCxnSpPr>
        <p:spPr>
          <a:xfrm>
            <a:off x="7785079" y="2685912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37199" y="3563004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441809" y="261912"/>
            <a:ext cx="6370551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DOMALUJTE OBRÁZKY TAK, ABY Z NICH BYLY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OSMINOVÉ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NOTY.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2735796" y="4043589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148064" y="4437112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60232" y="2488985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31840" y="5733256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44328" y="4437112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992991" y="3501008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48547" y="2996952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68344" y="5481228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40024" y="2573288"/>
            <a:ext cx="792088" cy="50405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57893" y="344199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420555" y="318996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77973" y="3673537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187624" y="4399607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608612" y="2703201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455448" y="424377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915816" y="5980555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89035" y="341900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41150" y="507480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3527884" y="311763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920975" y="482277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0635" y="2122844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452320" y="1559776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736416" y="3557105"/>
            <a:ext cx="0" cy="112613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7281110" y="183686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79912" y="511117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603059" y="226224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7785079" y="2703201"/>
            <a:ext cx="351201" cy="535158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8460432" y="4538544"/>
            <a:ext cx="351201" cy="535158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3512064" y="3123180"/>
            <a:ext cx="351201" cy="535158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2227166" y="1665746"/>
            <a:ext cx="351201" cy="535158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4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Přímá spojnice 29"/>
          <p:cNvCxnSpPr>
            <a:endCxn id="13" idx="0"/>
          </p:cNvCxnSpPr>
          <p:nvPr/>
        </p:nvCxnSpPr>
        <p:spPr>
          <a:xfrm flipH="1">
            <a:off x="7614338" y="3127357"/>
            <a:ext cx="109940" cy="2171057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130732" y="3474079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49465" y="3496491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441809" y="261912"/>
            <a:ext cx="637055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NOTY S ČÍSLEM URČUJÍCÍM POČET DOB: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44498" y="255074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98683" y="3474079"/>
            <a:ext cx="11849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92858" y="23796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77046" y="5298414"/>
            <a:ext cx="10647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1,5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629680" y="4927646"/>
            <a:ext cx="396044" cy="25202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176096" y="3951750"/>
            <a:ext cx="1473369" cy="252028"/>
            <a:chOff x="946451" y="5717688"/>
            <a:chExt cx="1473369" cy="252028"/>
          </a:xfrm>
          <a:solidFill>
            <a:schemeClr val="tx1"/>
          </a:solidFill>
        </p:grpSpPr>
        <p:sp>
          <p:nvSpPr>
            <p:cNvPr id="10" name="Ovál 9"/>
            <p:cNvSpPr/>
            <p:nvPr/>
          </p:nvSpPr>
          <p:spPr>
            <a:xfrm>
              <a:off x="2023776" y="5717688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946451" y="5717688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505043" y="5717688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840252" y="5298414"/>
            <a:ext cx="972108" cy="252028"/>
            <a:chOff x="6732240" y="5969716"/>
            <a:chExt cx="972108" cy="252028"/>
          </a:xfrm>
          <a:solidFill>
            <a:schemeClr val="tx1"/>
          </a:solidFill>
        </p:grpSpPr>
        <p:sp>
          <p:nvSpPr>
            <p:cNvPr id="13" name="Ovál 12"/>
            <p:cNvSpPr/>
            <p:nvPr/>
          </p:nvSpPr>
          <p:spPr>
            <a:xfrm>
              <a:off x="7308304" y="5969716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732240" y="5969716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15864" y="2253642"/>
            <a:ext cx="2124236" cy="252028"/>
            <a:chOff x="3779912" y="4797152"/>
            <a:chExt cx="2124236" cy="252028"/>
          </a:xfrm>
          <a:solidFill>
            <a:schemeClr val="tx1"/>
          </a:solidFill>
        </p:grpSpPr>
        <p:sp>
          <p:nvSpPr>
            <p:cNvPr id="15" name="Ovál 14"/>
            <p:cNvSpPr/>
            <p:nvPr/>
          </p:nvSpPr>
          <p:spPr>
            <a:xfrm>
              <a:off x="5508104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932040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359157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3779912" y="4797152"/>
              <a:ext cx="396044" cy="252028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lačítko akce: Informace 21">
            <a:hlinkClick r:id="" action="ppaction://noaction" highlightClick="1"/>
          </p:cNvPr>
          <p:cNvSpPr/>
          <p:nvPr/>
        </p:nvSpPr>
        <p:spPr>
          <a:xfrm>
            <a:off x="539552" y="5760079"/>
            <a:ext cx="648072" cy="621249"/>
          </a:xfrm>
          <a:prstGeom prst="actionButtonInformation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endCxn id="17" idx="0"/>
          </p:cNvCxnSpPr>
          <p:nvPr/>
        </p:nvCxnSpPr>
        <p:spPr>
          <a:xfrm flipV="1">
            <a:off x="1441809" y="2253642"/>
            <a:ext cx="2151322" cy="75375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8" idx="7"/>
          </p:cNvCxnSpPr>
          <p:nvPr/>
        </p:nvCxnSpPr>
        <p:spPr>
          <a:xfrm flipH="1">
            <a:off x="1967725" y="3844948"/>
            <a:ext cx="1814294" cy="1119607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2" idx="4"/>
          </p:cNvCxnSpPr>
          <p:nvPr/>
        </p:nvCxnSpPr>
        <p:spPr>
          <a:xfrm flipH="1">
            <a:off x="4544056" y="4203778"/>
            <a:ext cx="1388654" cy="1556301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25724" y="4480284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11908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791153" y="179523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366126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940100" y="1806280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72140" y="3474079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811306" y="4851052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242364" y="4851052"/>
            <a:ext cx="0" cy="573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Volný tvar 47"/>
          <p:cNvSpPr/>
          <p:nvPr/>
        </p:nvSpPr>
        <p:spPr>
          <a:xfrm>
            <a:off x="4933867" y="1803948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3219509" y="1795230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3792392" y="1795230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4346978" y="1795230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6130732" y="3490881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5586378" y="3474079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6649465" y="3505209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7814714" y="4852551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7236296" y="4859770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2024378" y="4480284"/>
            <a:ext cx="175600" cy="2779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44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93957" y="2830585"/>
            <a:ext cx="3474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OSMINOVÁ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6084168" y="4977172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5292655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32917" y="1412776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692894" y="404664"/>
            <a:ext cx="792088" cy="1404156"/>
            <a:chOff x="7668344" y="4581128"/>
            <a:chExt cx="792088" cy="1404156"/>
          </a:xfrm>
        </p:grpSpPr>
        <p:sp>
          <p:nvSpPr>
            <p:cNvPr id="7" name="Ovál 6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6913378" y="2726922"/>
            <a:ext cx="792088" cy="1404156"/>
            <a:chOff x="7668344" y="4581128"/>
            <a:chExt cx="792088" cy="1404156"/>
          </a:xfrm>
        </p:grpSpPr>
        <p:sp>
          <p:nvSpPr>
            <p:cNvPr id="12" name="Ovál 11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3995936" y="5183578"/>
            <a:ext cx="792088" cy="1404156"/>
            <a:chOff x="7668344" y="4581128"/>
            <a:chExt cx="792088" cy="1404156"/>
          </a:xfrm>
        </p:grpSpPr>
        <p:sp>
          <p:nvSpPr>
            <p:cNvPr id="15" name="Ovál 14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1124575" y="2746835"/>
            <a:ext cx="792088" cy="1404156"/>
            <a:chOff x="7668344" y="4581128"/>
            <a:chExt cx="792088" cy="1404156"/>
          </a:xfrm>
        </p:grpSpPr>
        <p:sp>
          <p:nvSpPr>
            <p:cNvPr id="18" name="Ovál 17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7668344" y="4581128"/>
            <a:ext cx="792088" cy="1404156"/>
            <a:chOff x="7668344" y="4581128"/>
            <a:chExt cx="792088" cy="1404156"/>
          </a:xfrm>
        </p:grpSpPr>
        <p:sp>
          <p:nvSpPr>
            <p:cNvPr id="21" name="Ovál 20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521972" y="278650"/>
            <a:ext cx="792088" cy="1404156"/>
            <a:chOff x="7668344" y="4581128"/>
            <a:chExt cx="792088" cy="1404156"/>
          </a:xfrm>
        </p:grpSpPr>
        <p:sp>
          <p:nvSpPr>
            <p:cNvPr id="30" name="Ovál 29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" name="Skupina 32"/>
          <p:cNvGrpSpPr/>
          <p:nvPr/>
        </p:nvGrpSpPr>
        <p:grpSpPr>
          <a:xfrm>
            <a:off x="2669367" y="3753915"/>
            <a:ext cx="792088" cy="1404156"/>
            <a:chOff x="7668344" y="4581128"/>
            <a:chExt cx="792088" cy="1404156"/>
          </a:xfrm>
        </p:grpSpPr>
        <p:sp>
          <p:nvSpPr>
            <p:cNvPr id="35" name="Ovál 34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nice 35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Obdélník 36"/>
          <p:cNvSpPr/>
          <p:nvPr/>
        </p:nvSpPr>
        <p:spPr>
          <a:xfrm>
            <a:off x="768250" y="2379656"/>
            <a:ext cx="1184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76819" y="8912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67132" y="426024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548444" y="4119463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739779" y="361271"/>
            <a:ext cx="1184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08077" y="569274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502476" y="204400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1907704" y="656692"/>
            <a:ext cx="792596" cy="1404156"/>
            <a:chOff x="1907704" y="656692"/>
            <a:chExt cx="792596" cy="1404156"/>
          </a:xfrm>
        </p:grpSpPr>
        <p:sp>
          <p:nvSpPr>
            <p:cNvPr id="5" name="Ovál 4"/>
            <p:cNvSpPr/>
            <p:nvPr/>
          </p:nvSpPr>
          <p:spPr>
            <a:xfrm>
              <a:off x="1907704" y="1556792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2700300" y="656692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5992677" y="1936854"/>
            <a:ext cx="792596" cy="1404156"/>
            <a:chOff x="5570350" y="1961220"/>
            <a:chExt cx="792596" cy="1404156"/>
          </a:xfrm>
        </p:grpSpPr>
        <p:sp>
          <p:nvSpPr>
            <p:cNvPr id="45" name="Ovál 44"/>
            <p:cNvSpPr/>
            <p:nvPr/>
          </p:nvSpPr>
          <p:spPr>
            <a:xfrm>
              <a:off x="5570350" y="2861320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6362946" y="1961220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9" name="Volný tvar 48"/>
          <p:cNvSpPr/>
          <p:nvPr/>
        </p:nvSpPr>
        <p:spPr>
          <a:xfrm>
            <a:off x="3388866" y="3812514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8389640" y="4637278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1239552" y="317173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41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38" grpId="0"/>
      <p:bldP spid="39" grpId="0"/>
      <p:bldP spid="40" grpId="0"/>
      <p:bldP spid="42" grpId="0"/>
      <p:bldP spid="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36088" y="332656"/>
            <a:ext cx="53337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OSMINOVÁ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1/2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PLNÉ BŘÍŠKO, NOŽIČKU A PRAPOREK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NAMALUJEŠ PLNÉ BŘÍŠKO, 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NA NOŽIČKU PAMATUJEŠ.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PRAPOREK JÍ PŘIDĚLÁŠ,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OSMINOVOU NOTU MÁŠ.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JE VŠAK RYCHLÁ, TO SI PIŠ!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ZA PŮL DOBY UŽ JE PRYČ.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364088" y="3861048"/>
            <a:ext cx="2304256" cy="1440160"/>
          </a:xfrm>
          <a:prstGeom prst="ellipse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7668344" y="1700808"/>
            <a:ext cx="0" cy="288032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olný tvar 11"/>
          <p:cNvSpPr/>
          <p:nvPr/>
        </p:nvSpPr>
        <p:spPr>
          <a:xfrm>
            <a:off x="7630718" y="1700808"/>
            <a:ext cx="613689" cy="116142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360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Nota osminová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10</cp:revision>
  <dcterms:created xsi:type="dcterms:W3CDTF">2012-02-27T15:29:06Z</dcterms:created>
  <dcterms:modified xsi:type="dcterms:W3CDTF">2012-10-25T19:32:28Z</dcterms:modified>
</cp:coreProperties>
</file>