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65" r:id="rId4"/>
    <p:sldId id="257" r:id="rId5"/>
    <p:sldId id="258" r:id="rId6"/>
    <p:sldId id="263" r:id="rId7"/>
    <p:sldId id="259" r:id="rId8"/>
    <p:sldId id="260" r:id="rId9"/>
    <p:sldId id="261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07687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34458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93663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42324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15396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37795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39792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23853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08813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71841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2814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97532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cs.wikipedia.org/wiki/Soubor:Gamme_do_majeur_clef_sol.png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/index.php?title=Soubor:Music_ClefG.svg&amp;page=1" TargetMode="External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/index.php?title=Soubor:Bass_clef.svg&amp;page=1" TargetMode="Externa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pn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/index.php?title=Kl%C3%AD%C4%8D_(hudba)&amp;oldid=9071633" TargetMode="External"/><Relationship Id="rId2" Type="http://schemas.openxmlformats.org/officeDocument/2006/relationships/hyperlink" Target="http://cs.wikipedia.org/w/index.php?title=Notov%C3%A1_osnova&amp;oldid=9105945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cs.wikipedia.org/w/index.php?title=Okt%C3%A1va_(hudba)&amp;oldid=870027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Notová osnova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Houslový a basový klíč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8673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1274777"/>
            <a:ext cx="62646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Materiál slouží k výkladu učiva hudební výchovy ve 2. ročníku. Jeho prostřednictvím se žáci seznámí s notovou osnovou a dvěma nejčastějšími klíči – houslovým a basovým. Prezentace obsahuje animace.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36152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8752833"/>
              </p:ext>
            </p:extLst>
          </p:nvPr>
        </p:nvGraphicFramePr>
        <p:xfrm>
          <a:off x="1403648" y="1340768"/>
          <a:ext cx="6480720" cy="405675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240360"/>
                <a:gridCol w="3240360"/>
              </a:tblGrid>
              <a:tr h="108824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a MŠ Unkovice, příspěvková organizace</a:t>
                      </a:r>
                    </a:p>
                    <a:p>
                      <a:r>
                        <a:rPr lang="cs-CZ" baseline="0" dirty="0" smtClean="0"/>
                        <a:t>Unkovice 28, p. Žabčice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</a:t>
                      </a:r>
                      <a:r>
                        <a:rPr lang="cs-CZ" smtClean="0"/>
                        <a:t>Jana Weisová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Notová osnova a klíče</a:t>
                      </a:r>
                      <a:endParaRPr lang="cs-CZ" dirty="0"/>
                    </a:p>
                  </a:txBody>
                  <a:tcPr/>
                </a:tc>
              </a:tr>
              <a:tr h="761775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Vytvořeno:</a:t>
                      </a:r>
                    </a:p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09/2012</a:t>
                      </a:r>
                    </a:p>
                    <a:p>
                      <a:r>
                        <a:rPr lang="cs-CZ" dirty="0" smtClean="0"/>
                        <a:t>23.10.2012/2. ročník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Notová osnova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Umění a kultura</a:t>
                      </a:r>
                      <a:endParaRPr lang="cs-CZ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CZ.1.07/1.4.00/21.2463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01276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7"/>
    </mc:Choice>
    <mc:Fallback xmlns="">
      <p:transition spd="slow" advTm="347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min\AppData\Local\Microsoft\Windows\Temporary Internet Files\Content.IE5\8MEDROC4\MC9003794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865482"/>
            <a:ext cx="1584464" cy="2267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\AppData\Local\Microsoft\Windows\Temporary Internet Files\Content.IE5\GFW63OJB\MC9003794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0533" y="3970281"/>
            <a:ext cx="1531453" cy="2057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AppData\Local\Microsoft\Windows\Temporary Internet Files\Content.IE5\3JW77KH9\MC90044179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278335">
            <a:off x="2061812" y="-161308"/>
            <a:ext cx="4834652" cy="4834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5483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1331640" y="2636912"/>
            <a:ext cx="640871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>
            <a:off x="1331640" y="2276872"/>
            <a:ext cx="640871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1331640" y="2996952"/>
            <a:ext cx="640871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1331640" y="3356992"/>
            <a:ext cx="640871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331640" y="3717032"/>
            <a:ext cx="640871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1868282" y="620688"/>
            <a:ext cx="540744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NOTOVÁ OSNOVA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48590" y="4797152"/>
            <a:ext cx="79748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Má pět linek a </a:t>
            </a:r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čtyři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mezery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 flipH="1" flipV="1">
            <a:off x="1979712" y="3717032"/>
            <a:ext cx="1512168" cy="1296144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3491881" y="2636912"/>
            <a:ext cx="648071" cy="235551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3483631" y="2276872"/>
            <a:ext cx="1304393" cy="2698647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 flipV="1">
            <a:off x="2735796" y="3356992"/>
            <a:ext cx="756084" cy="1656184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 flipV="1">
            <a:off x="3436165" y="2996952"/>
            <a:ext cx="55716" cy="2016224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 flipV="1">
            <a:off x="5652120" y="3501008"/>
            <a:ext cx="1368152" cy="1582082"/>
          </a:xfrm>
          <a:prstGeom prst="straightConnector1">
            <a:avLst/>
          </a:prstGeom>
          <a:ln w="571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7015134" y="2447621"/>
            <a:ext cx="260590" cy="2635469"/>
          </a:xfrm>
          <a:prstGeom prst="straightConnector1">
            <a:avLst/>
          </a:prstGeom>
          <a:ln w="571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 flipV="1">
            <a:off x="6516216" y="2780928"/>
            <a:ext cx="504056" cy="2337897"/>
          </a:xfrm>
          <a:prstGeom prst="straightConnector1">
            <a:avLst/>
          </a:prstGeom>
          <a:ln w="571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 flipV="1">
            <a:off x="6012160" y="3140968"/>
            <a:ext cx="1008112" cy="1977857"/>
          </a:xfrm>
          <a:prstGeom prst="straightConnector1">
            <a:avLst/>
          </a:prstGeom>
          <a:ln w="571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1009313" y="3181618"/>
            <a:ext cx="3223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023680" y="3532366"/>
            <a:ext cx="3223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1023678" y="2078289"/>
            <a:ext cx="3223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1023679" y="2447621"/>
            <a:ext cx="3223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4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1023680" y="2816953"/>
            <a:ext cx="3223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37" name="TextovéPole 36"/>
          <p:cNvSpPr txBox="1"/>
          <p:nvPr/>
        </p:nvSpPr>
        <p:spPr>
          <a:xfrm>
            <a:off x="5220071" y="3005829"/>
            <a:ext cx="3223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</a:rPr>
              <a:t>2</a:t>
            </a:r>
          </a:p>
        </p:txBody>
      </p:sp>
      <p:sp>
        <p:nvSpPr>
          <p:cNvPr id="38" name="TextovéPole 37"/>
          <p:cNvSpPr txBox="1"/>
          <p:nvPr/>
        </p:nvSpPr>
        <p:spPr>
          <a:xfrm>
            <a:off x="5220072" y="3347700"/>
            <a:ext cx="3223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1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220069" y="2276872"/>
            <a:ext cx="3223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4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220070" y="2627620"/>
            <a:ext cx="3223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3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7387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upload.wikimedia.org/wikipedia/commons/thumb/a/ab/Gamme_do_majeur_clef_sol.png/220px-Gamme_do_majeur_clef_sol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5230" y="534987"/>
            <a:ext cx="2095500" cy="590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http://bits.wikimedia.org/static-1.21wmf1/skins/common/images/magnify-clip.png">
            <a:hlinkClick r:id="rId2" tooltip="Zvětšit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777875"/>
            <a:ext cx="142875" cy="104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11560" y="316210"/>
            <a:ext cx="532408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Notová osnova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1772816"/>
            <a:ext cx="771212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Má pět linek a čtyři mezery a slouží k zaznamenávání notového zápisu. Vepisujeme do ní klíč, noty, pomlky, křížky, taktové čáry apod.</a:t>
            </a:r>
          </a:p>
          <a:p>
            <a:endParaRPr lang="cs-CZ" dirty="0"/>
          </a:p>
          <a:p>
            <a:r>
              <a:rPr lang="cs-CZ" dirty="0" smtClean="0"/>
              <a:t>Čáry a mezery se počítají zezdola. Pomocné linky, které jsou krátké a přesahují jen jednu notu se počítají od okraje notové osnovy směrem ven.</a:t>
            </a:r>
            <a:endParaRPr lang="cs-CZ" dirty="0"/>
          </a:p>
        </p:txBody>
      </p:sp>
      <p:cxnSp>
        <p:nvCxnSpPr>
          <p:cNvPr id="10" name="Přímá spojnice 9"/>
          <p:cNvCxnSpPr/>
          <p:nvPr/>
        </p:nvCxnSpPr>
        <p:spPr>
          <a:xfrm>
            <a:off x="1979712" y="4301480"/>
            <a:ext cx="41764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998170" y="4453880"/>
            <a:ext cx="41764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998170" y="4606280"/>
            <a:ext cx="41764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998170" y="4760303"/>
            <a:ext cx="41764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998170" y="4901817"/>
            <a:ext cx="41764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789514" y="5013176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2789514" y="5171323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2789514" y="5326469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798134" y="5482525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4246842" y="4080847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4246842" y="3936831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4237748" y="3648799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4246842" y="3792815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2355945" y="4832769"/>
            <a:ext cx="36004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rgbClr val="FF0000"/>
                </a:solidFill>
              </a:rPr>
              <a:t>1</a:t>
            </a:r>
            <a:endParaRPr lang="cs-CZ" sz="1600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519772" y="5013176"/>
            <a:ext cx="36004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rgbClr val="FF0000"/>
                </a:solidFill>
              </a:rPr>
              <a:t>2</a:t>
            </a:r>
            <a:endParaRPr lang="cs-CZ" sz="1600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406926" y="5143971"/>
            <a:ext cx="2813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rgbClr val="FF0000"/>
                </a:solidFill>
              </a:rPr>
              <a:t>3</a:t>
            </a:r>
            <a:endParaRPr lang="cs-CZ" sz="1600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508210" y="5304312"/>
            <a:ext cx="36004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3866957" y="3886309"/>
            <a:ext cx="36004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rgbClr val="FF0000"/>
                </a:solidFill>
              </a:rPr>
              <a:t>1</a:t>
            </a:r>
            <a:endParaRPr lang="cs-CZ" sz="1600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808927" y="3623538"/>
            <a:ext cx="36004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3991737" y="3767554"/>
            <a:ext cx="36004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3944312" y="3378478"/>
            <a:ext cx="36004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rgbClr val="FF0000"/>
                </a:solidFill>
              </a:rPr>
              <a:t>4</a:t>
            </a:r>
            <a:endParaRPr lang="cs-CZ" sz="1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7864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7704" y="389855"/>
            <a:ext cx="51125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Které notové osnovy jsou správně?</a:t>
            </a:r>
            <a:endParaRPr lang="cs-CZ" sz="2400" dirty="0"/>
          </a:p>
        </p:txBody>
      </p:sp>
      <p:grpSp>
        <p:nvGrpSpPr>
          <p:cNvPr id="11" name="Skupina 10"/>
          <p:cNvGrpSpPr/>
          <p:nvPr/>
        </p:nvGrpSpPr>
        <p:grpSpPr>
          <a:xfrm>
            <a:off x="1055609" y="1844824"/>
            <a:ext cx="1728192" cy="609600"/>
            <a:chOff x="1259632" y="1844824"/>
            <a:chExt cx="1728192" cy="609600"/>
          </a:xfrm>
        </p:grpSpPr>
        <p:cxnSp>
          <p:nvCxnSpPr>
            <p:cNvPr id="4" name="Přímá spojnice 3"/>
            <p:cNvCxnSpPr/>
            <p:nvPr/>
          </p:nvCxnSpPr>
          <p:spPr>
            <a:xfrm>
              <a:off x="1259632" y="1844824"/>
              <a:ext cx="1728192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/>
            <p:cNvCxnSpPr/>
            <p:nvPr/>
          </p:nvCxnSpPr>
          <p:spPr>
            <a:xfrm>
              <a:off x="1259632" y="1997224"/>
              <a:ext cx="1728192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>
              <a:off x="1259632" y="2149624"/>
              <a:ext cx="1728192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1259632" y="2285391"/>
              <a:ext cx="1728192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1259632" y="2454424"/>
              <a:ext cx="1728192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" name="Skupina 11"/>
          <p:cNvGrpSpPr/>
          <p:nvPr/>
        </p:nvGrpSpPr>
        <p:grpSpPr>
          <a:xfrm>
            <a:off x="2756012" y="5013176"/>
            <a:ext cx="1728192" cy="609600"/>
            <a:chOff x="1259632" y="1844824"/>
            <a:chExt cx="1728192" cy="609600"/>
          </a:xfrm>
        </p:grpSpPr>
        <p:cxnSp>
          <p:nvCxnSpPr>
            <p:cNvPr id="13" name="Přímá spojnice 12"/>
            <p:cNvCxnSpPr/>
            <p:nvPr/>
          </p:nvCxnSpPr>
          <p:spPr>
            <a:xfrm>
              <a:off x="1259632" y="1844824"/>
              <a:ext cx="1728192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>
              <a:off x="1259632" y="1997224"/>
              <a:ext cx="1728192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>
              <a:off x="1259632" y="2149624"/>
              <a:ext cx="1728192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>
              <a:off x="1259632" y="2285391"/>
              <a:ext cx="1728192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1259632" y="2454424"/>
              <a:ext cx="1728192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>
            <a:off x="4484204" y="3845159"/>
            <a:ext cx="1728192" cy="609600"/>
            <a:chOff x="1259632" y="1844824"/>
            <a:chExt cx="1728192" cy="609600"/>
          </a:xfrm>
        </p:grpSpPr>
        <p:cxnSp>
          <p:nvCxnSpPr>
            <p:cNvPr id="19" name="Přímá spojnice 18"/>
            <p:cNvCxnSpPr/>
            <p:nvPr/>
          </p:nvCxnSpPr>
          <p:spPr>
            <a:xfrm>
              <a:off x="1259632" y="1844824"/>
              <a:ext cx="1728192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>
              <a:off x="1259632" y="1997224"/>
              <a:ext cx="1728192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>
              <a:off x="1259632" y="2149624"/>
              <a:ext cx="1728192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>
              <a:off x="1259632" y="2285391"/>
              <a:ext cx="1728192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22"/>
            <p:cNvCxnSpPr/>
            <p:nvPr/>
          </p:nvCxnSpPr>
          <p:spPr>
            <a:xfrm>
              <a:off x="1259632" y="2454424"/>
              <a:ext cx="1728192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1" name="Skupina 30"/>
          <p:cNvGrpSpPr/>
          <p:nvPr/>
        </p:nvGrpSpPr>
        <p:grpSpPr>
          <a:xfrm>
            <a:off x="3923928" y="2149624"/>
            <a:ext cx="1733939" cy="761391"/>
            <a:chOff x="4425483" y="2100334"/>
            <a:chExt cx="1733939" cy="761391"/>
          </a:xfrm>
        </p:grpSpPr>
        <p:cxnSp>
          <p:nvCxnSpPr>
            <p:cNvPr id="25" name="Přímá spojnice 24"/>
            <p:cNvCxnSpPr/>
            <p:nvPr/>
          </p:nvCxnSpPr>
          <p:spPr>
            <a:xfrm>
              <a:off x="4425483" y="2100334"/>
              <a:ext cx="1728192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nice 25"/>
            <p:cNvCxnSpPr/>
            <p:nvPr/>
          </p:nvCxnSpPr>
          <p:spPr>
            <a:xfrm>
              <a:off x="4425483" y="2252734"/>
              <a:ext cx="1728192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nice 26"/>
            <p:cNvCxnSpPr/>
            <p:nvPr/>
          </p:nvCxnSpPr>
          <p:spPr>
            <a:xfrm>
              <a:off x="4425483" y="2405134"/>
              <a:ext cx="1728192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>
              <a:off x="4425483" y="2540901"/>
              <a:ext cx="1728192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/>
            <p:nvPr/>
          </p:nvCxnSpPr>
          <p:spPr>
            <a:xfrm>
              <a:off x="4425483" y="2709934"/>
              <a:ext cx="1728192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nice 29"/>
            <p:cNvCxnSpPr/>
            <p:nvPr/>
          </p:nvCxnSpPr>
          <p:spPr>
            <a:xfrm>
              <a:off x="4431230" y="2861725"/>
              <a:ext cx="1728192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2" name="Skupina 31"/>
          <p:cNvGrpSpPr/>
          <p:nvPr/>
        </p:nvGrpSpPr>
        <p:grpSpPr>
          <a:xfrm>
            <a:off x="1475656" y="3632887"/>
            <a:ext cx="1733939" cy="761391"/>
            <a:chOff x="4425483" y="2100334"/>
            <a:chExt cx="1733939" cy="761391"/>
          </a:xfrm>
        </p:grpSpPr>
        <p:cxnSp>
          <p:nvCxnSpPr>
            <p:cNvPr id="33" name="Přímá spojnice 32"/>
            <p:cNvCxnSpPr/>
            <p:nvPr/>
          </p:nvCxnSpPr>
          <p:spPr>
            <a:xfrm>
              <a:off x="4425483" y="2100334"/>
              <a:ext cx="1728192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Přímá spojnice 33"/>
            <p:cNvCxnSpPr/>
            <p:nvPr/>
          </p:nvCxnSpPr>
          <p:spPr>
            <a:xfrm>
              <a:off x="4425483" y="2252734"/>
              <a:ext cx="1728192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34"/>
            <p:cNvCxnSpPr/>
            <p:nvPr/>
          </p:nvCxnSpPr>
          <p:spPr>
            <a:xfrm>
              <a:off x="4425483" y="2405134"/>
              <a:ext cx="1728192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Přímá spojnice 35"/>
            <p:cNvCxnSpPr/>
            <p:nvPr/>
          </p:nvCxnSpPr>
          <p:spPr>
            <a:xfrm>
              <a:off x="4425483" y="2540901"/>
              <a:ext cx="1728192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nice 36"/>
            <p:cNvCxnSpPr/>
            <p:nvPr/>
          </p:nvCxnSpPr>
          <p:spPr>
            <a:xfrm>
              <a:off x="4425483" y="2709934"/>
              <a:ext cx="1728192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nice 37"/>
            <p:cNvCxnSpPr/>
            <p:nvPr/>
          </p:nvCxnSpPr>
          <p:spPr>
            <a:xfrm>
              <a:off x="4431230" y="2861725"/>
              <a:ext cx="1728192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9" name="Skupina 38"/>
          <p:cNvGrpSpPr/>
          <p:nvPr/>
        </p:nvGrpSpPr>
        <p:grpSpPr>
          <a:xfrm>
            <a:off x="6300192" y="1540633"/>
            <a:ext cx="1733939" cy="761391"/>
            <a:chOff x="4425483" y="2100334"/>
            <a:chExt cx="1733939" cy="761391"/>
          </a:xfrm>
        </p:grpSpPr>
        <p:cxnSp>
          <p:nvCxnSpPr>
            <p:cNvPr id="40" name="Přímá spojnice 39"/>
            <p:cNvCxnSpPr/>
            <p:nvPr/>
          </p:nvCxnSpPr>
          <p:spPr>
            <a:xfrm>
              <a:off x="4425483" y="2100334"/>
              <a:ext cx="1728192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>
              <a:off x="4425483" y="2252734"/>
              <a:ext cx="1728192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Přímá spojnice 41"/>
            <p:cNvCxnSpPr/>
            <p:nvPr/>
          </p:nvCxnSpPr>
          <p:spPr>
            <a:xfrm>
              <a:off x="4425483" y="2405134"/>
              <a:ext cx="1728192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nice 42"/>
            <p:cNvCxnSpPr/>
            <p:nvPr/>
          </p:nvCxnSpPr>
          <p:spPr>
            <a:xfrm>
              <a:off x="4425483" y="2540901"/>
              <a:ext cx="1728192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nice 43"/>
            <p:cNvCxnSpPr/>
            <p:nvPr/>
          </p:nvCxnSpPr>
          <p:spPr>
            <a:xfrm>
              <a:off x="4425483" y="2709934"/>
              <a:ext cx="1728192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Přímá spojnice 44"/>
            <p:cNvCxnSpPr/>
            <p:nvPr/>
          </p:nvCxnSpPr>
          <p:spPr>
            <a:xfrm>
              <a:off x="4431230" y="2861725"/>
              <a:ext cx="1728192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3" name="Skupina 52"/>
          <p:cNvGrpSpPr/>
          <p:nvPr/>
        </p:nvGrpSpPr>
        <p:grpSpPr>
          <a:xfrm>
            <a:off x="6012160" y="5242080"/>
            <a:ext cx="1728192" cy="440567"/>
            <a:chOff x="6012160" y="5242080"/>
            <a:chExt cx="1728192" cy="440567"/>
          </a:xfrm>
        </p:grpSpPr>
        <p:cxnSp>
          <p:nvCxnSpPr>
            <p:cNvPr id="47" name="Přímá spojnice 46"/>
            <p:cNvCxnSpPr/>
            <p:nvPr/>
          </p:nvCxnSpPr>
          <p:spPr>
            <a:xfrm>
              <a:off x="6012160" y="5242080"/>
              <a:ext cx="1728192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>
              <a:off x="6012160" y="5394480"/>
              <a:ext cx="1728192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nice 48"/>
            <p:cNvCxnSpPr/>
            <p:nvPr/>
          </p:nvCxnSpPr>
          <p:spPr>
            <a:xfrm>
              <a:off x="6012160" y="5546880"/>
              <a:ext cx="1728192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Přímá spojnice 49"/>
            <p:cNvCxnSpPr/>
            <p:nvPr/>
          </p:nvCxnSpPr>
          <p:spPr>
            <a:xfrm>
              <a:off x="6012160" y="5682647"/>
              <a:ext cx="1728192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4" name="Skupina 53"/>
          <p:cNvGrpSpPr/>
          <p:nvPr/>
        </p:nvGrpSpPr>
        <p:grpSpPr>
          <a:xfrm>
            <a:off x="6732240" y="3556383"/>
            <a:ext cx="1728192" cy="440567"/>
            <a:chOff x="6012160" y="5242080"/>
            <a:chExt cx="1728192" cy="440567"/>
          </a:xfrm>
        </p:grpSpPr>
        <p:cxnSp>
          <p:nvCxnSpPr>
            <p:cNvPr id="55" name="Přímá spojnice 54"/>
            <p:cNvCxnSpPr/>
            <p:nvPr/>
          </p:nvCxnSpPr>
          <p:spPr>
            <a:xfrm>
              <a:off x="6012160" y="5242080"/>
              <a:ext cx="1728192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Přímá spojnice 55"/>
            <p:cNvCxnSpPr/>
            <p:nvPr/>
          </p:nvCxnSpPr>
          <p:spPr>
            <a:xfrm>
              <a:off x="6012160" y="5394480"/>
              <a:ext cx="1728192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Přímá spojnice 56"/>
            <p:cNvCxnSpPr/>
            <p:nvPr/>
          </p:nvCxnSpPr>
          <p:spPr>
            <a:xfrm>
              <a:off x="6012160" y="5546880"/>
              <a:ext cx="1728192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Přímá spojnice 57"/>
            <p:cNvCxnSpPr/>
            <p:nvPr/>
          </p:nvCxnSpPr>
          <p:spPr>
            <a:xfrm>
              <a:off x="6012160" y="5682647"/>
              <a:ext cx="1728192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9" name="Skupina 58"/>
          <p:cNvGrpSpPr/>
          <p:nvPr/>
        </p:nvGrpSpPr>
        <p:grpSpPr>
          <a:xfrm>
            <a:off x="292157" y="5442857"/>
            <a:ext cx="1728192" cy="440567"/>
            <a:chOff x="6012160" y="5242080"/>
            <a:chExt cx="1728192" cy="440567"/>
          </a:xfrm>
        </p:grpSpPr>
        <p:cxnSp>
          <p:nvCxnSpPr>
            <p:cNvPr id="60" name="Přímá spojnice 59"/>
            <p:cNvCxnSpPr/>
            <p:nvPr/>
          </p:nvCxnSpPr>
          <p:spPr>
            <a:xfrm>
              <a:off x="6012160" y="5242080"/>
              <a:ext cx="1728192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Přímá spojnice 60"/>
            <p:cNvCxnSpPr/>
            <p:nvPr/>
          </p:nvCxnSpPr>
          <p:spPr>
            <a:xfrm>
              <a:off x="6012160" y="5394480"/>
              <a:ext cx="1728192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Přímá spojnice 61"/>
            <p:cNvCxnSpPr/>
            <p:nvPr/>
          </p:nvCxnSpPr>
          <p:spPr>
            <a:xfrm>
              <a:off x="6012160" y="5546880"/>
              <a:ext cx="1728192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Přímá spojnice 62"/>
            <p:cNvCxnSpPr/>
            <p:nvPr/>
          </p:nvCxnSpPr>
          <p:spPr>
            <a:xfrm>
              <a:off x="6012160" y="5682647"/>
              <a:ext cx="1728192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50" name="Picture 2" descr="C:\Users\Admin\AppData\Local\Microsoft\Windows\Temporary Internet Files\Content.IE5\00IR9TX9\MM900236459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4720" y="1425724"/>
            <a:ext cx="2057400" cy="2057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2" descr="C:\Users\Admin\AppData\Local\Microsoft\Windows\Temporary Internet Files\Content.IE5\00IR9TX9\MM900236459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7448" y="851520"/>
            <a:ext cx="2057400" cy="2057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" name="Picture 2" descr="C:\Users\Admin\AppData\Local\Microsoft\Windows\Temporary Internet Files\Content.IE5\00IR9TX9\MM900236459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7636" y="2500401"/>
            <a:ext cx="2057400" cy="2057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7" name="Picture 2" descr="C:\Users\Admin\AppData\Local\Microsoft\Windows\Temporary Internet Files\Content.IE5\00IR9TX9\MM900236459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285726"/>
            <a:ext cx="2057400" cy="2057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8" name="Picture 2" descr="C:\Users\Admin\AppData\Local\Microsoft\Windows\Temporary Internet Files\Content.IE5\00IR9TX9\MM900236459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6671" y="2816459"/>
            <a:ext cx="2057400" cy="2057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9" name="Picture 2" descr="C:\Users\Admin\AppData\Local\Microsoft\Windows\Temporary Internet Files\Content.IE5\00IR9TX9\MM900236459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301" y="4653947"/>
            <a:ext cx="2057400" cy="2057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Admin\AppData\Local\Microsoft\Windows\Temporary Internet Files\Content.IE5\8D0HH1OP\MM900043715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9973" y="3387157"/>
            <a:ext cx="1234497" cy="1710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5" descr="C:\Users\Admin\AppData\Local\Microsoft\Windows\Temporary Internet Files\Content.IE5\8D0HH1OP\MM900043715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7471" y="4462646"/>
            <a:ext cx="1234497" cy="1710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4" name="Picture 5" descr="C:\Users\Admin\AppData\Local\Microsoft\Windows\Temporary Internet Files\Content.IE5\8D0HH1OP\MM900043715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4329" y="1294903"/>
            <a:ext cx="1234497" cy="1710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5986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Houslový klíč</a:t>
            </a:r>
            <a:endParaRPr lang="cs-CZ" dirty="0"/>
          </a:p>
        </p:txBody>
      </p:sp>
      <p:pic>
        <p:nvPicPr>
          <p:cNvPr id="3" name="Picture 2" descr="C:\Users\Admin\AppData\Local\Microsoft\Windows\Temporary Internet Files\Content.IE5\8MEDROC4\MC9003794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648161"/>
            <a:ext cx="1584464" cy="2267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Music ClefG.sv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475" y="-7989888"/>
            <a:ext cx="3810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987824" y="2481788"/>
            <a:ext cx="309634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Nejčastěji používaný klíč, nota C</a:t>
            </a:r>
            <a:r>
              <a:rPr lang="cs-CZ" sz="1600" dirty="0" smtClean="0"/>
              <a:t>1</a:t>
            </a:r>
            <a:r>
              <a:rPr lang="cs-CZ" sz="2400" dirty="0" smtClean="0"/>
              <a:t> je zde na první pomocné lince dole.</a:t>
            </a:r>
          </a:p>
          <a:p>
            <a:pPr algn="ctr"/>
            <a:endParaRPr lang="cs-CZ" sz="2400" dirty="0"/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225"/>
          <a:stretch/>
        </p:blipFill>
        <p:spPr bwMode="auto">
          <a:xfrm>
            <a:off x="1619672" y="4221088"/>
            <a:ext cx="6444207" cy="20162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 descr="Music ClefG.sv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396441"/>
            <a:ext cx="1008112" cy="3024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1786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Basový klíč</a:t>
            </a:r>
            <a:endParaRPr lang="cs-CZ" dirty="0"/>
          </a:p>
        </p:txBody>
      </p:sp>
      <p:pic>
        <p:nvPicPr>
          <p:cNvPr id="4" name="Picture 3" descr="C:\Users\Admin\AppData\Local\Microsoft\Windows\Temporary Internet Files\Content.IE5\GFW63OJB\MC900379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487266"/>
            <a:ext cx="1531453" cy="2057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2411760" y="1825080"/>
            <a:ext cx="4624723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Použijeme-li basový klíč, nazývají se noty</a:t>
            </a:r>
            <a:r>
              <a:rPr kumimoji="0" lang="cs-CZ" sz="240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jinak. Basový klíč používáme, hrajeme-li nízké tóny a museli bychom užívat příliš pomocných čar.</a:t>
            </a:r>
            <a:endParaRPr kumimoji="0" lang="cs-CZ" sz="240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  <p:pic>
        <p:nvPicPr>
          <p:cNvPr id="4098" name="Picture 2" descr="Bass clef.sv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233666"/>
            <a:ext cx="954740" cy="1121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875"/>
          <a:stretch/>
        </p:blipFill>
        <p:spPr bwMode="auto">
          <a:xfrm>
            <a:off x="887827" y="4653136"/>
            <a:ext cx="6840760" cy="17148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9390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66123" y="846004"/>
            <a:ext cx="792088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Přispěvatelé Wikipedie,</a:t>
            </a:r>
            <a:r>
              <a:rPr lang="cs-CZ" i="1" dirty="0"/>
              <a:t> Notová osnova</a:t>
            </a:r>
            <a:r>
              <a:rPr lang="cs-CZ" dirty="0"/>
              <a:t> [online], Wikipedie: Otevřená encyklopedie, c2012, Datum poslední revize 6. 10. 2012, 20:36 UTC, </a:t>
            </a:r>
            <a:endParaRPr lang="cs-CZ" dirty="0" smtClean="0"/>
          </a:p>
          <a:p>
            <a:r>
              <a:rPr lang="cs-CZ" dirty="0" smtClean="0"/>
              <a:t>[</a:t>
            </a:r>
            <a:r>
              <a:rPr lang="cs-CZ" dirty="0"/>
              <a:t>citováno 16. 10. 2012</a:t>
            </a:r>
            <a:r>
              <a:rPr lang="cs-CZ" dirty="0" smtClean="0"/>
              <a:t>]</a:t>
            </a:r>
          </a:p>
          <a:p>
            <a:r>
              <a:rPr lang="cs-CZ" dirty="0" smtClean="0"/>
              <a:t>&lt;</a:t>
            </a:r>
            <a:r>
              <a:rPr lang="cs-CZ" dirty="0">
                <a:hlinkClick r:id="rId2"/>
              </a:rPr>
              <a:t>http://cs.wikipedia.org/w/</a:t>
            </a:r>
            <a:r>
              <a:rPr lang="cs-CZ" dirty="0" err="1">
                <a:hlinkClick r:id="rId2"/>
              </a:rPr>
              <a:t>index.php?title</a:t>
            </a:r>
            <a:r>
              <a:rPr lang="cs-CZ" dirty="0">
                <a:hlinkClick r:id="rId2"/>
              </a:rPr>
              <a:t>=Notov%C3%A1_osnova&amp;oldid=9105945</a:t>
            </a:r>
            <a:r>
              <a:rPr lang="cs-CZ" dirty="0"/>
              <a:t>&gt; </a:t>
            </a:r>
          </a:p>
        </p:txBody>
      </p:sp>
      <p:sp>
        <p:nvSpPr>
          <p:cNvPr id="4" name="Obdélník 3"/>
          <p:cNvSpPr/>
          <p:nvPr/>
        </p:nvSpPr>
        <p:spPr>
          <a:xfrm>
            <a:off x="654493" y="2333187"/>
            <a:ext cx="7932509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Přispěvatelé Wikipedie,</a:t>
            </a:r>
            <a:r>
              <a:rPr lang="cs-CZ" i="1" dirty="0"/>
              <a:t> Klíč (hudba)</a:t>
            </a:r>
            <a:r>
              <a:rPr lang="cs-CZ" dirty="0"/>
              <a:t> [online], Wikipedie: Otevřená encyklopedie, c2012, Datum poslední revize 27. 09. 2012, 13:38 UTC, </a:t>
            </a:r>
            <a:endParaRPr lang="cs-CZ" dirty="0" smtClean="0"/>
          </a:p>
          <a:p>
            <a:r>
              <a:rPr lang="cs-CZ" dirty="0" smtClean="0"/>
              <a:t>[</a:t>
            </a:r>
            <a:r>
              <a:rPr lang="cs-CZ" dirty="0"/>
              <a:t>citováno 16. 10. 2012</a:t>
            </a:r>
            <a:r>
              <a:rPr lang="cs-CZ" dirty="0" smtClean="0"/>
              <a:t>]</a:t>
            </a:r>
          </a:p>
          <a:p>
            <a:r>
              <a:rPr lang="cs-CZ" dirty="0" smtClean="0"/>
              <a:t>&lt;</a:t>
            </a:r>
            <a:r>
              <a:rPr lang="cs-CZ" dirty="0">
                <a:hlinkClick r:id="rId3"/>
              </a:rPr>
              <a:t>http://cs.wikipedia.org/w/</a:t>
            </a:r>
            <a:r>
              <a:rPr lang="cs-CZ" dirty="0" err="1">
                <a:hlinkClick r:id="rId3"/>
              </a:rPr>
              <a:t>index.php?title</a:t>
            </a:r>
            <a:r>
              <a:rPr lang="cs-CZ" dirty="0">
                <a:hlinkClick r:id="rId3"/>
              </a:rPr>
              <a:t>=Kl%C3%AD%C4%8D_(hudba)&amp;</a:t>
            </a:r>
            <a:r>
              <a:rPr lang="cs-CZ" dirty="0" err="1">
                <a:hlinkClick r:id="rId3"/>
              </a:rPr>
              <a:t>oldid</a:t>
            </a:r>
            <a:r>
              <a:rPr lang="cs-CZ" dirty="0">
                <a:hlinkClick r:id="rId3"/>
              </a:rPr>
              <a:t>=9071633</a:t>
            </a:r>
            <a:r>
              <a:rPr lang="cs-CZ" dirty="0"/>
              <a:t>&gt;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83568" y="476672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Reference: 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661997" y="3901604"/>
            <a:ext cx="7925005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Přispěvatelé Wikipedie,</a:t>
            </a:r>
            <a:r>
              <a:rPr lang="cs-CZ" i="1" dirty="0"/>
              <a:t> Oktáva (hudba)</a:t>
            </a:r>
            <a:r>
              <a:rPr lang="cs-CZ" dirty="0"/>
              <a:t> [online], Wikipedie: Otevřená encyklopedie, c2012, Datum poslední revize 23. 06. 2012, 20:43 UTC, </a:t>
            </a:r>
            <a:endParaRPr lang="cs-CZ" dirty="0" smtClean="0"/>
          </a:p>
          <a:p>
            <a:r>
              <a:rPr lang="cs-CZ" dirty="0" smtClean="0"/>
              <a:t>[</a:t>
            </a:r>
            <a:r>
              <a:rPr lang="cs-CZ" dirty="0"/>
              <a:t>citováno 16. 10. 2012</a:t>
            </a:r>
            <a:r>
              <a:rPr lang="cs-CZ" dirty="0" smtClean="0"/>
              <a:t>]</a:t>
            </a:r>
          </a:p>
          <a:p>
            <a:r>
              <a:rPr lang="cs-CZ" dirty="0" smtClean="0"/>
              <a:t>&lt;</a:t>
            </a:r>
            <a:r>
              <a:rPr lang="cs-CZ" dirty="0">
                <a:hlinkClick r:id="rId4"/>
              </a:rPr>
              <a:t>http://cs.wikipedia.org/w/</a:t>
            </a:r>
            <a:r>
              <a:rPr lang="cs-CZ" dirty="0" err="1">
                <a:hlinkClick r:id="rId4"/>
              </a:rPr>
              <a:t>index.php?title</a:t>
            </a:r>
            <a:r>
              <a:rPr lang="cs-CZ" dirty="0">
                <a:hlinkClick r:id="rId4"/>
              </a:rPr>
              <a:t>=Okt%C3%A1va_(hudba)&amp;</a:t>
            </a:r>
            <a:r>
              <a:rPr lang="cs-CZ" dirty="0" err="1">
                <a:hlinkClick r:id="rId4"/>
              </a:rPr>
              <a:t>oldid</a:t>
            </a:r>
            <a:r>
              <a:rPr lang="cs-CZ" dirty="0">
                <a:hlinkClick r:id="rId4"/>
              </a:rPr>
              <a:t>=8700272</a:t>
            </a:r>
            <a:r>
              <a:rPr lang="cs-CZ" dirty="0"/>
              <a:t>&gt;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14933" y="5733256"/>
            <a:ext cx="78720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Další obrázky použité v prezentaci jsou dostupné pod licencí Microsoft Office 2010 na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5151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</TotalTime>
  <Words>367</Words>
  <Application>Microsoft Office PowerPoint</Application>
  <PresentationFormat>Předvádění na obrazovce (4:3)</PresentationFormat>
  <Paragraphs>59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Notová osnova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Houslový klíč</vt:lpstr>
      <vt:lpstr>Basový klíč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Nota čtvrťová a půlová</dc:title>
  <dc:creator>Admin</dc:creator>
  <cp:lastModifiedBy>Admin</cp:lastModifiedBy>
  <cp:revision>18</cp:revision>
  <dcterms:created xsi:type="dcterms:W3CDTF">2012-02-27T15:29:06Z</dcterms:created>
  <dcterms:modified xsi:type="dcterms:W3CDTF">2012-10-26T06:36:46Z</dcterms:modified>
</cp:coreProperties>
</file>