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0A1729-67BA-472D-BDA7-5D3B3395E3E6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0D02E7-EC85-433D-80CE-240F06F8499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0A1729-67BA-472D-BDA7-5D3B3395E3E6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0D02E7-EC85-433D-80CE-240F06F849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0A1729-67BA-472D-BDA7-5D3B3395E3E6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0D02E7-EC85-433D-80CE-240F06F8499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0A1729-67BA-472D-BDA7-5D3B3395E3E6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0D02E7-EC85-433D-80CE-240F06F849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0A1729-67BA-472D-BDA7-5D3B3395E3E6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0D02E7-EC85-433D-80CE-240F06F849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0A1729-67BA-472D-BDA7-5D3B3395E3E6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0D02E7-EC85-433D-80CE-240F06F849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0A1729-67BA-472D-BDA7-5D3B3395E3E6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0D02E7-EC85-433D-80CE-240F06F8499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0A1729-67BA-472D-BDA7-5D3B3395E3E6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0D02E7-EC85-433D-80CE-240F06F849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0A1729-67BA-472D-BDA7-5D3B3395E3E6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0D02E7-EC85-433D-80CE-240F06F8499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0A1729-67BA-472D-BDA7-5D3B3395E3E6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0D02E7-EC85-433D-80CE-240F06F849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0A1729-67BA-472D-BDA7-5D3B3395E3E6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0D02E7-EC85-433D-80CE-240F06F849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B0A1729-67BA-472D-BDA7-5D3B3395E3E6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20D02E7-EC85-433D-80CE-240F06F8499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Evropsk%C3%A1_uni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ec.europa.eu/ceskarepublika/abc/symbols/index_cs.htm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eethoven.jpg" TargetMode="External"/><Relationship Id="rId2" Type="http://schemas.openxmlformats.org/officeDocument/2006/relationships/hyperlink" Target="http://cs.wikipedia.org/wiki/Soubor:Flag_of_Europe.sv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57290" y="571480"/>
            <a:ext cx="7406640" cy="2143140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tx1"/>
                </a:solidFill>
                <a:effectLst/>
              </a:rPr>
              <a:t>Název školy: ZŠ Varnsdorf, Edisonova 2821, okres Děčín, příspěvková organizace</a:t>
            </a:r>
            <a:br>
              <a:rPr lang="cs-CZ" sz="2400" dirty="0" smtClean="0">
                <a:solidFill>
                  <a:schemeClr val="tx1"/>
                </a:solidFill>
                <a:effectLst/>
              </a:rPr>
            </a:br>
            <a:r>
              <a:rPr lang="cs-CZ" sz="2400" dirty="0" smtClean="0">
                <a:solidFill>
                  <a:schemeClr val="tx1"/>
                </a:solidFill>
                <a:effectLst/>
              </a:rPr>
              <a:t>Člověk a jeho svět, Vlastivěda, Evropská unie</a:t>
            </a:r>
            <a:br>
              <a:rPr lang="cs-CZ" sz="2400" dirty="0" smtClean="0">
                <a:solidFill>
                  <a:schemeClr val="tx1"/>
                </a:solidFill>
                <a:effectLst/>
              </a:rPr>
            </a:br>
            <a:r>
              <a:rPr lang="cs-CZ" sz="2400" dirty="0" smtClean="0">
                <a:solidFill>
                  <a:schemeClr val="tx1"/>
                </a:solidFill>
                <a:effectLst/>
              </a:rPr>
              <a:t>Autor: Mgr. Marta Samlerová</a:t>
            </a:r>
            <a:br>
              <a:rPr lang="cs-CZ" sz="2400" dirty="0" smtClean="0">
                <a:solidFill>
                  <a:schemeClr val="tx1"/>
                </a:solidFill>
                <a:effectLst/>
              </a:rPr>
            </a:br>
            <a:r>
              <a:rPr lang="cs-CZ" sz="2400" dirty="0" smtClean="0">
                <a:solidFill>
                  <a:schemeClr val="tx1"/>
                </a:solidFill>
                <a:effectLst/>
              </a:rPr>
              <a:t>Název materiálu</a:t>
            </a:r>
            <a:r>
              <a:rPr lang="cs-CZ" sz="2400" smtClean="0">
                <a:solidFill>
                  <a:schemeClr val="tx1"/>
                </a:solidFill>
                <a:effectLst/>
              </a:rPr>
              <a:t>: </a:t>
            </a:r>
            <a:r>
              <a:rPr lang="cs-CZ" sz="2400" b="1" smtClean="0">
                <a:solidFill>
                  <a:schemeClr val="tx1"/>
                </a:solidFill>
                <a:effectLst/>
              </a:rPr>
              <a:t> VY_32_INOVACE_10/III.SADA</a:t>
            </a:r>
            <a:endParaRPr lang="cs-CZ" sz="2400" dirty="0"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7290" y="3500438"/>
            <a:ext cx="7406640" cy="1357322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Anotace: </a:t>
            </a:r>
            <a:r>
              <a:rPr lang="cs-CZ" sz="2400" dirty="0" smtClean="0">
                <a:solidFill>
                  <a:schemeClr val="tx1"/>
                </a:solidFill>
              </a:rPr>
              <a:t>Prezentace je určena pro žáky 5.ročníku, slouží   k výkladu učiva Evropská unie. Žáci pracují na PC.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Období: září-prosinec 2011</a:t>
            </a:r>
          </a:p>
          <a:p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229200"/>
            <a:ext cx="5718175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+mn-lt"/>
              </a:rPr>
              <a:t>Návod k práci: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Každý žák sedí u PC, který je připojen k internetu a na dané internetové stránce podle pokynů učitele vyhledává potřebné informace. </a:t>
            </a:r>
          </a:p>
          <a:p>
            <a:r>
              <a:rPr lang="cs-CZ" dirty="0" smtClean="0"/>
              <a:t>Žáci odpovídají na zadané otázky učiteli nebo si dělají zápis do sešitu.</a:t>
            </a:r>
            <a:endParaRPr lang="cs-CZ" smtClean="0"/>
          </a:p>
          <a:p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85852" y="285728"/>
            <a:ext cx="7498080" cy="1643074"/>
          </a:xfrm>
        </p:spPr>
        <p:txBody>
          <a:bodyPr>
            <a:normAutofit fontScale="90000"/>
          </a:bodyPr>
          <a:lstStyle/>
          <a:p>
            <a:r>
              <a:rPr lang="cs-CZ" sz="3200" dirty="0" smtClean="0"/>
              <a:t>Co je to Evropská unie, v kterém roce vznikla a kolik států ji tvoří?</a:t>
            </a:r>
            <a:br>
              <a:rPr lang="cs-CZ" sz="3200" dirty="0" smtClean="0"/>
            </a:br>
            <a:r>
              <a:rPr lang="cs-CZ" sz="3200" dirty="0" smtClean="0">
                <a:hlinkClick r:id="rId2"/>
              </a:rPr>
              <a:t>http://cs.wikipedia.org/wiki/Evropsk%C3%A1_unie</a:t>
            </a:r>
            <a:r>
              <a:rPr lang="cs-CZ" sz="3200" dirty="0" smtClean="0"/>
              <a:t>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2000240"/>
            <a:ext cx="7498080" cy="3857652"/>
          </a:xfrm>
        </p:spPr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Evropská unie </a:t>
            </a:r>
            <a:r>
              <a:rPr lang="cs-CZ" dirty="0" smtClean="0"/>
              <a:t>politická a ekonomická unie, kterou tvoří 27 evropských států s 500 miliony obyvatel.</a:t>
            </a:r>
          </a:p>
          <a:p>
            <a:r>
              <a:rPr lang="cs-CZ" dirty="0" smtClean="0"/>
              <a:t>Vznikla v roce 1993 na základě Smlouvy o Evropské unii.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7498080" cy="1785950"/>
          </a:xfrm>
        </p:spPr>
        <p:txBody>
          <a:bodyPr>
            <a:normAutofit fontScale="90000"/>
          </a:bodyPr>
          <a:lstStyle/>
          <a:p>
            <a:r>
              <a:rPr lang="cs-CZ" sz="3200" dirty="0" smtClean="0"/>
              <a:t>Najdi jak vypadá vlajka EU a co znamenají znaky na vlajce. </a:t>
            </a:r>
            <a:r>
              <a:rPr lang="cs-CZ" sz="3200" dirty="0" smtClean="0">
                <a:hlinkClick r:id="rId2"/>
              </a:rPr>
              <a:t>http://ec.europa.eu/ceskarepublika/abc/symbols/index_cs.htm</a:t>
            </a:r>
            <a:r>
              <a:rPr lang="cs-CZ" sz="3200" dirty="0" smtClean="0"/>
              <a:t>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57290" y="2071678"/>
            <a:ext cx="3714776" cy="4143404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Modrá barva je naděje, tak jako je číslo dvanáct znakem úplnosti a dokonalosti. Rok má dvanáct měsíců, stejně jako ciferník hodin dvanáct číslic a hvězdy jsou na evropské vlajce uspořádány právě tak jako číslice na ciferníku. 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2857496"/>
            <a:ext cx="3857652" cy="2570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+mn-lt"/>
              </a:rPr>
              <a:t>Napiš alespoň 10 zemí, které jsou v Evropské unii.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Belgie,  Bulharsko, Česko, Dánsko, Estonsko,  Finsko, Francie,  Irsko, Itálie, Kypr, Litva, Lotyšsko, Lucembursko,  Maďarsko, Malta, Německo,  Nizozemsko, Polsko, Portugalsko, Rakousko, Rumunsko, Řecko, Slovensko, Slovinsko, Spojené království, Španělsko , Švédsko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+mn-lt"/>
              </a:rPr>
              <a:t>Jaké je motto a hymna Evropské unie?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4279400" cy="4767282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Motto</a:t>
            </a:r>
            <a:r>
              <a:rPr lang="cs-CZ" dirty="0" smtClean="0"/>
              <a:t> -  Jednotná v rozmanitosti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0070C0"/>
                </a:solidFill>
              </a:rPr>
              <a:t>Hymna </a:t>
            </a:r>
            <a:r>
              <a:rPr lang="cs-CZ" dirty="0" smtClean="0">
                <a:solidFill>
                  <a:srgbClr val="FF0000"/>
                </a:solidFill>
              </a:rPr>
              <a:t>- Óda na radost </a:t>
            </a:r>
            <a:r>
              <a:rPr lang="cs-CZ" dirty="0" smtClean="0"/>
              <a:t>– původně báseň, kterou zhudebnil </a:t>
            </a:r>
            <a:r>
              <a:rPr lang="cs-CZ" dirty="0" err="1" smtClean="0"/>
              <a:t>Ludwig</a:t>
            </a:r>
            <a:r>
              <a:rPr lang="cs-CZ" dirty="0" smtClean="0"/>
              <a:t> van Beethoven roku 1824 jako závěrečnou větu jeho Deváté symfonie.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6446" y="1928802"/>
            <a:ext cx="3148851" cy="3786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+mn-lt"/>
              </a:rPr>
              <a:t>Použité zdroje: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767150"/>
          </a:xfrm>
        </p:spPr>
        <p:txBody>
          <a:bodyPr>
            <a:normAutofit/>
          </a:bodyPr>
          <a:lstStyle/>
          <a:p>
            <a:r>
              <a:rPr lang="cs-CZ" sz="2400" dirty="0" smtClean="0">
                <a:hlinkClick r:id="rId2"/>
              </a:rPr>
              <a:t>http://cs.wikipedia.org/wiki/Evropsk%C3%A1_unie</a:t>
            </a:r>
          </a:p>
          <a:p>
            <a:r>
              <a:rPr lang="cs-CZ" sz="2400" dirty="0" smtClean="0">
                <a:hlinkClick r:id="rId2"/>
              </a:rPr>
              <a:t>http://cs.wikipedia.org/wiki/Soubor:Flag_of_Europe.svg</a:t>
            </a:r>
            <a:r>
              <a:rPr lang="cs-CZ" sz="2400" dirty="0" smtClean="0"/>
              <a:t> </a:t>
            </a:r>
          </a:p>
          <a:p>
            <a:r>
              <a:rPr lang="cs-CZ" sz="2400" dirty="0" smtClean="0">
                <a:hlinkClick r:id="rId3"/>
              </a:rPr>
              <a:t>http://cs.wikipedia.org/wiki/Soubor:Beethoven.jpg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Citováno 19.11.2011</a:t>
            </a: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229200"/>
            <a:ext cx="5718175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115</TotalTime>
  <Words>264</Words>
  <Application>Microsoft Office PowerPoint</Application>
  <PresentationFormat>Předvádění na obrazovce (4:3)</PresentationFormat>
  <Paragraphs>22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Název školy: ZŠ Varnsdorf, Edisonova 2821, okres Děčín, příspěvková organizace Člověk a jeho svět, Vlastivěda, Evropská unie Autor: Mgr. Marta Samlerová Název materiálu:  VY_32_INOVACE_10/III.SADA</vt:lpstr>
      <vt:lpstr>Návod k práci:</vt:lpstr>
      <vt:lpstr>Co je to Evropská unie, v kterém roce vznikla a kolik států ji tvoří? http://cs.wikipedia.org/wiki/Evropsk%C3%A1_unie </vt:lpstr>
      <vt:lpstr>Najdi jak vypadá vlajka EU a co znamenají znaky na vlajce. http://ec.europa.eu/ceskarepublika/abc/symbols/index_cs.htm </vt:lpstr>
      <vt:lpstr>Napiš alespoň 10 zemí, které jsou v Evropské unii.</vt:lpstr>
      <vt:lpstr>Jaké je motto a hymna Evropské unie?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Varnsdorf, Edisonova 2821, okres Děčín, příspěvková organizace Člověk a jeho svět, Vlastivěda, Evropská unie Autor: Mgr. Marta Samlerová Název materiálu:  VY_32_INOVACE__10/III.SADA</dc:title>
  <dc:creator>Marta</dc:creator>
  <cp:lastModifiedBy>Marta</cp:lastModifiedBy>
  <cp:revision>15</cp:revision>
  <dcterms:created xsi:type="dcterms:W3CDTF">2011-11-18T14:12:10Z</dcterms:created>
  <dcterms:modified xsi:type="dcterms:W3CDTF">2011-12-29T12:10:17Z</dcterms:modified>
</cp:coreProperties>
</file>