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3" r:id="rId2"/>
    <p:sldId id="265" r:id="rId3"/>
    <p:sldId id="256" r:id="rId4"/>
    <p:sldId id="258" r:id="rId5"/>
    <p:sldId id="259" r:id="rId6"/>
    <p:sldId id="260" r:id="rId7"/>
    <p:sldId id="261" r:id="rId8"/>
    <p:sldId id="262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C8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593A27-27D3-45C5-90BE-C9828CD5C2ED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4623C5-4D92-4FCB-B6AC-9E12F877EF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3049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 kliknutí se všechny hudební</a:t>
            </a:r>
            <a:r>
              <a:rPr lang="cs-CZ" baseline="0" dirty="0" smtClean="0"/>
              <a:t> značky najednou přesunou do kufrů.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623C5-4D92-4FCB-B6AC-9E12F877EF98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7375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 kliknutí se postupně přiřadí noty</a:t>
            </a:r>
            <a:r>
              <a:rPr lang="cs-CZ" baseline="0" dirty="0" smtClean="0"/>
              <a:t> v pořadí – slepice, kachna, páv a sova.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623C5-4D92-4FCB-B6AC-9E12F877EF98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88767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Třešně padají po kliknutí ke každému chlapci zvlášť v pořadí not</a:t>
            </a:r>
            <a:r>
              <a:rPr lang="cs-CZ" baseline="0" dirty="0" smtClean="0"/>
              <a:t> – čtvrťová, půlová, celá, osminová.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623C5-4D92-4FCB-B6AC-9E12F877EF98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92086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 kliknutí se noty postupně přiřadí k plamenům od nejmenšího</a:t>
            </a:r>
            <a:r>
              <a:rPr lang="cs-CZ" baseline="0" dirty="0" smtClean="0"/>
              <a:t> </a:t>
            </a:r>
            <a:r>
              <a:rPr lang="cs-CZ" baseline="0" smtClean="0"/>
              <a:t>k největšímu.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623C5-4D92-4FCB-B6AC-9E12F877EF98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93394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0768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3445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9366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4232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1539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377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3979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2385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0881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7184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2814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22DB47-B8B9-4293-A5D3-AA7412051EF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9753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image" Target="../media/image3.png"/><Relationship Id="rId7" Type="http://schemas.microsoft.com/office/2007/relationships/hdphoto" Target="../media/hdphoto2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wmf"/><Relationship Id="rId4" Type="http://schemas.openxmlformats.org/officeDocument/2006/relationships/image" Target="../media/image12.gi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5264758"/>
              </p:ext>
            </p:extLst>
          </p:nvPr>
        </p:nvGraphicFramePr>
        <p:xfrm>
          <a:off x="1403648" y="1340768"/>
          <a:ext cx="6480720" cy="405675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40360"/>
                <a:gridCol w="3240360"/>
              </a:tblGrid>
              <a:tr h="1088249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ZŠ</a:t>
                      </a:r>
                      <a:r>
                        <a:rPr lang="cs-CZ" baseline="0" dirty="0" smtClean="0"/>
                        <a:t> a MŠ Unkovice, příspěvková organizace</a:t>
                      </a:r>
                    </a:p>
                    <a:p>
                      <a:r>
                        <a:rPr lang="cs-CZ" baseline="0" dirty="0" smtClean="0"/>
                        <a:t>Unkovice 28, p. Žabčice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Bc. </a:t>
                      </a:r>
                      <a:r>
                        <a:rPr lang="cs-CZ" smtClean="0"/>
                        <a:t>Jana Weisová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Noty - cvičení</a:t>
                      </a:r>
                      <a:endParaRPr lang="cs-CZ" dirty="0"/>
                    </a:p>
                  </a:txBody>
                  <a:tcPr/>
                </a:tc>
              </a:tr>
              <a:tr h="761775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Vytvořeno:</a:t>
                      </a:r>
                    </a:p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09/2012</a:t>
                      </a:r>
                    </a:p>
                    <a:p>
                      <a:r>
                        <a:rPr lang="cs-CZ" dirty="0" smtClean="0"/>
                        <a:t>9.10.2012/2. ročník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Délka</a:t>
                      </a:r>
                      <a:r>
                        <a:rPr lang="cs-CZ" baseline="0" smtClean="0"/>
                        <a:t> not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</a:t>
                      </a:r>
                      <a:r>
                        <a:rPr lang="cs-CZ" baseline="0" dirty="0" smtClean="0"/>
                        <a:t> oblast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Umění a kultura</a:t>
                      </a:r>
                      <a:endParaRPr lang="cs-CZ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CZ.1.07/1.4.00/21.2463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127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7"/>
    </mc:Choice>
    <mc:Fallback xmlns="">
      <p:transition spd="slow" advTm="347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47664" y="981742"/>
            <a:ext cx="65527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Materiál je určen k procvičení učiva hudební výchovy ve 2. ročníku. Obsahem cvičení je délka not a k nim náležejících pomlk. </a:t>
            </a:r>
          </a:p>
          <a:p>
            <a:pPr algn="ctr"/>
            <a:r>
              <a:rPr lang="cs-CZ" dirty="0" smtClean="0"/>
              <a:t>Prezentace obsahuje animace a poznámky.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424284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Cvičení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Délka not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8673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4046384"/>
              </p:ext>
            </p:extLst>
          </p:nvPr>
        </p:nvGraphicFramePr>
        <p:xfrm>
          <a:off x="1471505" y="908720"/>
          <a:ext cx="6096000" cy="47853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32000"/>
                <a:gridCol w="2032000"/>
                <a:gridCol w="2032000"/>
              </a:tblGrid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nota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pomlka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počet dob</a:t>
                      </a:r>
                      <a:endParaRPr lang="cs-CZ" sz="20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endParaRPr lang="cs-CZ" sz="6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6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6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sz="6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6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6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sz="6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6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6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sz="6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6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6600" dirty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7" name="Skupina 6"/>
          <p:cNvGrpSpPr/>
          <p:nvPr/>
        </p:nvGrpSpPr>
        <p:grpSpPr>
          <a:xfrm>
            <a:off x="2292559" y="1478247"/>
            <a:ext cx="466297" cy="802904"/>
            <a:chOff x="2987824" y="1340768"/>
            <a:chExt cx="2088232" cy="3312368"/>
          </a:xfrm>
          <a:solidFill>
            <a:schemeClr val="tx1"/>
          </a:solidFill>
        </p:grpSpPr>
        <p:sp>
          <p:nvSpPr>
            <p:cNvPr id="8" name="Ovál 7"/>
            <p:cNvSpPr/>
            <p:nvPr/>
          </p:nvSpPr>
          <p:spPr>
            <a:xfrm>
              <a:off x="2987824" y="3356992"/>
              <a:ext cx="2088232" cy="1296144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Obdélník 8"/>
            <p:cNvSpPr/>
            <p:nvPr/>
          </p:nvSpPr>
          <p:spPr>
            <a:xfrm>
              <a:off x="4788024" y="1340768"/>
              <a:ext cx="288032" cy="2664296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2190938" y="2492896"/>
            <a:ext cx="503601" cy="885198"/>
            <a:chOff x="7452320" y="1772816"/>
            <a:chExt cx="578209" cy="1018928"/>
          </a:xfrm>
        </p:grpSpPr>
        <p:sp>
          <p:nvSpPr>
            <p:cNvPr id="11" name="Ovál 10"/>
            <p:cNvSpPr/>
            <p:nvPr/>
          </p:nvSpPr>
          <p:spPr>
            <a:xfrm>
              <a:off x="7452320" y="2393033"/>
              <a:ext cx="540905" cy="398711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7955921" y="1772816"/>
              <a:ext cx="74608" cy="819573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2092381" y="4756501"/>
            <a:ext cx="488276" cy="876779"/>
            <a:chOff x="2987824" y="1340768"/>
            <a:chExt cx="2088232" cy="3312368"/>
          </a:xfrm>
          <a:solidFill>
            <a:schemeClr val="tx1"/>
          </a:solidFill>
        </p:grpSpPr>
        <p:sp>
          <p:nvSpPr>
            <p:cNvPr id="16" name="Ovál 15"/>
            <p:cNvSpPr/>
            <p:nvPr/>
          </p:nvSpPr>
          <p:spPr>
            <a:xfrm>
              <a:off x="2987824" y="3356992"/>
              <a:ext cx="2088232" cy="1296144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Obdélník 16"/>
            <p:cNvSpPr/>
            <p:nvPr/>
          </p:nvSpPr>
          <p:spPr>
            <a:xfrm>
              <a:off x="4788024" y="1340768"/>
              <a:ext cx="288032" cy="2664296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8" name="Ovál 17"/>
          <p:cNvSpPr/>
          <p:nvPr/>
        </p:nvSpPr>
        <p:spPr>
          <a:xfrm>
            <a:off x="2174184" y="3861048"/>
            <a:ext cx="540905" cy="39871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9" name="Skupina 18"/>
          <p:cNvGrpSpPr/>
          <p:nvPr/>
        </p:nvGrpSpPr>
        <p:grpSpPr>
          <a:xfrm>
            <a:off x="3851920" y="4048104"/>
            <a:ext cx="1224136" cy="127348"/>
            <a:chOff x="2915816" y="3573016"/>
            <a:chExt cx="1224136" cy="144016"/>
          </a:xfrm>
        </p:grpSpPr>
        <p:cxnSp>
          <p:nvCxnSpPr>
            <p:cNvPr id="20" name="Přímá spojnice 19"/>
            <p:cNvCxnSpPr/>
            <p:nvPr/>
          </p:nvCxnSpPr>
          <p:spPr>
            <a:xfrm>
              <a:off x="2915816" y="3573016"/>
              <a:ext cx="1224136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Obdélník 20"/>
            <p:cNvSpPr/>
            <p:nvPr/>
          </p:nvSpPr>
          <p:spPr>
            <a:xfrm>
              <a:off x="3294449" y="3573016"/>
              <a:ext cx="413455" cy="144016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2" name="Skupina 21"/>
          <p:cNvGrpSpPr/>
          <p:nvPr/>
        </p:nvGrpSpPr>
        <p:grpSpPr>
          <a:xfrm flipV="1">
            <a:off x="3851920" y="2848899"/>
            <a:ext cx="1224136" cy="211985"/>
            <a:chOff x="2915816" y="3573016"/>
            <a:chExt cx="1224136" cy="144016"/>
          </a:xfrm>
        </p:grpSpPr>
        <p:cxnSp>
          <p:nvCxnSpPr>
            <p:cNvPr id="23" name="Přímá spojnice 22"/>
            <p:cNvCxnSpPr/>
            <p:nvPr/>
          </p:nvCxnSpPr>
          <p:spPr>
            <a:xfrm>
              <a:off x="2915816" y="3573016"/>
              <a:ext cx="1224136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Obdélník 23"/>
            <p:cNvSpPr/>
            <p:nvPr/>
          </p:nvSpPr>
          <p:spPr>
            <a:xfrm>
              <a:off x="3294449" y="3573016"/>
              <a:ext cx="413455" cy="144016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7230" y="1225949"/>
            <a:ext cx="800100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717" y="4749595"/>
            <a:ext cx="792542" cy="998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Obdélník 26"/>
          <p:cNvSpPr/>
          <p:nvPr/>
        </p:nvSpPr>
        <p:spPr>
          <a:xfrm>
            <a:off x="6156176" y="1383409"/>
            <a:ext cx="70311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5868144" y="4709950"/>
            <a:ext cx="129614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1/2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6156176" y="3541139"/>
            <a:ext cx="70311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4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6156176" y="2492896"/>
            <a:ext cx="70311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Volný tvar 30"/>
          <p:cNvSpPr/>
          <p:nvPr/>
        </p:nvSpPr>
        <p:spPr>
          <a:xfrm>
            <a:off x="2532141" y="4785176"/>
            <a:ext cx="371114" cy="500270"/>
          </a:xfrm>
          <a:custGeom>
            <a:avLst/>
            <a:gdLst>
              <a:gd name="connsiteX0" fmla="*/ 0 w 598714"/>
              <a:gd name="connsiteY0" fmla="*/ 0 h 1121229"/>
              <a:gd name="connsiteX1" fmla="*/ 293914 w 598714"/>
              <a:gd name="connsiteY1" fmla="*/ 10886 h 1121229"/>
              <a:gd name="connsiteX2" fmla="*/ 326571 w 598714"/>
              <a:gd name="connsiteY2" fmla="*/ 21772 h 1121229"/>
              <a:gd name="connsiteX3" fmla="*/ 381000 w 598714"/>
              <a:gd name="connsiteY3" fmla="*/ 54429 h 1121229"/>
              <a:gd name="connsiteX4" fmla="*/ 446314 w 598714"/>
              <a:gd name="connsiteY4" fmla="*/ 141515 h 1121229"/>
              <a:gd name="connsiteX5" fmla="*/ 478971 w 598714"/>
              <a:gd name="connsiteY5" fmla="*/ 217715 h 1121229"/>
              <a:gd name="connsiteX6" fmla="*/ 500743 w 598714"/>
              <a:gd name="connsiteY6" fmla="*/ 283029 h 1121229"/>
              <a:gd name="connsiteX7" fmla="*/ 511628 w 598714"/>
              <a:gd name="connsiteY7" fmla="*/ 315686 h 1121229"/>
              <a:gd name="connsiteX8" fmla="*/ 522514 w 598714"/>
              <a:gd name="connsiteY8" fmla="*/ 359229 h 1121229"/>
              <a:gd name="connsiteX9" fmla="*/ 555171 w 598714"/>
              <a:gd name="connsiteY9" fmla="*/ 478972 h 1121229"/>
              <a:gd name="connsiteX10" fmla="*/ 566057 w 598714"/>
              <a:gd name="connsiteY10" fmla="*/ 1034143 h 1121229"/>
              <a:gd name="connsiteX11" fmla="*/ 587828 w 598714"/>
              <a:gd name="connsiteY11" fmla="*/ 1099457 h 1121229"/>
              <a:gd name="connsiteX12" fmla="*/ 598714 w 598714"/>
              <a:gd name="connsiteY12" fmla="*/ 1121229 h 1121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98714" h="1121229">
                <a:moveTo>
                  <a:pt x="0" y="0"/>
                </a:moveTo>
                <a:cubicBezTo>
                  <a:pt x="97971" y="3629"/>
                  <a:pt x="196093" y="4364"/>
                  <a:pt x="293914" y="10886"/>
                </a:cubicBezTo>
                <a:cubicBezTo>
                  <a:pt x="305363" y="11649"/>
                  <a:pt x="316732" y="15868"/>
                  <a:pt x="326571" y="21772"/>
                </a:cubicBezTo>
                <a:cubicBezTo>
                  <a:pt x="401284" y="66599"/>
                  <a:pt x="288488" y="23591"/>
                  <a:pt x="381000" y="54429"/>
                </a:cubicBezTo>
                <a:cubicBezTo>
                  <a:pt x="430236" y="128282"/>
                  <a:pt x="406041" y="101240"/>
                  <a:pt x="446314" y="141515"/>
                </a:cubicBezTo>
                <a:cubicBezTo>
                  <a:pt x="481356" y="246636"/>
                  <a:pt x="425165" y="83200"/>
                  <a:pt x="478971" y="217715"/>
                </a:cubicBezTo>
                <a:cubicBezTo>
                  <a:pt x="487494" y="239023"/>
                  <a:pt x="493486" y="261258"/>
                  <a:pt x="500743" y="283029"/>
                </a:cubicBezTo>
                <a:cubicBezTo>
                  <a:pt x="504372" y="293915"/>
                  <a:pt x="508845" y="304554"/>
                  <a:pt x="511628" y="315686"/>
                </a:cubicBezTo>
                <a:cubicBezTo>
                  <a:pt x="515257" y="330200"/>
                  <a:pt x="518215" y="344899"/>
                  <a:pt x="522514" y="359229"/>
                </a:cubicBezTo>
                <a:cubicBezTo>
                  <a:pt x="555660" y="469713"/>
                  <a:pt x="535333" y="379773"/>
                  <a:pt x="555171" y="478972"/>
                </a:cubicBezTo>
                <a:cubicBezTo>
                  <a:pt x="558800" y="664029"/>
                  <a:pt x="556329" y="849306"/>
                  <a:pt x="566057" y="1034143"/>
                </a:cubicBezTo>
                <a:cubicBezTo>
                  <a:pt x="567263" y="1057060"/>
                  <a:pt x="577565" y="1078931"/>
                  <a:pt x="587828" y="1099457"/>
                </a:cubicBezTo>
                <a:lnTo>
                  <a:pt x="598714" y="1121229"/>
                </a:ln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5483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Picture 2" descr="C:\Users\reditelka\AppData\Local\Microsoft\Windows\Temporary Internet Files\Content.IE5\Y4HKGUKR\MC900441453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600440"/>
            <a:ext cx="2742857" cy="274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2" descr="C:\Users\reditelka\AppData\Local\Microsoft\Windows\Temporary Internet Files\Content.IE5\Y4HKGUKR\MC900441453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566937"/>
            <a:ext cx="2742857" cy="274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2" descr="C:\Users\reditelka\AppData\Local\Microsoft\Windows\Temporary Internet Files\Content.IE5\Y4HKGUKR\MC900441453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1505" y="4566937"/>
            <a:ext cx="2742857" cy="274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reditelka\AppData\Local\Microsoft\Windows\Temporary Internet Files\Content.IE5\Y4HKGUKR\MC900441453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4562421"/>
            <a:ext cx="2742857" cy="274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5" name="Skupina 34"/>
          <p:cNvGrpSpPr/>
          <p:nvPr/>
        </p:nvGrpSpPr>
        <p:grpSpPr>
          <a:xfrm>
            <a:off x="4303189" y="2365675"/>
            <a:ext cx="466297" cy="802904"/>
            <a:chOff x="2987824" y="1340768"/>
            <a:chExt cx="2088232" cy="3312368"/>
          </a:xfrm>
          <a:solidFill>
            <a:schemeClr val="tx1"/>
          </a:solidFill>
        </p:grpSpPr>
        <p:sp>
          <p:nvSpPr>
            <p:cNvPr id="36" name="Ovál 35"/>
            <p:cNvSpPr/>
            <p:nvPr/>
          </p:nvSpPr>
          <p:spPr>
            <a:xfrm>
              <a:off x="2987824" y="3356992"/>
              <a:ext cx="2088232" cy="1296144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" name="Obdélník 36"/>
            <p:cNvSpPr/>
            <p:nvPr/>
          </p:nvSpPr>
          <p:spPr>
            <a:xfrm>
              <a:off x="4788024" y="1340768"/>
              <a:ext cx="288032" cy="2664296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8" name="Skupina 37"/>
          <p:cNvGrpSpPr/>
          <p:nvPr/>
        </p:nvGrpSpPr>
        <p:grpSpPr>
          <a:xfrm>
            <a:off x="7229176" y="2606930"/>
            <a:ext cx="503601" cy="885198"/>
            <a:chOff x="7452320" y="1772816"/>
            <a:chExt cx="578209" cy="1018928"/>
          </a:xfrm>
        </p:grpSpPr>
        <p:sp>
          <p:nvSpPr>
            <p:cNvPr id="39" name="Ovál 38"/>
            <p:cNvSpPr/>
            <p:nvPr/>
          </p:nvSpPr>
          <p:spPr>
            <a:xfrm>
              <a:off x="7452320" y="2393033"/>
              <a:ext cx="540905" cy="398711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Obdélník 39"/>
            <p:cNvSpPr/>
            <p:nvPr/>
          </p:nvSpPr>
          <p:spPr>
            <a:xfrm>
              <a:off x="7955921" y="1772816"/>
              <a:ext cx="74608" cy="819573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41" name="Ovál 40"/>
          <p:cNvSpPr/>
          <p:nvPr/>
        </p:nvSpPr>
        <p:spPr>
          <a:xfrm>
            <a:off x="6228184" y="1815024"/>
            <a:ext cx="540905" cy="39871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4437" y="1368680"/>
            <a:ext cx="800100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8" name="Skupina 47"/>
          <p:cNvGrpSpPr/>
          <p:nvPr/>
        </p:nvGrpSpPr>
        <p:grpSpPr>
          <a:xfrm flipV="1">
            <a:off x="3128729" y="1556792"/>
            <a:ext cx="1224136" cy="118756"/>
            <a:chOff x="2915816" y="3573016"/>
            <a:chExt cx="1224136" cy="144016"/>
          </a:xfrm>
        </p:grpSpPr>
        <p:cxnSp>
          <p:nvCxnSpPr>
            <p:cNvPr id="49" name="Přímá spojnice 48"/>
            <p:cNvCxnSpPr/>
            <p:nvPr/>
          </p:nvCxnSpPr>
          <p:spPr>
            <a:xfrm>
              <a:off x="2915816" y="3573016"/>
              <a:ext cx="1224136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bdélník 49"/>
            <p:cNvSpPr/>
            <p:nvPr/>
          </p:nvSpPr>
          <p:spPr>
            <a:xfrm>
              <a:off x="3294449" y="3573016"/>
              <a:ext cx="413455" cy="144016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618" y="3350728"/>
            <a:ext cx="792542" cy="998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2" name="Skupina 51"/>
          <p:cNvGrpSpPr/>
          <p:nvPr/>
        </p:nvGrpSpPr>
        <p:grpSpPr>
          <a:xfrm>
            <a:off x="6443660" y="4416963"/>
            <a:ext cx="1224136" cy="145457"/>
            <a:chOff x="2915816" y="3573016"/>
            <a:chExt cx="1224136" cy="144016"/>
          </a:xfrm>
        </p:grpSpPr>
        <p:cxnSp>
          <p:nvCxnSpPr>
            <p:cNvPr id="53" name="Přímá spojnice 52"/>
            <p:cNvCxnSpPr/>
            <p:nvPr/>
          </p:nvCxnSpPr>
          <p:spPr>
            <a:xfrm>
              <a:off x="2915816" y="3573016"/>
              <a:ext cx="1224136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Obdélník 53"/>
            <p:cNvSpPr/>
            <p:nvPr/>
          </p:nvSpPr>
          <p:spPr>
            <a:xfrm>
              <a:off x="3294449" y="3573016"/>
              <a:ext cx="413455" cy="144016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1027" name="Picture 3" descr="C:\Users\reditelka\AppData\Local\Microsoft\Windows\Temporary Internet Files\Content.IE5\JGOXD8VV\MC90005561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000" y="978070"/>
            <a:ext cx="2426329" cy="3456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Obdélník 54"/>
          <p:cNvSpPr/>
          <p:nvPr/>
        </p:nvSpPr>
        <p:spPr>
          <a:xfrm rot="20077364">
            <a:off x="935976" y="4632727"/>
            <a:ext cx="2014507" cy="4154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105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Dana </a:t>
            </a:r>
          </a:p>
          <a:p>
            <a:pPr algn="ctr"/>
            <a:r>
              <a:rPr lang="cs-CZ" sz="1050" dirty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Č</a:t>
            </a:r>
            <a:r>
              <a:rPr lang="cs-CZ" sz="105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tvrtá</a:t>
            </a:r>
            <a:endParaRPr lang="cs-CZ" sz="1050" dirty="0">
              <a:ln w="18415" cmpd="sng">
                <a:noFill/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1" name="Obdélník 60"/>
          <p:cNvSpPr/>
          <p:nvPr/>
        </p:nvSpPr>
        <p:spPr>
          <a:xfrm rot="20077364">
            <a:off x="2985831" y="4632727"/>
            <a:ext cx="2014507" cy="4154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105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Emil </a:t>
            </a:r>
          </a:p>
          <a:p>
            <a:pPr algn="ctr"/>
            <a:r>
              <a:rPr lang="cs-CZ" sz="105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Druhý</a:t>
            </a:r>
            <a:endParaRPr lang="cs-CZ" sz="1050" dirty="0">
              <a:ln w="18415" cmpd="sng">
                <a:noFill/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2" name="Obdélník 61"/>
          <p:cNvSpPr/>
          <p:nvPr/>
        </p:nvSpPr>
        <p:spPr>
          <a:xfrm rot="20077364">
            <a:off x="5013788" y="4632726"/>
            <a:ext cx="2014507" cy="4154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105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Kamil </a:t>
            </a:r>
          </a:p>
          <a:p>
            <a:pPr algn="ctr"/>
            <a:r>
              <a:rPr lang="cs-CZ" sz="105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První</a:t>
            </a:r>
            <a:endParaRPr lang="cs-CZ" sz="1050" dirty="0">
              <a:ln w="18415" cmpd="sng">
                <a:noFill/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3" name="Obdélník 62"/>
          <p:cNvSpPr/>
          <p:nvPr/>
        </p:nvSpPr>
        <p:spPr>
          <a:xfrm rot="20077364">
            <a:off x="7137649" y="4648785"/>
            <a:ext cx="2014507" cy="4154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105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Eva </a:t>
            </a:r>
          </a:p>
          <a:p>
            <a:pPr algn="ctr"/>
            <a:r>
              <a:rPr lang="cs-CZ" sz="1050" dirty="0" err="1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Půltá</a:t>
            </a:r>
            <a:endParaRPr lang="cs-CZ" sz="1050" dirty="0">
              <a:ln w="18415" cmpd="sng">
                <a:noFill/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896483" y="260648"/>
            <a:ext cx="7848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Poslíček na letišti rozsypal kufry. Pomůžete mu jejich obsah správně roztřídit?</a:t>
            </a:r>
            <a:endParaRPr lang="cs-CZ" sz="2400" dirty="0"/>
          </a:p>
        </p:txBody>
      </p:sp>
      <p:grpSp>
        <p:nvGrpSpPr>
          <p:cNvPr id="2" name="Skupina 1"/>
          <p:cNvGrpSpPr/>
          <p:nvPr/>
        </p:nvGrpSpPr>
        <p:grpSpPr>
          <a:xfrm>
            <a:off x="2735817" y="2624229"/>
            <a:ext cx="792042" cy="876779"/>
            <a:chOff x="2735817" y="2624229"/>
            <a:chExt cx="792042" cy="876779"/>
          </a:xfrm>
        </p:grpSpPr>
        <p:grpSp>
          <p:nvGrpSpPr>
            <p:cNvPr id="44" name="Skupina 43"/>
            <p:cNvGrpSpPr/>
            <p:nvPr/>
          </p:nvGrpSpPr>
          <p:grpSpPr>
            <a:xfrm>
              <a:off x="2735817" y="2624229"/>
              <a:ext cx="488276" cy="876779"/>
              <a:chOff x="2987824" y="1340768"/>
              <a:chExt cx="2088232" cy="3312368"/>
            </a:xfrm>
            <a:solidFill>
              <a:schemeClr val="tx1"/>
            </a:solidFill>
          </p:grpSpPr>
          <p:sp>
            <p:nvSpPr>
              <p:cNvPr id="45" name="Ovál 44"/>
              <p:cNvSpPr/>
              <p:nvPr/>
            </p:nvSpPr>
            <p:spPr>
              <a:xfrm>
                <a:off x="2987824" y="3356992"/>
                <a:ext cx="2088232" cy="1296144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6" name="Obdélník 45"/>
              <p:cNvSpPr/>
              <p:nvPr/>
            </p:nvSpPr>
            <p:spPr>
              <a:xfrm>
                <a:off x="4788024" y="1340768"/>
                <a:ext cx="288032" cy="2664296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32" name="Volný tvar 31"/>
            <p:cNvSpPr/>
            <p:nvPr/>
          </p:nvSpPr>
          <p:spPr>
            <a:xfrm>
              <a:off x="3156745" y="2624229"/>
              <a:ext cx="371114" cy="500270"/>
            </a:xfrm>
            <a:custGeom>
              <a:avLst/>
              <a:gdLst>
                <a:gd name="connsiteX0" fmla="*/ 0 w 598714"/>
                <a:gd name="connsiteY0" fmla="*/ 0 h 1121229"/>
                <a:gd name="connsiteX1" fmla="*/ 293914 w 598714"/>
                <a:gd name="connsiteY1" fmla="*/ 10886 h 1121229"/>
                <a:gd name="connsiteX2" fmla="*/ 326571 w 598714"/>
                <a:gd name="connsiteY2" fmla="*/ 21772 h 1121229"/>
                <a:gd name="connsiteX3" fmla="*/ 381000 w 598714"/>
                <a:gd name="connsiteY3" fmla="*/ 54429 h 1121229"/>
                <a:gd name="connsiteX4" fmla="*/ 446314 w 598714"/>
                <a:gd name="connsiteY4" fmla="*/ 141515 h 1121229"/>
                <a:gd name="connsiteX5" fmla="*/ 478971 w 598714"/>
                <a:gd name="connsiteY5" fmla="*/ 217715 h 1121229"/>
                <a:gd name="connsiteX6" fmla="*/ 500743 w 598714"/>
                <a:gd name="connsiteY6" fmla="*/ 283029 h 1121229"/>
                <a:gd name="connsiteX7" fmla="*/ 511628 w 598714"/>
                <a:gd name="connsiteY7" fmla="*/ 315686 h 1121229"/>
                <a:gd name="connsiteX8" fmla="*/ 522514 w 598714"/>
                <a:gd name="connsiteY8" fmla="*/ 359229 h 1121229"/>
                <a:gd name="connsiteX9" fmla="*/ 555171 w 598714"/>
                <a:gd name="connsiteY9" fmla="*/ 478972 h 1121229"/>
                <a:gd name="connsiteX10" fmla="*/ 566057 w 598714"/>
                <a:gd name="connsiteY10" fmla="*/ 1034143 h 1121229"/>
                <a:gd name="connsiteX11" fmla="*/ 587828 w 598714"/>
                <a:gd name="connsiteY11" fmla="*/ 1099457 h 1121229"/>
                <a:gd name="connsiteX12" fmla="*/ 598714 w 598714"/>
                <a:gd name="connsiteY12" fmla="*/ 1121229 h 1121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98714" h="1121229">
                  <a:moveTo>
                    <a:pt x="0" y="0"/>
                  </a:moveTo>
                  <a:cubicBezTo>
                    <a:pt x="97971" y="3629"/>
                    <a:pt x="196093" y="4364"/>
                    <a:pt x="293914" y="10886"/>
                  </a:cubicBezTo>
                  <a:cubicBezTo>
                    <a:pt x="305363" y="11649"/>
                    <a:pt x="316732" y="15868"/>
                    <a:pt x="326571" y="21772"/>
                  </a:cubicBezTo>
                  <a:cubicBezTo>
                    <a:pt x="401284" y="66599"/>
                    <a:pt x="288488" y="23591"/>
                    <a:pt x="381000" y="54429"/>
                  </a:cubicBezTo>
                  <a:cubicBezTo>
                    <a:pt x="430236" y="128282"/>
                    <a:pt x="406041" y="101240"/>
                    <a:pt x="446314" y="141515"/>
                  </a:cubicBezTo>
                  <a:cubicBezTo>
                    <a:pt x="481356" y="246636"/>
                    <a:pt x="425165" y="83200"/>
                    <a:pt x="478971" y="217715"/>
                  </a:cubicBezTo>
                  <a:cubicBezTo>
                    <a:pt x="487494" y="239023"/>
                    <a:pt x="493486" y="261258"/>
                    <a:pt x="500743" y="283029"/>
                  </a:cubicBezTo>
                  <a:cubicBezTo>
                    <a:pt x="504372" y="293915"/>
                    <a:pt x="508845" y="304554"/>
                    <a:pt x="511628" y="315686"/>
                  </a:cubicBezTo>
                  <a:cubicBezTo>
                    <a:pt x="515257" y="330200"/>
                    <a:pt x="518215" y="344899"/>
                    <a:pt x="522514" y="359229"/>
                  </a:cubicBezTo>
                  <a:cubicBezTo>
                    <a:pt x="555660" y="469713"/>
                    <a:pt x="535333" y="379773"/>
                    <a:pt x="555171" y="478972"/>
                  </a:cubicBezTo>
                  <a:cubicBezTo>
                    <a:pt x="558800" y="664029"/>
                    <a:pt x="556329" y="849306"/>
                    <a:pt x="566057" y="1034143"/>
                  </a:cubicBezTo>
                  <a:cubicBezTo>
                    <a:pt x="567263" y="1057060"/>
                    <a:pt x="577565" y="1078931"/>
                    <a:pt x="587828" y="1099457"/>
                  </a:cubicBezTo>
                  <a:lnTo>
                    <a:pt x="598714" y="1121229"/>
                  </a:lnTo>
                </a:path>
              </a:pathLst>
            </a:cu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393315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96296E-6 L 0.44115 0.4296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49" y="2148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22762E-6 L 0.05121 0.463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52" y="2317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0.00857 L -0.01927 0.6039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2" y="3062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82767E-6 L -0.60434 0.5105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226" y="2551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04187E-6 L 0.22448 0.2849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15" y="1424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6625E-6 L -0.48351 0.3805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184" y="19015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85542E-6 L -0.62587 0.2128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302" y="10641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69419E-6 L -0.31458 0.5248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29" y="262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2"/>
          <p:cNvGrpSpPr/>
          <p:nvPr/>
        </p:nvGrpSpPr>
        <p:grpSpPr>
          <a:xfrm>
            <a:off x="3635896" y="2514692"/>
            <a:ext cx="466297" cy="802904"/>
            <a:chOff x="2987824" y="1340768"/>
            <a:chExt cx="2088232" cy="3312368"/>
          </a:xfrm>
          <a:solidFill>
            <a:schemeClr val="tx1"/>
          </a:solidFill>
        </p:grpSpPr>
        <p:sp>
          <p:nvSpPr>
            <p:cNvPr id="4" name="Ovál 3"/>
            <p:cNvSpPr/>
            <p:nvPr/>
          </p:nvSpPr>
          <p:spPr>
            <a:xfrm>
              <a:off x="2987824" y="3356992"/>
              <a:ext cx="2088232" cy="1296144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Obdélník 4"/>
            <p:cNvSpPr/>
            <p:nvPr/>
          </p:nvSpPr>
          <p:spPr>
            <a:xfrm>
              <a:off x="4788024" y="1340768"/>
              <a:ext cx="288032" cy="2664296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4635779" y="2492896"/>
            <a:ext cx="503601" cy="885198"/>
            <a:chOff x="7452320" y="1772816"/>
            <a:chExt cx="578209" cy="1018928"/>
          </a:xfrm>
        </p:grpSpPr>
        <p:sp>
          <p:nvSpPr>
            <p:cNvPr id="7" name="Ovál 6"/>
            <p:cNvSpPr/>
            <p:nvPr/>
          </p:nvSpPr>
          <p:spPr>
            <a:xfrm>
              <a:off x="7452320" y="2393033"/>
              <a:ext cx="540905" cy="398711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Obdélník 7"/>
            <p:cNvSpPr/>
            <p:nvPr/>
          </p:nvSpPr>
          <p:spPr>
            <a:xfrm>
              <a:off x="7955921" y="1772816"/>
              <a:ext cx="74608" cy="819573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9" name="Ovál 8"/>
          <p:cNvSpPr/>
          <p:nvPr/>
        </p:nvSpPr>
        <p:spPr>
          <a:xfrm>
            <a:off x="3496971" y="4242118"/>
            <a:ext cx="540905" cy="39871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 descr="C:\Users\reditelka\AppData\Local\Microsoft\Windows\Temporary Internet Files\Content.IE5\HA1BCDKW\MC90032415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004" y="1758315"/>
            <a:ext cx="1842516" cy="1445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reditelka\AppData\Local\Microsoft\Windows\Temporary Internet Files\Content.IE5\Y4HKGUKR\MC90021530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152707"/>
            <a:ext cx="1792586" cy="2497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reditelka\AppData\Local\Microsoft\Windows\Temporary Internet Files\Content.IE5\AQEATVKB\MC90020049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493330"/>
            <a:ext cx="1826057" cy="1742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reditelka\AppData\Local\Microsoft\Windows\Temporary Internet Files\Content.IE5\KWH64O8Y\MC90021549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622" y="4005064"/>
            <a:ext cx="2021941" cy="2445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494004" y="476672"/>
            <a:ext cx="82544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Nejkratší dobu zpívá slepice, o něco déle kachna, ještě o něco déle páv a nejdéle sova. Přiřaď k nim správné noty:</a:t>
            </a:r>
            <a:endParaRPr lang="cs-CZ" sz="2400" dirty="0"/>
          </a:p>
        </p:txBody>
      </p:sp>
      <p:grpSp>
        <p:nvGrpSpPr>
          <p:cNvPr id="2" name="Skupina 1"/>
          <p:cNvGrpSpPr/>
          <p:nvPr/>
        </p:nvGrpSpPr>
        <p:grpSpPr>
          <a:xfrm>
            <a:off x="4669651" y="3802849"/>
            <a:ext cx="775862" cy="877658"/>
            <a:chOff x="4669651" y="3802849"/>
            <a:chExt cx="775862" cy="877658"/>
          </a:xfrm>
        </p:grpSpPr>
        <p:grpSp>
          <p:nvGrpSpPr>
            <p:cNvPr id="12" name="Skupina 11"/>
            <p:cNvGrpSpPr/>
            <p:nvPr/>
          </p:nvGrpSpPr>
          <p:grpSpPr>
            <a:xfrm>
              <a:off x="4669651" y="3803728"/>
              <a:ext cx="488276" cy="876779"/>
              <a:chOff x="2987824" y="1340768"/>
              <a:chExt cx="2088232" cy="3312368"/>
            </a:xfrm>
            <a:solidFill>
              <a:schemeClr val="tx1"/>
            </a:solidFill>
          </p:grpSpPr>
          <p:sp>
            <p:nvSpPr>
              <p:cNvPr id="13" name="Ovál 12"/>
              <p:cNvSpPr/>
              <p:nvPr/>
            </p:nvSpPr>
            <p:spPr>
              <a:xfrm>
                <a:off x="2987824" y="3356992"/>
                <a:ext cx="2088232" cy="1296144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4" name="Obdélník 13"/>
              <p:cNvSpPr/>
              <p:nvPr/>
            </p:nvSpPr>
            <p:spPr>
              <a:xfrm>
                <a:off x="4788024" y="1340768"/>
                <a:ext cx="288032" cy="2664296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19" name="Volný tvar 18"/>
            <p:cNvSpPr/>
            <p:nvPr/>
          </p:nvSpPr>
          <p:spPr>
            <a:xfrm>
              <a:off x="5074399" y="3802849"/>
              <a:ext cx="371114" cy="500270"/>
            </a:xfrm>
            <a:custGeom>
              <a:avLst/>
              <a:gdLst>
                <a:gd name="connsiteX0" fmla="*/ 0 w 598714"/>
                <a:gd name="connsiteY0" fmla="*/ 0 h 1121229"/>
                <a:gd name="connsiteX1" fmla="*/ 293914 w 598714"/>
                <a:gd name="connsiteY1" fmla="*/ 10886 h 1121229"/>
                <a:gd name="connsiteX2" fmla="*/ 326571 w 598714"/>
                <a:gd name="connsiteY2" fmla="*/ 21772 h 1121229"/>
                <a:gd name="connsiteX3" fmla="*/ 381000 w 598714"/>
                <a:gd name="connsiteY3" fmla="*/ 54429 h 1121229"/>
                <a:gd name="connsiteX4" fmla="*/ 446314 w 598714"/>
                <a:gd name="connsiteY4" fmla="*/ 141515 h 1121229"/>
                <a:gd name="connsiteX5" fmla="*/ 478971 w 598714"/>
                <a:gd name="connsiteY5" fmla="*/ 217715 h 1121229"/>
                <a:gd name="connsiteX6" fmla="*/ 500743 w 598714"/>
                <a:gd name="connsiteY6" fmla="*/ 283029 h 1121229"/>
                <a:gd name="connsiteX7" fmla="*/ 511628 w 598714"/>
                <a:gd name="connsiteY7" fmla="*/ 315686 h 1121229"/>
                <a:gd name="connsiteX8" fmla="*/ 522514 w 598714"/>
                <a:gd name="connsiteY8" fmla="*/ 359229 h 1121229"/>
                <a:gd name="connsiteX9" fmla="*/ 555171 w 598714"/>
                <a:gd name="connsiteY9" fmla="*/ 478972 h 1121229"/>
                <a:gd name="connsiteX10" fmla="*/ 566057 w 598714"/>
                <a:gd name="connsiteY10" fmla="*/ 1034143 h 1121229"/>
                <a:gd name="connsiteX11" fmla="*/ 587828 w 598714"/>
                <a:gd name="connsiteY11" fmla="*/ 1099457 h 1121229"/>
                <a:gd name="connsiteX12" fmla="*/ 598714 w 598714"/>
                <a:gd name="connsiteY12" fmla="*/ 1121229 h 1121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98714" h="1121229">
                  <a:moveTo>
                    <a:pt x="0" y="0"/>
                  </a:moveTo>
                  <a:cubicBezTo>
                    <a:pt x="97971" y="3629"/>
                    <a:pt x="196093" y="4364"/>
                    <a:pt x="293914" y="10886"/>
                  </a:cubicBezTo>
                  <a:cubicBezTo>
                    <a:pt x="305363" y="11649"/>
                    <a:pt x="316732" y="15868"/>
                    <a:pt x="326571" y="21772"/>
                  </a:cubicBezTo>
                  <a:cubicBezTo>
                    <a:pt x="401284" y="66599"/>
                    <a:pt x="288488" y="23591"/>
                    <a:pt x="381000" y="54429"/>
                  </a:cubicBezTo>
                  <a:cubicBezTo>
                    <a:pt x="430236" y="128282"/>
                    <a:pt x="406041" y="101240"/>
                    <a:pt x="446314" y="141515"/>
                  </a:cubicBezTo>
                  <a:cubicBezTo>
                    <a:pt x="481356" y="246636"/>
                    <a:pt x="425165" y="83200"/>
                    <a:pt x="478971" y="217715"/>
                  </a:cubicBezTo>
                  <a:cubicBezTo>
                    <a:pt x="487494" y="239023"/>
                    <a:pt x="493486" y="261258"/>
                    <a:pt x="500743" y="283029"/>
                  </a:cubicBezTo>
                  <a:cubicBezTo>
                    <a:pt x="504372" y="293915"/>
                    <a:pt x="508845" y="304554"/>
                    <a:pt x="511628" y="315686"/>
                  </a:cubicBezTo>
                  <a:cubicBezTo>
                    <a:pt x="515257" y="330200"/>
                    <a:pt x="518215" y="344899"/>
                    <a:pt x="522514" y="359229"/>
                  </a:cubicBezTo>
                  <a:cubicBezTo>
                    <a:pt x="555660" y="469713"/>
                    <a:pt x="535333" y="379773"/>
                    <a:pt x="555171" y="478972"/>
                  </a:cubicBezTo>
                  <a:cubicBezTo>
                    <a:pt x="558800" y="664029"/>
                    <a:pt x="556329" y="849306"/>
                    <a:pt x="566057" y="1034143"/>
                  </a:cubicBezTo>
                  <a:cubicBezTo>
                    <a:pt x="567263" y="1057060"/>
                    <a:pt x="577565" y="1078931"/>
                    <a:pt x="587828" y="1099457"/>
                  </a:cubicBezTo>
                  <a:lnTo>
                    <a:pt x="598714" y="1121229"/>
                  </a:lnTo>
                </a:path>
              </a:pathLst>
            </a:cu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3584159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96296E-6 L 0.12014 -0.2233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7" y="-11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2.77778E-7 3.61323E-6 L -0.16719 0.36849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68" y="184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5E-6 -2.23687E-6 L -0.23907 -0.0434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62" y="-21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0"/>
                            </p:stCondLst>
                            <p:childTnLst>
                              <p:par>
                                <p:cTn id="14" presetID="42" presetClass="path" presetSubtype="0" accel="50000" decel="5000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8.33333E-7 -4.3951E-6 L 0.26128 0.17789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56" y="88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ovéPole 13"/>
          <p:cNvSpPr txBox="1"/>
          <p:nvPr/>
        </p:nvSpPr>
        <p:spPr>
          <a:xfrm>
            <a:off x="768383" y="260648"/>
            <a:ext cx="73448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Za každou dobu získá kluk jednu dvojici třešní. Notu mají kluci na tričku. Přiřaď k nim správný počet třešní.</a:t>
            </a:r>
            <a:endParaRPr lang="cs-CZ" sz="2400" dirty="0"/>
          </a:p>
        </p:txBody>
      </p:sp>
      <p:pic>
        <p:nvPicPr>
          <p:cNvPr id="3075" name="Picture 3" descr="C:\Users\reditelka\AppData\Local\Microsoft\Windows\Temporary Internet Files\Content.IE5\6DJCB7VL\MC90023305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484251"/>
            <a:ext cx="2557238" cy="2984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C:\Users\reditelka\AppData\Local\Microsoft\Windows\Temporary Internet Files\Content.IE5\6DJCB7VL\MC90023305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7599" y="3909196"/>
            <a:ext cx="2352411" cy="2745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C:\Users\reditelka\AppData\Local\Microsoft\Windows\Temporary Internet Files\Content.IE5\6DJCB7VL\MC90023305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091644"/>
            <a:ext cx="2372744" cy="2769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Skupina 21"/>
          <p:cNvGrpSpPr/>
          <p:nvPr/>
        </p:nvGrpSpPr>
        <p:grpSpPr>
          <a:xfrm>
            <a:off x="3339559" y="2108343"/>
            <a:ext cx="233148" cy="392652"/>
            <a:chOff x="2987824" y="1340768"/>
            <a:chExt cx="2088232" cy="3312368"/>
          </a:xfrm>
          <a:solidFill>
            <a:schemeClr val="tx1"/>
          </a:solidFill>
        </p:grpSpPr>
        <p:sp>
          <p:nvSpPr>
            <p:cNvPr id="23" name="Ovál 22"/>
            <p:cNvSpPr/>
            <p:nvPr/>
          </p:nvSpPr>
          <p:spPr>
            <a:xfrm>
              <a:off x="2987824" y="3356992"/>
              <a:ext cx="2088232" cy="1296144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4788024" y="1340768"/>
              <a:ext cx="288032" cy="2664296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5" name="Ovál 24"/>
          <p:cNvSpPr/>
          <p:nvPr/>
        </p:nvSpPr>
        <p:spPr>
          <a:xfrm>
            <a:off x="5076056" y="5050774"/>
            <a:ext cx="300384" cy="176274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6" name="Skupina 25"/>
          <p:cNvGrpSpPr/>
          <p:nvPr/>
        </p:nvGrpSpPr>
        <p:grpSpPr>
          <a:xfrm>
            <a:off x="7104205" y="2610527"/>
            <a:ext cx="292741" cy="383061"/>
            <a:chOff x="7452320" y="1772816"/>
            <a:chExt cx="578209" cy="1018928"/>
          </a:xfrm>
        </p:grpSpPr>
        <p:sp>
          <p:nvSpPr>
            <p:cNvPr id="27" name="Ovál 26"/>
            <p:cNvSpPr/>
            <p:nvPr/>
          </p:nvSpPr>
          <p:spPr>
            <a:xfrm>
              <a:off x="7452320" y="2393033"/>
              <a:ext cx="540905" cy="398711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Obdélník 27"/>
            <p:cNvSpPr/>
            <p:nvPr/>
          </p:nvSpPr>
          <p:spPr>
            <a:xfrm>
              <a:off x="7955921" y="1772816"/>
              <a:ext cx="74608" cy="819573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29" name="Picture 3" descr="C:\Users\reditelka\AppData\Local\Microsoft\Windows\Temporary Internet Files\Content.IE5\6DJCB7VL\MC90023305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66" y="3646541"/>
            <a:ext cx="2557238" cy="2984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0" name="Skupina 29"/>
          <p:cNvGrpSpPr/>
          <p:nvPr/>
        </p:nvGrpSpPr>
        <p:grpSpPr>
          <a:xfrm>
            <a:off x="1557779" y="4772817"/>
            <a:ext cx="292741" cy="383061"/>
            <a:chOff x="7452320" y="1772816"/>
            <a:chExt cx="578209" cy="1018928"/>
          </a:xfrm>
        </p:grpSpPr>
        <p:sp>
          <p:nvSpPr>
            <p:cNvPr id="31" name="Ovál 30"/>
            <p:cNvSpPr/>
            <p:nvPr/>
          </p:nvSpPr>
          <p:spPr>
            <a:xfrm>
              <a:off x="7452320" y="2393033"/>
              <a:ext cx="540905" cy="398711"/>
            </a:xfrm>
            <a:prstGeom prst="ellipse">
              <a:avLst/>
            </a:prstGeom>
            <a:solidFill>
              <a:schemeClr val="tx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Obdélník 31"/>
            <p:cNvSpPr/>
            <p:nvPr/>
          </p:nvSpPr>
          <p:spPr>
            <a:xfrm>
              <a:off x="7955921" y="1772816"/>
              <a:ext cx="74608" cy="819573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6" name="Volný tvar 15"/>
          <p:cNvSpPr/>
          <p:nvPr/>
        </p:nvSpPr>
        <p:spPr>
          <a:xfrm>
            <a:off x="1845892" y="4768108"/>
            <a:ext cx="213644" cy="145724"/>
          </a:xfrm>
          <a:custGeom>
            <a:avLst/>
            <a:gdLst>
              <a:gd name="connsiteX0" fmla="*/ 0 w 213644"/>
              <a:gd name="connsiteY0" fmla="*/ 8991 h 145724"/>
              <a:gd name="connsiteX1" fmla="*/ 94003 w 213644"/>
              <a:gd name="connsiteY1" fmla="*/ 8991 h 145724"/>
              <a:gd name="connsiteX2" fmla="*/ 119641 w 213644"/>
              <a:gd name="connsiteY2" fmla="*/ 26083 h 145724"/>
              <a:gd name="connsiteX3" fmla="*/ 153824 w 213644"/>
              <a:gd name="connsiteY3" fmla="*/ 77357 h 145724"/>
              <a:gd name="connsiteX4" fmla="*/ 162370 w 213644"/>
              <a:gd name="connsiteY4" fmla="*/ 102995 h 145724"/>
              <a:gd name="connsiteX5" fmla="*/ 188007 w 213644"/>
              <a:gd name="connsiteY5" fmla="*/ 128632 h 145724"/>
              <a:gd name="connsiteX6" fmla="*/ 213644 w 213644"/>
              <a:gd name="connsiteY6" fmla="*/ 145724 h 145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13644" h="145724">
                <a:moveTo>
                  <a:pt x="0" y="8991"/>
                </a:moveTo>
                <a:cubicBezTo>
                  <a:pt x="42535" y="484"/>
                  <a:pt x="48902" y="-6043"/>
                  <a:pt x="94003" y="8991"/>
                </a:cubicBezTo>
                <a:cubicBezTo>
                  <a:pt x="103747" y="12239"/>
                  <a:pt x="111095" y="20386"/>
                  <a:pt x="119641" y="26083"/>
                </a:cubicBezTo>
                <a:cubicBezTo>
                  <a:pt x="131035" y="43174"/>
                  <a:pt x="147328" y="57870"/>
                  <a:pt x="153824" y="77357"/>
                </a:cubicBezTo>
                <a:cubicBezTo>
                  <a:pt x="156673" y="85903"/>
                  <a:pt x="157373" y="95500"/>
                  <a:pt x="162370" y="102995"/>
                </a:cubicBezTo>
                <a:cubicBezTo>
                  <a:pt x="169074" y="113051"/>
                  <a:pt x="178723" y="120895"/>
                  <a:pt x="188007" y="128632"/>
                </a:cubicBezTo>
                <a:cubicBezTo>
                  <a:pt x="195897" y="135207"/>
                  <a:pt x="213644" y="145724"/>
                  <a:pt x="213644" y="145724"/>
                </a:cubicBezTo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4" name="Picture 2" descr="C:\Users\reditelka\AppData\Local\Microsoft\Windows\Temporary Internet Files\Content.IE5\JGOXD8VV\MC90026899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5664" y="2634346"/>
            <a:ext cx="503377" cy="718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C:\Users\reditelka\AppData\Local\Microsoft\Windows\Temporary Internet Files\Content.IE5\JGOXD8VV\MC90026899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7755" y="3172133"/>
            <a:ext cx="503377" cy="718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C:\Users\reditelka\AppData\Local\Microsoft\Windows\Temporary Internet Files\Content.IE5\JGOXD8VV\MC90026899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2610527"/>
            <a:ext cx="503377" cy="718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C:\Users\reditelka\AppData\Local\Microsoft\Windows\Temporary Internet Files\Content.IE5\JGOXD8VV\MC90026899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5005985"/>
            <a:ext cx="503377" cy="718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C:\Users\reditelka\AppData\Local\Microsoft\Windows\Temporary Internet Files\Content.IE5\JGOXD8VV\MC90026899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07539">
            <a:off x="5321459" y="4502477"/>
            <a:ext cx="503377" cy="718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C:\Users\reditelka\AppData\Local\Microsoft\Windows\Temporary Internet Files\Content.IE5\JGOXD8VV\MC90026899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166801">
            <a:off x="4176950" y="5445224"/>
            <a:ext cx="503377" cy="718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C:\Users\reditelka\AppData\Local\Microsoft\Windows\Temporary Internet Files\Content.IE5\JGOXD8VV\MC90026899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9817" y="5373216"/>
            <a:ext cx="503377" cy="718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4" name="Picture 2" descr="C:\Users\reditelka\AppData\Local\Microsoft\Windows\Temporary Internet Files\Content.IE5\JGOXD8VV\MC900268996[1].wmf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90" r="45629"/>
          <a:stretch/>
        </p:blipFill>
        <p:spPr bwMode="auto">
          <a:xfrm>
            <a:off x="1223055" y="5467098"/>
            <a:ext cx="273693" cy="559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1" name="Obdélník 3580"/>
          <p:cNvSpPr/>
          <p:nvPr/>
        </p:nvSpPr>
        <p:spPr>
          <a:xfrm>
            <a:off x="1441861" y="5604093"/>
            <a:ext cx="115917" cy="200372"/>
          </a:xfrm>
          <a:prstGeom prst="rect">
            <a:avLst/>
          </a:prstGeom>
          <a:solidFill>
            <a:srgbClr val="F5C887">
              <a:alpha val="9607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3" name="Picture 2" descr="C:\Users\reditelka\AppData\Local\Microsoft\Windows\Temporary Internet Files\Content.IE5\JGOXD8VV\MC90026899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009" y="1036803"/>
            <a:ext cx="1292439" cy="1844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7951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6000"/>
                            </p:stCondLst>
                            <p:childTnLst>
                              <p:par>
                                <p:cTn id="10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5" name="Picture 9" descr="C:\Users\reditelka\AppData\Local\Microsoft\Windows\Temporary Internet Files\Content.IE5\Y4HKGUKR\MM900213493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281" y="879865"/>
            <a:ext cx="1028700" cy="1209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Users\reditelka\AppData\Local\Microsoft\Windows\Temporary Internet Files\Content.IE5\KWH64O8Y\MM900041072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981131"/>
            <a:ext cx="843841" cy="1669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Picture 13" descr="C:\Users\reditelka\AppData\Local\Microsoft\Windows\Temporary Internet Files\Content.IE5\WABDYWFM\MC90028053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395536" y="132660"/>
            <a:ext cx="2436891" cy="1563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347864" y="764704"/>
            <a:ext cx="44644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Čím větší oheň, tím více se popálíme a tím déle zpíváme bolestí. Přiřaď k plamenům správnou notu:</a:t>
            </a:r>
            <a:endParaRPr lang="cs-CZ" dirty="0"/>
          </a:p>
        </p:txBody>
      </p:sp>
      <p:pic>
        <p:nvPicPr>
          <p:cNvPr id="15" name="Picture 10" descr="C:\Users\reditelka\AppData\Local\Microsoft\Windows\Temporary Internet Files\Content.IE5\KWH64O8Y\MM900041072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793" y="4765261"/>
            <a:ext cx="447675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0" descr="C:\Users\reditelka\AppData\Local\Microsoft\Windows\Temporary Internet Files\Content.IE5\KWH64O8Y\MM900041072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084758"/>
            <a:ext cx="1802223" cy="3566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0" descr="C:\Users\reditelka\AppData\Local\Microsoft\Windows\Temporary Internet Files\Content.IE5\KWH64O8Y\MM900041072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106219"/>
            <a:ext cx="1286001" cy="2544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8" name="Skupina 17"/>
          <p:cNvGrpSpPr/>
          <p:nvPr/>
        </p:nvGrpSpPr>
        <p:grpSpPr>
          <a:xfrm>
            <a:off x="7769411" y="3592893"/>
            <a:ext cx="466297" cy="802904"/>
            <a:chOff x="2987824" y="1340768"/>
            <a:chExt cx="2088232" cy="3312368"/>
          </a:xfrm>
          <a:solidFill>
            <a:schemeClr val="tx1"/>
          </a:solidFill>
        </p:grpSpPr>
        <p:sp>
          <p:nvSpPr>
            <p:cNvPr id="19" name="Ovál 18"/>
            <p:cNvSpPr/>
            <p:nvPr/>
          </p:nvSpPr>
          <p:spPr>
            <a:xfrm>
              <a:off x="2987824" y="3356992"/>
              <a:ext cx="2088232" cy="1296144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Obdélník 19"/>
            <p:cNvSpPr/>
            <p:nvPr/>
          </p:nvSpPr>
          <p:spPr>
            <a:xfrm>
              <a:off x="4788024" y="1340768"/>
              <a:ext cx="288032" cy="2664296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7919590" y="1326181"/>
            <a:ext cx="503601" cy="885198"/>
            <a:chOff x="7452320" y="1772816"/>
            <a:chExt cx="578209" cy="1018928"/>
          </a:xfrm>
        </p:grpSpPr>
        <p:sp>
          <p:nvSpPr>
            <p:cNvPr id="22" name="Ovál 21"/>
            <p:cNvSpPr/>
            <p:nvPr/>
          </p:nvSpPr>
          <p:spPr>
            <a:xfrm>
              <a:off x="7452320" y="2393033"/>
              <a:ext cx="540905" cy="398711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Obdélník 22"/>
            <p:cNvSpPr/>
            <p:nvPr/>
          </p:nvSpPr>
          <p:spPr>
            <a:xfrm>
              <a:off x="7955921" y="1772816"/>
              <a:ext cx="74608" cy="819573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4" name="Ovál 23"/>
          <p:cNvSpPr/>
          <p:nvPr/>
        </p:nvSpPr>
        <p:spPr>
          <a:xfrm>
            <a:off x="7781007" y="4894311"/>
            <a:ext cx="540905" cy="39871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3" name="Skupina 2"/>
          <p:cNvGrpSpPr/>
          <p:nvPr/>
        </p:nvGrpSpPr>
        <p:grpSpPr>
          <a:xfrm>
            <a:off x="7745539" y="2455783"/>
            <a:ext cx="798228" cy="876779"/>
            <a:chOff x="7745539" y="2455783"/>
            <a:chExt cx="798228" cy="876779"/>
          </a:xfrm>
        </p:grpSpPr>
        <p:grpSp>
          <p:nvGrpSpPr>
            <p:cNvPr id="27" name="Skupina 26"/>
            <p:cNvGrpSpPr/>
            <p:nvPr/>
          </p:nvGrpSpPr>
          <p:grpSpPr>
            <a:xfrm>
              <a:off x="7745539" y="2455783"/>
              <a:ext cx="488276" cy="876779"/>
              <a:chOff x="2987824" y="1340768"/>
              <a:chExt cx="2088232" cy="3312368"/>
            </a:xfrm>
            <a:solidFill>
              <a:schemeClr val="tx1"/>
            </a:solidFill>
          </p:grpSpPr>
          <p:sp>
            <p:nvSpPr>
              <p:cNvPr id="28" name="Ovál 27"/>
              <p:cNvSpPr/>
              <p:nvPr/>
            </p:nvSpPr>
            <p:spPr>
              <a:xfrm>
                <a:off x="2987824" y="3356992"/>
                <a:ext cx="2088232" cy="1296144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9" name="Obdélník 28"/>
              <p:cNvSpPr/>
              <p:nvPr/>
            </p:nvSpPr>
            <p:spPr>
              <a:xfrm>
                <a:off x="4788024" y="1340768"/>
                <a:ext cx="288032" cy="2664296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30" name="Volný tvar 29"/>
            <p:cNvSpPr/>
            <p:nvPr/>
          </p:nvSpPr>
          <p:spPr>
            <a:xfrm>
              <a:off x="8172653" y="2489205"/>
              <a:ext cx="371114" cy="500270"/>
            </a:xfrm>
            <a:custGeom>
              <a:avLst/>
              <a:gdLst>
                <a:gd name="connsiteX0" fmla="*/ 0 w 598714"/>
                <a:gd name="connsiteY0" fmla="*/ 0 h 1121229"/>
                <a:gd name="connsiteX1" fmla="*/ 293914 w 598714"/>
                <a:gd name="connsiteY1" fmla="*/ 10886 h 1121229"/>
                <a:gd name="connsiteX2" fmla="*/ 326571 w 598714"/>
                <a:gd name="connsiteY2" fmla="*/ 21772 h 1121229"/>
                <a:gd name="connsiteX3" fmla="*/ 381000 w 598714"/>
                <a:gd name="connsiteY3" fmla="*/ 54429 h 1121229"/>
                <a:gd name="connsiteX4" fmla="*/ 446314 w 598714"/>
                <a:gd name="connsiteY4" fmla="*/ 141515 h 1121229"/>
                <a:gd name="connsiteX5" fmla="*/ 478971 w 598714"/>
                <a:gd name="connsiteY5" fmla="*/ 217715 h 1121229"/>
                <a:gd name="connsiteX6" fmla="*/ 500743 w 598714"/>
                <a:gd name="connsiteY6" fmla="*/ 283029 h 1121229"/>
                <a:gd name="connsiteX7" fmla="*/ 511628 w 598714"/>
                <a:gd name="connsiteY7" fmla="*/ 315686 h 1121229"/>
                <a:gd name="connsiteX8" fmla="*/ 522514 w 598714"/>
                <a:gd name="connsiteY8" fmla="*/ 359229 h 1121229"/>
                <a:gd name="connsiteX9" fmla="*/ 555171 w 598714"/>
                <a:gd name="connsiteY9" fmla="*/ 478972 h 1121229"/>
                <a:gd name="connsiteX10" fmla="*/ 566057 w 598714"/>
                <a:gd name="connsiteY10" fmla="*/ 1034143 h 1121229"/>
                <a:gd name="connsiteX11" fmla="*/ 587828 w 598714"/>
                <a:gd name="connsiteY11" fmla="*/ 1099457 h 1121229"/>
                <a:gd name="connsiteX12" fmla="*/ 598714 w 598714"/>
                <a:gd name="connsiteY12" fmla="*/ 1121229 h 1121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98714" h="1121229">
                  <a:moveTo>
                    <a:pt x="0" y="0"/>
                  </a:moveTo>
                  <a:cubicBezTo>
                    <a:pt x="97971" y="3629"/>
                    <a:pt x="196093" y="4364"/>
                    <a:pt x="293914" y="10886"/>
                  </a:cubicBezTo>
                  <a:cubicBezTo>
                    <a:pt x="305363" y="11649"/>
                    <a:pt x="316732" y="15868"/>
                    <a:pt x="326571" y="21772"/>
                  </a:cubicBezTo>
                  <a:cubicBezTo>
                    <a:pt x="401284" y="66599"/>
                    <a:pt x="288488" y="23591"/>
                    <a:pt x="381000" y="54429"/>
                  </a:cubicBezTo>
                  <a:cubicBezTo>
                    <a:pt x="430236" y="128282"/>
                    <a:pt x="406041" y="101240"/>
                    <a:pt x="446314" y="141515"/>
                  </a:cubicBezTo>
                  <a:cubicBezTo>
                    <a:pt x="481356" y="246636"/>
                    <a:pt x="425165" y="83200"/>
                    <a:pt x="478971" y="217715"/>
                  </a:cubicBezTo>
                  <a:cubicBezTo>
                    <a:pt x="487494" y="239023"/>
                    <a:pt x="493486" y="261258"/>
                    <a:pt x="500743" y="283029"/>
                  </a:cubicBezTo>
                  <a:cubicBezTo>
                    <a:pt x="504372" y="293915"/>
                    <a:pt x="508845" y="304554"/>
                    <a:pt x="511628" y="315686"/>
                  </a:cubicBezTo>
                  <a:cubicBezTo>
                    <a:pt x="515257" y="330200"/>
                    <a:pt x="518215" y="344899"/>
                    <a:pt x="522514" y="359229"/>
                  </a:cubicBezTo>
                  <a:cubicBezTo>
                    <a:pt x="555660" y="469713"/>
                    <a:pt x="535333" y="379773"/>
                    <a:pt x="555171" y="478972"/>
                  </a:cubicBezTo>
                  <a:cubicBezTo>
                    <a:pt x="558800" y="664029"/>
                    <a:pt x="556329" y="849306"/>
                    <a:pt x="566057" y="1034143"/>
                  </a:cubicBezTo>
                  <a:cubicBezTo>
                    <a:pt x="567263" y="1057060"/>
                    <a:pt x="577565" y="1078931"/>
                    <a:pt x="587828" y="1099457"/>
                  </a:cubicBezTo>
                  <a:lnTo>
                    <a:pt x="598714" y="1121229"/>
                  </a:lnTo>
                </a:path>
              </a:pathLst>
            </a:cu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2702800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7.40741E-7 L -0.76858 0.4664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438" y="23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3.61111E-6 2.59259E-6 L -0.61927 0.31666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972" y="1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3.61111E-6 -3.7037E-7 L -0.43299 0.641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49" y="32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0"/>
                            </p:stCondLst>
                            <p:childTnLst>
                              <p:par>
                                <p:cTn id="14" presetID="42" presetClass="path" presetSubtype="0" accel="50000" decel="5000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1.94444E-6 -2.59259E-6 L -0.19132 0.17732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66" y="8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339752" y="835224"/>
            <a:ext cx="4896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Obrázky použité v prezentaci jsou dostupné pod licencí Microsoft Office 2010 na Office.com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088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256</Words>
  <Application>Microsoft Office PowerPoint</Application>
  <PresentationFormat>Předvádění na obrazovce (4:3)</PresentationFormat>
  <Paragraphs>49</Paragraphs>
  <Slides>9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Cvičení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Nota čtvrťová a půlová</dc:title>
  <dc:creator>Admin</dc:creator>
  <cp:lastModifiedBy>Admin</cp:lastModifiedBy>
  <cp:revision>18</cp:revision>
  <cp:lastPrinted>2012-10-09T08:38:03Z</cp:lastPrinted>
  <dcterms:created xsi:type="dcterms:W3CDTF">2012-02-27T15:29:06Z</dcterms:created>
  <dcterms:modified xsi:type="dcterms:W3CDTF">2012-10-25T19:57:41Z</dcterms:modified>
</cp:coreProperties>
</file>