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6" r:id="rId3"/>
    <p:sldId id="288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7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10" autoAdjust="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768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445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366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232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539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779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979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385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881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184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814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753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6.xml"/><Relationship Id="rId13" Type="http://schemas.openxmlformats.org/officeDocument/2006/relationships/slide" Target="slide5.xml"/><Relationship Id="rId18" Type="http://schemas.openxmlformats.org/officeDocument/2006/relationships/slide" Target="slide12.xml"/><Relationship Id="rId26" Type="http://schemas.openxmlformats.org/officeDocument/2006/relationships/slide" Target="slide25.xml"/><Relationship Id="rId3" Type="http://schemas.openxmlformats.org/officeDocument/2006/relationships/slide" Target="slide15.xml"/><Relationship Id="rId21" Type="http://schemas.openxmlformats.org/officeDocument/2006/relationships/slide" Target="slide24.xml"/><Relationship Id="rId7" Type="http://schemas.openxmlformats.org/officeDocument/2006/relationships/slide" Target="slide17.xml"/><Relationship Id="rId12" Type="http://schemas.openxmlformats.org/officeDocument/2006/relationships/slide" Target="slide6.xml"/><Relationship Id="rId17" Type="http://schemas.openxmlformats.org/officeDocument/2006/relationships/slide" Target="slide7.xml"/><Relationship Id="rId25" Type="http://schemas.openxmlformats.org/officeDocument/2006/relationships/slide" Target="slide26.xml"/><Relationship Id="rId2" Type="http://schemas.openxmlformats.org/officeDocument/2006/relationships/slide" Target="slide22.xml"/><Relationship Id="rId16" Type="http://schemas.openxmlformats.org/officeDocument/2006/relationships/slide" Target="slide8.xml"/><Relationship Id="rId20" Type="http://schemas.openxmlformats.org/officeDocument/2006/relationships/slide" Target="slide3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8.xml"/><Relationship Id="rId11" Type="http://schemas.openxmlformats.org/officeDocument/2006/relationships/slide" Target="slide13.xml"/><Relationship Id="rId24" Type="http://schemas.openxmlformats.org/officeDocument/2006/relationships/slide" Target="slide27.xml"/><Relationship Id="rId5" Type="http://schemas.openxmlformats.org/officeDocument/2006/relationships/slide" Target="slide19.xml"/><Relationship Id="rId15" Type="http://schemas.openxmlformats.org/officeDocument/2006/relationships/slide" Target="slide9.xml"/><Relationship Id="rId23" Type="http://schemas.openxmlformats.org/officeDocument/2006/relationships/slide" Target="slide28.xml"/><Relationship Id="rId28" Type="http://schemas.openxmlformats.org/officeDocument/2006/relationships/slide" Target="slide29.xml"/><Relationship Id="rId10" Type="http://schemas.openxmlformats.org/officeDocument/2006/relationships/slide" Target="slide20.xml"/><Relationship Id="rId19" Type="http://schemas.openxmlformats.org/officeDocument/2006/relationships/slide" Target="slide11.xml"/><Relationship Id="rId4" Type="http://schemas.openxmlformats.org/officeDocument/2006/relationships/slide" Target="slide14.xml"/><Relationship Id="rId9" Type="http://schemas.openxmlformats.org/officeDocument/2006/relationships/slide" Target="slide21.xml"/><Relationship Id="rId14" Type="http://schemas.openxmlformats.org/officeDocument/2006/relationships/slide" Target="slide10.xml"/><Relationship Id="rId22" Type="http://schemas.openxmlformats.org/officeDocument/2006/relationships/slide" Target="slide23.xml"/><Relationship Id="rId27" Type="http://schemas.openxmlformats.org/officeDocument/2006/relationships/slide" Target="slide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4" Type="http://schemas.microsoft.com/office/2007/relationships/hdphoto" Target="../media/hdphoto2.wdp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4" Type="http://schemas.microsoft.com/office/2007/relationships/hdphoto" Target="../media/hdphoto2.wdp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Délka not, pomlky, takty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867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9264439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Opakování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09/2012</a:t>
                      </a:r>
                    </a:p>
                    <a:p>
                      <a:r>
                        <a:rPr lang="cs-CZ" dirty="0" smtClean="0"/>
                        <a:t>16.10.2012/2.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Délka not</a:t>
                      </a:r>
                      <a:r>
                        <a:rPr lang="cs-CZ" smtClean="0"/>
                        <a:t>, pomlky, takty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"/>
    </mc:Choice>
    <mc:Fallback xmlns="">
      <p:transition spd="slow" advTm="347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24744"/>
            <a:ext cx="72008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je určen k procvičování učiva hudební výchovy ve 2. ročníku. Žáci si formou hry upevní znalosti v oblasti délek not, pomlk a taktů. Prezentace je určena k opakovanému a krátkodobému procvičování. Práce obsahuje animace.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Snímek č. 32 je určen k vytisknutí. Každý žák si v průběhu roku postupně vybere všechny otázky, při správné odpovědi si vybarví příslušný lísteček. Cílem hry je vybarvit co nejdříve všechny kytičky a tím znát odpovědi na všechny otázky. Hru lze hrát i ve skupinách.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48362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vál 23">
            <a:hlinkClick r:id="rId2" action="ppaction://hlinksldjump"/>
          </p:cNvPr>
          <p:cNvSpPr/>
          <p:nvPr/>
        </p:nvSpPr>
        <p:spPr>
          <a:xfrm>
            <a:off x="4045056" y="4833495"/>
            <a:ext cx="692850" cy="59888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rdce 24">
            <a:hlinkClick r:id="rId3" action="ppaction://hlinksldjump"/>
          </p:cNvPr>
          <p:cNvSpPr/>
          <p:nvPr/>
        </p:nvSpPr>
        <p:spPr>
          <a:xfrm rot="2319030">
            <a:off x="4676215" y="3879345"/>
            <a:ext cx="692850" cy="1088883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rdce 25">
            <a:hlinkClick r:id="rId4" action="ppaction://hlinksldjump"/>
          </p:cNvPr>
          <p:cNvSpPr/>
          <p:nvPr/>
        </p:nvSpPr>
        <p:spPr>
          <a:xfrm rot="20678672">
            <a:off x="3866972" y="3677544"/>
            <a:ext cx="692850" cy="1088883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rdce 26">
            <a:hlinkClick r:id="rId5" action="ppaction://hlinksldjump"/>
          </p:cNvPr>
          <p:cNvSpPr/>
          <p:nvPr/>
        </p:nvSpPr>
        <p:spPr>
          <a:xfrm rot="13276580">
            <a:off x="3485025" y="5381026"/>
            <a:ext cx="692850" cy="1088883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rdce 27">
            <a:hlinkClick r:id="rId6" action="ppaction://hlinksldjump"/>
          </p:cNvPr>
          <p:cNvSpPr/>
          <p:nvPr/>
        </p:nvSpPr>
        <p:spPr>
          <a:xfrm rot="9769349">
            <a:off x="4298368" y="5499814"/>
            <a:ext cx="692850" cy="1088883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rdce 28">
            <a:hlinkClick r:id="rId7" action="ppaction://hlinksldjump"/>
          </p:cNvPr>
          <p:cNvSpPr/>
          <p:nvPr/>
        </p:nvSpPr>
        <p:spPr>
          <a:xfrm rot="7205624">
            <a:off x="4911280" y="5032905"/>
            <a:ext cx="653330" cy="1154750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rdce 29">
            <a:hlinkClick r:id="rId8" action="ppaction://hlinksldjump"/>
          </p:cNvPr>
          <p:cNvSpPr/>
          <p:nvPr/>
        </p:nvSpPr>
        <p:spPr>
          <a:xfrm rot="4925987">
            <a:off x="5088490" y="4406056"/>
            <a:ext cx="653330" cy="1154750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rdce 30">
            <a:hlinkClick r:id="rId9" action="ppaction://hlinksldjump"/>
          </p:cNvPr>
          <p:cNvSpPr/>
          <p:nvPr/>
        </p:nvSpPr>
        <p:spPr>
          <a:xfrm rot="17957998">
            <a:off x="3236852" y="4051507"/>
            <a:ext cx="653330" cy="1154750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rdce 31">
            <a:hlinkClick r:id="rId10" action="ppaction://hlinksldjump"/>
          </p:cNvPr>
          <p:cNvSpPr/>
          <p:nvPr/>
        </p:nvSpPr>
        <p:spPr>
          <a:xfrm rot="15666513">
            <a:off x="3091409" y="4723428"/>
            <a:ext cx="653330" cy="1154750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>
            <a:hlinkClick r:id="rId11" action="ppaction://hlinksldjump"/>
          </p:cNvPr>
          <p:cNvSpPr/>
          <p:nvPr/>
        </p:nvSpPr>
        <p:spPr>
          <a:xfrm>
            <a:off x="1843930" y="1671956"/>
            <a:ext cx="692850" cy="59888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rdce 34">
            <a:hlinkClick r:id="rId12" action="ppaction://hlinksldjump"/>
          </p:cNvPr>
          <p:cNvSpPr/>
          <p:nvPr/>
        </p:nvSpPr>
        <p:spPr>
          <a:xfrm rot="2319030">
            <a:off x="2475089" y="717806"/>
            <a:ext cx="692850" cy="1088883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rdce 35">
            <a:hlinkClick r:id="rId13" action="ppaction://hlinksldjump"/>
          </p:cNvPr>
          <p:cNvSpPr/>
          <p:nvPr/>
        </p:nvSpPr>
        <p:spPr>
          <a:xfrm rot="20678672">
            <a:off x="1665846" y="516005"/>
            <a:ext cx="692850" cy="1088883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Srdce 36">
            <a:hlinkClick r:id="rId14" action="ppaction://hlinksldjump"/>
          </p:cNvPr>
          <p:cNvSpPr/>
          <p:nvPr/>
        </p:nvSpPr>
        <p:spPr>
          <a:xfrm rot="13276580">
            <a:off x="1283899" y="2219487"/>
            <a:ext cx="692850" cy="1088883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rdce 37">
            <a:hlinkClick r:id="rId15" action="ppaction://hlinksldjump"/>
          </p:cNvPr>
          <p:cNvSpPr/>
          <p:nvPr/>
        </p:nvSpPr>
        <p:spPr>
          <a:xfrm rot="9769349">
            <a:off x="2097242" y="2338275"/>
            <a:ext cx="692850" cy="1088883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Srdce 38">
            <a:hlinkClick r:id="rId16" action="ppaction://hlinksldjump"/>
          </p:cNvPr>
          <p:cNvSpPr/>
          <p:nvPr/>
        </p:nvSpPr>
        <p:spPr>
          <a:xfrm rot="7205624">
            <a:off x="2710154" y="1871366"/>
            <a:ext cx="653330" cy="1154750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Srdce 39">
            <a:hlinkClick r:id="rId17" action="ppaction://hlinksldjump"/>
          </p:cNvPr>
          <p:cNvSpPr/>
          <p:nvPr/>
        </p:nvSpPr>
        <p:spPr>
          <a:xfrm rot="4925987">
            <a:off x="2887364" y="1244517"/>
            <a:ext cx="653330" cy="1154750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Srdce 40">
            <a:hlinkClick r:id="rId18" action="ppaction://hlinksldjump"/>
          </p:cNvPr>
          <p:cNvSpPr/>
          <p:nvPr/>
        </p:nvSpPr>
        <p:spPr>
          <a:xfrm rot="17957998">
            <a:off x="1035726" y="889968"/>
            <a:ext cx="653330" cy="1154750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Srdce 41">
            <a:hlinkClick r:id="rId19" action="ppaction://hlinksldjump"/>
          </p:cNvPr>
          <p:cNvSpPr/>
          <p:nvPr/>
        </p:nvSpPr>
        <p:spPr>
          <a:xfrm rot="15666513">
            <a:off x="890283" y="1561889"/>
            <a:ext cx="653330" cy="1154750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>
            <a:hlinkClick r:id="rId20" action="ppaction://hlinksldjump"/>
          </p:cNvPr>
          <p:cNvSpPr/>
          <p:nvPr/>
        </p:nvSpPr>
        <p:spPr>
          <a:xfrm>
            <a:off x="6535977" y="1743444"/>
            <a:ext cx="692850" cy="598886"/>
          </a:xfrm>
          <a:prstGeom prst="ellips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Srdce 43">
            <a:hlinkClick r:id="rId21" action="ppaction://hlinksldjump"/>
          </p:cNvPr>
          <p:cNvSpPr/>
          <p:nvPr/>
        </p:nvSpPr>
        <p:spPr>
          <a:xfrm rot="2319030">
            <a:off x="7167136" y="789294"/>
            <a:ext cx="692850" cy="1088883"/>
          </a:xfrm>
          <a:prstGeom prst="hear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Srdce 44">
            <a:hlinkClick r:id="rId22" action="ppaction://hlinksldjump"/>
          </p:cNvPr>
          <p:cNvSpPr/>
          <p:nvPr/>
        </p:nvSpPr>
        <p:spPr>
          <a:xfrm rot="20678672">
            <a:off x="6357893" y="587493"/>
            <a:ext cx="692850" cy="1088883"/>
          </a:xfrm>
          <a:prstGeom prst="hear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Srdce 45">
            <a:hlinkClick r:id="rId23" action="ppaction://hlinksldjump"/>
          </p:cNvPr>
          <p:cNvSpPr/>
          <p:nvPr/>
        </p:nvSpPr>
        <p:spPr>
          <a:xfrm rot="13276580">
            <a:off x="5975946" y="2290975"/>
            <a:ext cx="692850" cy="1088883"/>
          </a:xfrm>
          <a:prstGeom prst="hear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Srdce 46">
            <a:hlinkClick r:id="rId24" action="ppaction://hlinksldjump"/>
          </p:cNvPr>
          <p:cNvSpPr/>
          <p:nvPr/>
        </p:nvSpPr>
        <p:spPr>
          <a:xfrm rot="9769349">
            <a:off x="6789289" y="2409763"/>
            <a:ext cx="692850" cy="1088883"/>
          </a:xfrm>
          <a:prstGeom prst="hear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Srdce 47">
            <a:hlinkClick r:id="rId25" action="ppaction://hlinksldjump"/>
          </p:cNvPr>
          <p:cNvSpPr/>
          <p:nvPr/>
        </p:nvSpPr>
        <p:spPr>
          <a:xfrm rot="7205624">
            <a:off x="7402201" y="1942854"/>
            <a:ext cx="653330" cy="1154750"/>
          </a:xfrm>
          <a:prstGeom prst="hear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Srdce 48">
            <a:hlinkClick r:id="rId26" action="ppaction://hlinksldjump"/>
          </p:cNvPr>
          <p:cNvSpPr/>
          <p:nvPr/>
        </p:nvSpPr>
        <p:spPr>
          <a:xfrm rot="4925987">
            <a:off x="7579411" y="1316005"/>
            <a:ext cx="653330" cy="1154750"/>
          </a:xfrm>
          <a:prstGeom prst="hear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Srdce 49">
            <a:hlinkClick r:id="rId27" action="ppaction://hlinksldjump"/>
          </p:cNvPr>
          <p:cNvSpPr/>
          <p:nvPr/>
        </p:nvSpPr>
        <p:spPr>
          <a:xfrm rot="17957998">
            <a:off x="5727773" y="961456"/>
            <a:ext cx="653330" cy="1154750"/>
          </a:xfrm>
          <a:prstGeom prst="hear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Srdce 50">
            <a:hlinkClick r:id="rId28" action="ppaction://hlinksldjump"/>
          </p:cNvPr>
          <p:cNvSpPr/>
          <p:nvPr/>
        </p:nvSpPr>
        <p:spPr>
          <a:xfrm rot="15666513">
            <a:off x="5582330" y="1633377"/>
            <a:ext cx="653330" cy="1154750"/>
          </a:xfrm>
          <a:prstGeom prst="hear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483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9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4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6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7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8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0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nazývá tato nota?</a:t>
            </a:r>
            <a:endParaRPr lang="cs-CZ" dirty="0"/>
          </a:p>
        </p:txBody>
      </p:sp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355976" y="1321157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5" name="Ovál 4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Tlačítko akce: Informace 6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73386" y="2967335"/>
            <a:ext cx="69972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JE TO NOTA ČTVRŤOVÁ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73669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kolik dob je tato nota?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4211960" y="1340768"/>
            <a:ext cx="503601" cy="885198"/>
            <a:chOff x="7452320" y="1772816"/>
            <a:chExt cx="578209" cy="1018928"/>
          </a:xfrm>
        </p:grpSpPr>
        <p:sp>
          <p:nvSpPr>
            <p:cNvPr id="6" name="Ovál 5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Obdélník 7"/>
          <p:cNvSpPr/>
          <p:nvPr/>
        </p:nvSpPr>
        <p:spPr>
          <a:xfrm>
            <a:off x="971600" y="2967335"/>
            <a:ext cx="669674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PŮLOVÁ NOTA JE NA DVĚ DOBY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Tlačítko akce: Informace 8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220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Jaký je to takt?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3598647" y="1700808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7" name="Ovál 6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4638363" y="1689922"/>
            <a:ext cx="503601" cy="802904"/>
            <a:chOff x="7452320" y="1772816"/>
            <a:chExt cx="578209" cy="1018928"/>
          </a:xfrm>
        </p:grpSpPr>
        <p:sp>
          <p:nvSpPr>
            <p:cNvPr id="15" name="Ovál 14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8" name="Přímá spojnice 17"/>
          <p:cNvCxnSpPr/>
          <p:nvPr/>
        </p:nvCxnSpPr>
        <p:spPr>
          <a:xfrm>
            <a:off x="1025684" y="2346622"/>
            <a:ext cx="712879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123728" y="1484784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804248" y="1465859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971600" y="2967335"/>
            <a:ext cx="6696744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1 + 2 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JE TO TŘÍČTVRTEČNÍ TAKT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83296" y="1323055"/>
            <a:ext cx="150309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3</a:t>
            </a:r>
          </a:p>
          <a:p>
            <a:r>
              <a:rPr lang="cs-CZ" sz="66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567749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4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kolik dob je tato pomlka?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 flipV="1">
            <a:off x="4031940" y="1340768"/>
            <a:ext cx="1224136" cy="144016"/>
            <a:chOff x="2915816" y="3573016"/>
            <a:chExt cx="1224136" cy="144016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Obdélník 6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Tlačítko akce: Informace 7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71600" y="2967335"/>
            <a:ext cx="669674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PŮLOVÁ POMLKA JE NA DVĚ DOBY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70304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do taktu správnou notu:</a:t>
            </a:r>
            <a:endParaRPr lang="cs-CZ" dirty="0"/>
          </a:p>
        </p:txBody>
      </p:sp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572000" y="1628800"/>
            <a:ext cx="538305" cy="92581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5" name="Ovál 4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401931" y="1628800"/>
            <a:ext cx="503601" cy="885198"/>
            <a:chOff x="7452320" y="1772816"/>
            <a:chExt cx="578209" cy="1018928"/>
          </a:xfrm>
        </p:grpSpPr>
        <p:sp>
          <p:nvSpPr>
            <p:cNvPr id="14" name="Ovál 13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Tlačítko akce: Informace 15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>
            <a:off x="899592" y="2348880"/>
            <a:ext cx="712879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123728" y="1484784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660232" y="1431268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183296" y="1323055"/>
            <a:ext cx="150309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3</a:t>
            </a:r>
          </a:p>
          <a:p>
            <a:r>
              <a:rPr lang="cs-CZ" sz="6600" dirty="0"/>
              <a:t>4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912979" y="3446713"/>
            <a:ext cx="6696744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2 + 1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CHYBÍ NOTA ČTVRŤOVÁ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02581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Jak se nazývá tato nota?</a:t>
            </a:r>
          </a:p>
        </p:txBody>
      </p:sp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4427984" y="1484784"/>
            <a:ext cx="540905" cy="398711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71600" y="2967335"/>
            <a:ext cx="66967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JE TO NOTA CELÁ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21832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do taktu správnou notu: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4023388" y="1641443"/>
            <a:ext cx="503601" cy="885198"/>
            <a:chOff x="7452320" y="1772816"/>
            <a:chExt cx="578209" cy="1018928"/>
          </a:xfrm>
        </p:grpSpPr>
        <p:sp>
          <p:nvSpPr>
            <p:cNvPr id="15" name="Ovál 14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8" name="Přímá spojnice 17"/>
          <p:cNvCxnSpPr/>
          <p:nvPr/>
        </p:nvCxnSpPr>
        <p:spPr>
          <a:xfrm>
            <a:off x="899592" y="2348880"/>
            <a:ext cx="712879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123728" y="1484784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732240" y="1448780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183296" y="1323055"/>
            <a:ext cx="150309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/>
              <a:t>2</a:t>
            </a:r>
            <a:endParaRPr lang="cs-CZ" sz="6600" dirty="0" smtClean="0"/>
          </a:p>
          <a:p>
            <a:r>
              <a:rPr lang="cs-CZ" sz="6600" dirty="0"/>
              <a:t>4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912979" y="3446713"/>
            <a:ext cx="6696744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2  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NECHYBÍ ŽÁDNÁ NOTA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90402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kolik dob je tato pomlka?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7230" y="1225949"/>
            <a:ext cx="8001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lačítko akce: Informace 5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71600" y="2967335"/>
            <a:ext cx="669674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ČTVRŤOVÁ POMLKA JE NA JEDNU DOBU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83201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do taktu správnou notu: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3092290" y="1700808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7" name="Ovál 6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4139952" y="1618514"/>
            <a:ext cx="503601" cy="885198"/>
            <a:chOff x="7452320" y="1772816"/>
            <a:chExt cx="578209" cy="1018928"/>
          </a:xfrm>
        </p:grpSpPr>
        <p:sp>
          <p:nvSpPr>
            <p:cNvPr id="15" name="Ovál 14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8" name="Přímá spojnice 17"/>
          <p:cNvCxnSpPr/>
          <p:nvPr/>
        </p:nvCxnSpPr>
        <p:spPr>
          <a:xfrm>
            <a:off x="899592" y="2348880"/>
            <a:ext cx="712879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123728" y="1484784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483270" y="1448780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055494" y="1794882"/>
            <a:ext cx="150309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C</a:t>
            </a:r>
          </a:p>
        </p:txBody>
      </p:sp>
      <p:grpSp>
        <p:nvGrpSpPr>
          <p:cNvPr id="22" name="Skupina 21"/>
          <p:cNvGrpSpPr/>
          <p:nvPr/>
        </p:nvGrpSpPr>
        <p:grpSpPr>
          <a:xfrm>
            <a:off x="5220072" y="1696118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23" name="Ovál 22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5" name="Obdélník 24"/>
          <p:cNvSpPr/>
          <p:nvPr/>
        </p:nvSpPr>
        <p:spPr>
          <a:xfrm>
            <a:off x="1043608" y="3082752"/>
            <a:ext cx="6696744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 + 2 + 1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CHYBÍ NOTA ČTVRŤOVÁ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46198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Jak se nazývá tato nota?</a:t>
            </a:r>
          </a:p>
        </p:txBody>
      </p:sp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283968" y="1268760"/>
            <a:ext cx="503601" cy="885198"/>
            <a:chOff x="7452320" y="1772816"/>
            <a:chExt cx="578209" cy="1018928"/>
          </a:xfrm>
        </p:grpSpPr>
        <p:sp>
          <p:nvSpPr>
            <p:cNvPr id="5" name="Ovál 4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Tlačítko akce: Informace 6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971600" y="2967335"/>
            <a:ext cx="66967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JE TO PŮLOVÁ NOTA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26329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kolik dob je tato nota?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4139952" y="1321157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6" name="Ovál 5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Tlačítko akce: Informace 7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71600" y="2967335"/>
            <a:ext cx="669674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ČTVRŤOVÁ NOTA JE NA JEDNU DOBU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44339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do taktu správnou notu: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2984542" y="1700808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7" name="Ovál 6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227243" y="1630903"/>
            <a:ext cx="503601" cy="885198"/>
            <a:chOff x="7452320" y="1772816"/>
            <a:chExt cx="578209" cy="1018928"/>
          </a:xfrm>
        </p:grpSpPr>
        <p:sp>
          <p:nvSpPr>
            <p:cNvPr id="15" name="Ovál 14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8" name="Přímá spojnice 17"/>
          <p:cNvCxnSpPr/>
          <p:nvPr/>
        </p:nvCxnSpPr>
        <p:spPr>
          <a:xfrm>
            <a:off x="899592" y="2348880"/>
            <a:ext cx="712879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123728" y="1484784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948264" y="1448780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183296" y="1323055"/>
            <a:ext cx="150309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3</a:t>
            </a:r>
          </a:p>
          <a:p>
            <a:r>
              <a:rPr lang="cs-CZ" sz="6600" dirty="0"/>
              <a:t>4</a:t>
            </a:r>
          </a:p>
        </p:txBody>
      </p:sp>
      <p:grpSp>
        <p:nvGrpSpPr>
          <p:cNvPr id="22" name="Skupina 21"/>
          <p:cNvGrpSpPr/>
          <p:nvPr/>
        </p:nvGrpSpPr>
        <p:grpSpPr>
          <a:xfrm>
            <a:off x="3866172" y="1700808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23" name="Ovál 22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5" name="Přímá spojnice 24"/>
          <p:cNvCxnSpPr>
            <a:endCxn id="24" idx="0"/>
          </p:cNvCxnSpPr>
          <p:nvPr/>
        </p:nvCxnSpPr>
        <p:spPr>
          <a:xfrm>
            <a:off x="3418680" y="1700808"/>
            <a:ext cx="881631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900837" y="2996952"/>
            <a:ext cx="669674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½ + ½ + 2 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CHYBÍ NOTA PŮLOVÁ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67279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Jaký je to takt?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3616926" y="1608010"/>
            <a:ext cx="503601" cy="885198"/>
            <a:chOff x="7452320" y="1772816"/>
            <a:chExt cx="578209" cy="1018928"/>
          </a:xfrm>
        </p:grpSpPr>
        <p:sp>
          <p:nvSpPr>
            <p:cNvPr id="15" name="Ovál 14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8" name="Přímá spojnice 17"/>
          <p:cNvCxnSpPr/>
          <p:nvPr/>
        </p:nvCxnSpPr>
        <p:spPr>
          <a:xfrm>
            <a:off x="894294" y="2340807"/>
            <a:ext cx="712879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123728" y="1484784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588224" y="1387725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971600" y="2967335"/>
            <a:ext cx="669674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 + 2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JE TO CELÝ TAKT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4716016" y="1608010"/>
            <a:ext cx="503601" cy="885198"/>
            <a:chOff x="7452320" y="1772816"/>
            <a:chExt cx="578209" cy="1018928"/>
          </a:xfrm>
        </p:grpSpPr>
        <p:sp>
          <p:nvSpPr>
            <p:cNvPr id="23" name="Ovál 22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5" name="TextovéPole 24"/>
          <p:cNvSpPr txBox="1"/>
          <p:nvPr/>
        </p:nvSpPr>
        <p:spPr>
          <a:xfrm>
            <a:off x="2183295" y="1733827"/>
            <a:ext cx="150309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/>
              <a:t>C</a:t>
            </a:r>
            <a:endParaRPr lang="cs-CZ" sz="6600" dirty="0" smtClean="0"/>
          </a:p>
        </p:txBody>
      </p:sp>
    </p:spTree>
    <p:extLst>
      <p:ext uri="{BB962C8B-B14F-4D97-AF65-F5344CB8AC3E}">
        <p14:creationId xmlns:p14="http://schemas.microsoft.com/office/powerpoint/2010/main" val="2196892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1" grpId="0"/>
      <p:bldP spid="2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do taktu správnou notu: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3410377" y="1700808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7" name="Ovál 6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8" name="Přímá spojnice 17"/>
          <p:cNvCxnSpPr/>
          <p:nvPr/>
        </p:nvCxnSpPr>
        <p:spPr>
          <a:xfrm>
            <a:off x="899592" y="2348880"/>
            <a:ext cx="712879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123728" y="1484784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876256" y="1484784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183296" y="1323055"/>
            <a:ext cx="150309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/>
              <a:t>2</a:t>
            </a:r>
            <a:endParaRPr lang="cs-CZ" sz="6600" dirty="0" smtClean="0"/>
          </a:p>
          <a:p>
            <a:r>
              <a:rPr lang="cs-CZ" sz="6600" dirty="0"/>
              <a:t>4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043608" y="3082752"/>
            <a:ext cx="6696744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 + 1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CHYBÍ NOTA ČTVRŤOVÁ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4701298" y="1717887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24" name="Ovál 23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97872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kolik dob je tato nota?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Informace 9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2967335"/>
            <a:ext cx="669674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OSMINOVÁ NOTA JE NA PŮL DOBY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4283967" y="1412776"/>
            <a:ext cx="792042" cy="876779"/>
            <a:chOff x="4283967" y="1412776"/>
            <a:chExt cx="792042" cy="876779"/>
          </a:xfrm>
        </p:grpSpPr>
        <p:grpSp>
          <p:nvGrpSpPr>
            <p:cNvPr id="7" name="Skupina 6"/>
            <p:cNvGrpSpPr/>
            <p:nvPr/>
          </p:nvGrpSpPr>
          <p:grpSpPr>
            <a:xfrm>
              <a:off x="4283967" y="1412776"/>
              <a:ext cx="488276" cy="876779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8" name="Ovál 7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bdélník 8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2" name="Volný tvar 11"/>
            <p:cNvSpPr/>
            <p:nvPr/>
          </p:nvSpPr>
          <p:spPr>
            <a:xfrm>
              <a:off x="4704895" y="1412776"/>
              <a:ext cx="371114" cy="500270"/>
            </a:xfrm>
            <a:custGeom>
              <a:avLst/>
              <a:gdLst>
                <a:gd name="connsiteX0" fmla="*/ 0 w 598714"/>
                <a:gd name="connsiteY0" fmla="*/ 0 h 1121229"/>
                <a:gd name="connsiteX1" fmla="*/ 293914 w 598714"/>
                <a:gd name="connsiteY1" fmla="*/ 10886 h 1121229"/>
                <a:gd name="connsiteX2" fmla="*/ 326571 w 598714"/>
                <a:gd name="connsiteY2" fmla="*/ 21772 h 1121229"/>
                <a:gd name="connsiteX3" fmla="*/ 381000 w 598714"/>
                <a:gd name="connsiteY3" fmla="*/ 54429 h 1121229"/>
                <a:gd name="connsiteX4" fmla="*/ 446314 w 598714"/>
                <a:gd name="connsiteY4" fmla="*/ 141515 h 1121229"/>
                <a:gd name="connsiteX5" fmla="*/ 478971 w 598714"/>
                <a:gd name="connsiteY5" fmla="*/ 217715 h 1121229"/>
                <a:gd name="connsiteX6" fmla="*/ 500743 w 598714"/>
                <a:gd name="connsiteY6" fmla="*/ 283029 h 1121229"/>
                <a:gd name="connsiteX7" fmla="*/ 511628 w 598714"/>
                <a:gd name="connsiteY7" fmla="*/ 315686 h 1121229"/>
                <a:gd name="connsiteX8" fmla="*/ 522514 w 598714"/>
                <a:gd name="connsiteY8" fmla="*/ 359229 h 1121229"/>
                <a:gd name="connsiteX9" fmla="*/ 555171 w 598714"/>
                <a:gd name="connsiteY9" fmla="*/ 478972 h 1121229"/>
                <a:gd name="connsiteX10" fmla="*/ 566057 w 598714"/>
                <a:gd name="connsiteY10" fmla="*/ 1034143 h 1121229"/>
                <a:gd name="connsiteX11" fmla="*/ 587828 w 598714"/>
                <a:gd name="connsiteY11" fmla="*/ 1099457 h 1121229"/>
                <a:gd name="connsiteX12" fmla="*/ 598714 w 598714"/>
                <a:gd name="connsiteY12" fmla="*/ 1121229 h 1121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98714" h="1121229">
                  <a:moveTo>
                    <a:pt x="0" y="0"/>
                  </a:moveTo>
                  <a:cubicBezTo>
                    <a:pt x="97971" y="3629"/>
                    <a:pt x="196093" y="4364"/>
                    <a:pt x="293914" y="10886"/>
                  </a:cubicBezTo>
                  <a:cubicBezTo>
                    <a:pt x="305363" y="11649"/>
                    <a:pt x="316732" y="15868"/>
                    <a:pt x="326571" y="21772"/>
                  </a:cubicBezTo>
                  <a:cubicBezTo>
                    <a:pt x="401284" y="66599"/>
                    <a:pt x="288488" y="23591"/>
                    <a:pt x="381000" y="54429"/>
                  </a:cubicBezTo>
                  <a:cubicBezTo>
                    <a:pt x="430236" y="128282"/>
                    <a:pt x="406041" y="101240"/>
                    <a:pt x="446314" y="141515"/>
                  </a:cubicBezTo>
                  <a:cubicBezTo>
                    <a:pt x="481356" y="246636"/>
                    <a:pt x="425165" y="83200"/>
                    <a:pt x="478971" y="217715"/>
                  </a:cubicBezTo>
                  <a:cubicBezTo>
                    <a:pt x="487494" y="239023"/>
                    <a:pt x="493486" y="261258"/>
                    <a:pt x="500743" y="283029"/>
                  </a:cubicBezTo>
                  <a:cubicBezTo>
                    <a:pt x="504372" y="293915"/>
                    <a:pt x="508845" y="304554"/>
                    <a:pt x="511628" y="315686"/>
                  </a:cubicBezTo>
                  <a:cubicBezTo>
                    <a:pt x="515257" y="330200"/>
                    <a:pt x="518215" y="344899"/>
                    <a:pt x="522514" y="359229"/>
                  </a:cubicBezTo>
                  <a:cubicBezTo>
                    <a:pt x="555660" y="469713"/>
                    <a:pt x="535333" y="379773"/>
                    <a:pt x="555171" y="478972"/>
                  </a:cubicBezTo>
                  <a:cubicBezTo>
                    <a:pt x="558800" y="664029"/>
                    <a:pt x="556329" y="849306"/>
                    <a:pt x="566057" y="1034143"/>
                  </a:cubicBezTo>
                  <a:cubicBezTo>
                    <a:pt x="567263" y="1057060"/>
                    <a:pt x="577565" y="1078931"/>
                    <a:pt x="587828" y="1099457"/>
                  </a:cubicBezTo>
                  <a:lnTo>
                    <a:pt x="598714" y="1121229"/>
                  </a:lnTo>
                </a:path>
              </a:pathLst>
            </a:cu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232793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Jak se nazývá tato </a:t>
            </a:r>
            <a:r>
              <a:rPr lang="cs-CZ" dirty="0" smtClean="0"/>
              <a:t>pomlka?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4031940" y="1628800"/>
            <a:ext cx="1224136" cy="144016"/>
            <a:chOff x="2915816" y="3573016"/>
            <a:chExt cx="1224136" cy="144016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Obdélník 6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Tlačítko akce: Informace 7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71600" y="2967335"/>
            <a:ext cx="66967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JE TO CELÁ POMLKA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95233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Jaký je to takt?</a:t>
            </a:r>
            <a:endParaRPr lang="cs-CZ" dirty="0"/>
          </a:p>
        </p:txBody>
      </p:sp>
      <p:sp>
        <p:nvSpPr>
          <p:cNvPr id="6" name="Tlačítko akce: Domů 5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3453920" y="1700808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8" name="Ovál 7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9" name="Přímá spojnice 18"/>
          <p:cNvCxnSpPr/>
          <p:nvPr/>
        </p:nvCxnSpPr>
        <p:spPr>
          <a:xfrm>
            <a:off x="899592" y="2348880"/>
            <a:ext cx="712879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123728" y="1484784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804248" y="1448780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183296" y="1323055"/>
            <a:ext cx="150309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/>
              <a:t>2</a:t>
            </a:r>
            <a:endParaRPr lang="cs-CZ" sz="6600" dirty="0" smtClean="0"/>
          </a:p>
          <a:p>
            <a:r>
              <a:rPr lang="cs-CZ" sz="6600" dirty="0"/>
              <a:t>4</a:t>
            </a:r>
          </a:p>
        </p:txBody>
      </p:sp>
      <p:grpSp>
        <p:nvGrpSpPr>
          <p:cNvPr id="23" name="Skupina 22"/>
          <p:cNvGrpSpPr/>
          <p:nvPr/>
        </p:nvGrpSpPr>
        <p:grpSpPr>
          <a:xfrm>
            <a:off x="5370660" y="1700808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24" name="Ovál 23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92769" y="1700808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27" name="Ovál 26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" name="Přímá spojnice 2"/>
          <p:cNvCxnSpPr>
            <a:stCxn id="28" idx="0"/>
            <a:endCxn id="25" idx="0"/>
          </p:cNvCxnSpPr>
          <p:nvPr/>
        </p:nvCxnSpPr>
        <p:spPr>
          <a:xfrm>
            <a:off x="5126908" y="1700808"/>
            <a:ext cx="677891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971600" y="2967335"/>
            <a:ext cx="6696744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1 + ½+ ½  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JE TO DVOUČTVRTEČNÍ TAKT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69246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2" grpId="0"/>
      <p:bldP spid="2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kolik dob je tato nota?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427984" y="1412776"/>
            <a:ext cx="540905" cy="398711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Informace 5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71600" y="2967335"/>
            <a:ext cx="669674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NOTA CELÁ JE NA ČTYŘI DOBY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54027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Jak se nazývá tato nota?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4355975" y="1324542"/>
            <a:ext cx="488276" cy="876779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8" name="Ovál 7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lačítko akce: Informace 9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2967335"/>
            <a:ext cx="669674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JE TO NOTA OSMINOVÁ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Volný tvar 11"/>
          <p:cNvSpPr/>
          <p:nvPr/>
        </p:nvSpPr>
        <p:spPr>
          <a:xfrm>
            <a:off x="4771718" y="1324541"/>
            <a:ext cx="371114" cy="5002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517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kolik dob je tato pomlka?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 flipV="1">
            <a:off x="4139952" y="1628798"/>
            <a:ext cx="1224136" cy="216025"/>
            <a:chOff x="2915816" y="3573016"/>
            <a:chExt cx="1224136" cy="144016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Obdélník 6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Tlačítko akce: Informace 7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71600" y="2967335"/>
            <a:ext cx="669674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PŮLOVÁ POMLKA JE NA DVĚ DOBY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00880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Jak se nazývá tato </a:t>
            </a:r>
            <a:r>
              <a:rPr lang="cs-CZ" dirty="0" smtClean="0"/>
              <a:t>pomlka?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7230" y="1225949"/>
            <a:ext cx="8001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lačítko akce: Informace 5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71600" y="2967335"/>
            <a:ext cx="669674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JE TO ČTVRŤOVÁ POMLKA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39873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do taktu správnou notu: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3014620" y="1700808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7" name="Ovál 6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8" name="Přímá spojnice 17"/>
          <p:cNvCxnSpPr/>
          <p:nvPr/>
        </p:nvCxnSpPr>
        <p:spPr>
          <a:xfrm>
            <a:off x="899592" y="2348880"/>
            <a:ext cx="712879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123728" y="1484784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948264" y="1463925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183296" y="1323055"/>
            <a:ext cx="150309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3</a:t>
            </a:r>
          </a:p>
          <a:p>
            <a:r>
              <a:rPr lang="cs-CZ" sz="6600" dirty="0"/>
              <a:t>4</a:t>
            </a:r>
          </a:p>
        </p:txBody>
      </p:sp>
      <p:grpSp>
        <p:nvGrpSpPr>
          <p:cNvPr id="22" name="Skupina 21"/>
          <p:cNvGrpSpPr/>
          <p:nvPr/>
        </p:nvGrpSpPr>
        <p:grpSpPr>
          <a:xfrm>
            <a:off x="3686389" y="1700808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23" name="Ovál 22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8" name="Přímá spojnice 27"/>
          <p:cNvCxnSpPr>
            <a:endCxn id="24" idx="0"/>
          </p:cNvCxnSpPr>
          <p:nvPr/>
        </p:nvCxnSpPr>
        <p:spPr>
          <a:xfrm flipV="1">
            <a:off x="3448758" y="1700808"/>
            <a:ext cx="671770" cy="619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1336869" y="2956790"/>
            <a:ext cx="6696744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½ + ½ + 1 + 1 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CHYBÍ NOTA ČTVRŤOVÁ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716016" y="1707001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31" name="Ovál 30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5868144" y="1707001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34" name="Ovál 33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678783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Jaký je to takt?</a:t>
            </a:r>
            <a:endParaRPr lang="cs-CZ" dirty="0"/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Informace 5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4644008" y="1705221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8" name="Ovál 7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3262490" y="1628800"/>
            <a:ext cx="503601" cy="885198"/>
            <a:chOff x="7452320" y="1772816"/>
            <a:chExt cx="578209" cy="1018928"/>
          </a:xfrm>
        </p:grpSpPr>
        <p:sp>
          <p:nvSpPr>
            <p:cNvPr id="16" name="Ovál 15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9" name="Přímá spojnice 18"/>
          <p:cNvCxnSpPr/>
          <p:nvPr/>
        </p:nvCxnSpPr>
        <p:spPr>
          <a:xfrm>
            <a:off x="899592" y="2348880"/>
            <a:ext cx="712879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123728" y="1484784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092280" y="1448780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183296" y="1323055"/>
            <a:ext cx="150309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3</a:t>
            </a:r>
          </a:p>
          <a:p>
            <a:r>
              <a:rPr lang="cs-CZ" sz="6600" dirty="0"/>
              <a:t>4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971600" y="2967335"/>
            <a:ext cx="6696744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2 + 1 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JE TO TŘÍČTVRTEČNÍ TAKT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13310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2" grpId="0"/>
      <p:bldP spid="2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Jak se nazývá tato </a:t>
            </a:r>
            <a:r>
              <a:rPr lang="cs-CZ" dirty="0" smtClean="0"/>
              <a:t>pomlka?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268760"/>
            <a:ext cx="792542" cy="998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lačítko akce: Informace 5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71600" y="2967335"/>
            <a:ext cx="669674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JE TO OSMINOVÁ POMLKA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32021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kolik dob je tato pomlka?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4031940" y="1700808"/>
            <a:ext cx="1224136" cy="144016"/>
            <a:chOff x="2915816" y="3573016"/>
            <a:chExt cx="1224136" cy="144016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Obdélník 6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Tlačítko akce: Informace 7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71600" y="2967335"/>
            <a:ext cx="669674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CELÁ POMLKA JE NA ČTYŘI DOBY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34560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kolik dob je tato pomlka?</a:t>
            </a:r>
            <a:endParaRPr lang="cs-CZ" dirty="0"/>
          </a:p>
        </p:txBody>
      </p:sp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2639" y="1340768"/>
            <a:ext cx="792542" cy="998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71600" y="2967335"/>
            <a:ext cx="669674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OSMINOVÁ POMLKA JE NA PŮL DOBY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70014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Jaký je to takt?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0392" y="5661248"/>
            <a:ext cx="792088" cy="792088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611560" y="5661248"/>
            <a:ext cx="864096" cy="864096"/>
          </a:xfrm>
          <a:prstGeom prst="actionButtonInformation">
            <a:avLst/>
          </a:prstGeom>
          <a:solidFill>
            <a:srgbClr val="00B05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2589348" y="1714330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7" name="Ovál 6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652120" y="1618514"/>
            <a:ext cx="503601" cy="885198"/>
            <a:chOff x="7452320" y="1772816"/>
            <a:chExt cx="578209" cy="1018928"/>
          </a:xfrm>
        </p:grpSpPr>
        <p:sp>
          <p:nvSpPr>
            <p:cNvPr id="15" name="Ovál 14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8" name="Přímá spojnice 17"/>
          <p:cNvCxnSpPr/>
          <p:nvPr/>
        </p:nvCxnSpPr>
        <p:spPr>
          <a:xfrm>
            <a:off x="899592" y="2348880"/>
            <a:ext cx="712879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619672" y="1448780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876256" y="1387725"/>
            <a:ext cx="0" cy="1800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1043608" y="3429000"/>
            <a:ext cx="669674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1 + ½+ ½ + 2 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JE TO CELÝ TAKT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588943" y="1792624"/>
            <a:ext cx="150309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/>
              <a:t>C</a:t>
            </a:r>
            <a:endParaRPr lang="cs-CZ" sz="6600" dirty="0" smtClean="0"/>
          </a:p>
        </p:txBody>
      </p:sp>
      <p:grpSp>
        <p:nvGrpSpPr>
          <p:cNvPr id="23" name="Skupina 22"/>
          <p:cNvGrpSpPr/>
          <p:nvPr/>
        </p:nvGrpSpPr>
        <p:grpSpPr>
          <a:xfrm>
            <a:off x="3635896" y="1700808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24" name="Ovál 23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98891" y="1700808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27" name="Ovál 26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9" name="Přímá spojnice 28"/>
          <p:cNvCxnSpPr>
            <a:stCxn id="25" idx="0"/>
            <a:endCxn id="28" idx="0"/>
          </p:cNvCxnSpPr>
          <p:nvPr/>
        </p:nvCxnSpPr>
        <p:spPr>
          <a:xfrm>
            <a:off x="4070035" y="1700808"/>
            <a:ext cx="1062995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5597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1" grpId="0"/>
      <p:bldP spid="2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vál 23"/>
          <p:cNvSpPr/>
          <p:nvPr/>
        </p:nvSpPr>
        <p:spPr>
          <a:xfrm>
            <a:off x="4045056" y="4833495"/>
            <a:ext cx="692850" cy="59888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25" name="Srdce 24"/>
          <p:cNvSpPr/>
          <p:nvPr/>
        </p:nvSpPr>
        <p:spPr>
          <a:xfrm rot="2319030">
            <a:off x="4676215" y="3879345"/>
            <a:ext cx="692850" cy="1088883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26" name="Srdce 25"/>
          <p:cNvSpPr/>
          <p:nvPr/>
        </p:nvSpPr>
        <p:spPr>
          <a:xfrm rot="20678672">
            <a:off x="3866972" y="3677544"/>
            <a:ext cx="692850" cy="1088883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27" name="Srdce 26"/>
          <p:cNvSpPr/>
          <p:nvPr/>
        </p:nvSpPr>
        <p:spPr>
          <a:xfrm rot="13276580">
            <a:off x="3485025" y="5381026"/>
            <a:ext cx="692850" cy="1088883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28" name="Srdce 27"/>
          <p:cNvSpPr/>
          <p:nvPr/>
        </p:nvSpPr>
        <p:spPr>
          <a:xfrm rot="9769349">
            <a:off x="4298368" y="5499814"/>
            <a:ext cx="692850" cy="1088883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29" name="Srdce 28"/>
          <p:cNvSpPr/>
          <p:nvPr/>
        </p:nvSpPr>
        <p:spPr>
          <a:xfrm rot="7205624">
            <a:off x="4911280" y="5032905"/>
            <a:ext cx="653330" cy="1154750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30" name="Srdce 29"/>
          <p:cNvSpPr/>
          <p:nvPr/>
        </p:nvSpPr>
        <p:spPr>
          <a:xfrm rot="4925987">
            <a:off x="5088490" y="4406056"/>
            <a:ext cx="653330" cy="1154750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31" name="Srdce 30"/>
          <p:cNvSpPr/>
          <p:nvPr/>
        </p:nvSpPr>
        <p:spPr>
          <a:xfrm rot="17957998">
            <a:off x="3236852" y="4051507"/>
            <a:ext cx="653330" cy="1154750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32" name="Srdce 31"/>
          <p:cNvSpPr/>
          <p:nvPr/>
        </p:nvSpPr>
        <p:spPr>
          <a:xfrm rot="15666513">
            <a:off x="3091409" y="4723428"/>
            <a:ext cx="653330" cy="1154750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34" name="Ovál 33"/>
          <p:cNvSpPr/>
          <p:nvPr/>
        </p:nvSpPr>
        <p:spPr>
          <a:xfrm>
            <a:off x="1843930" y="1671956"/>
            <a:ext cx="692850" cy="59888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35" name="Srdce 34"/>
          <p:cNvSpPr/>
          <p:nvPr/>
        </p:nvSpPr>
        <p:spPr>
          <a:xfrm rot="2319030">
            <a:off x="2475089" y="717806"/>
            <a:ext cx="692850" cy="1088883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36" name="Srdce 35"/>
          <p:cNvSpPr/>
          <p:nvPr/>
        </p:nvSpPr>
        <p:spPr>
          <a:xfrm rot="20678672">
            <a:off x="1665846" y="516005"/>
            <a:ext cx="692850" cy="1088883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37" name="Srdce 36"/>
          <p:cNvSpPr/>
          <p:nvPr/>
        </p:nvSpPr>
        <p:spPr>
          <a:xfrm rot="13276580">
            <a:off x="1283899" y="2219487"/>
            <a:ext cx="692850" cy="1088883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38" name="Srdce 37"/>
          <p:cNvSpPr/>
          <p:nvPr/>
        </p:nvSpPr>
        <p:spPr>
          <a:xfrm rot="9769349">
            <a:off x="2097242" y="2338275"/>
            <a:ext cx="692850" cy="1088883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39" name="Srdce 38"/>
          <p:cNvSpPr/>
          <p:nvPr/>
        </p:nvSpPr>
        <p:spPr>
          <a:xfrm rot="7205624">
            <a:off x="2710154" y="1871366"/>
            <a:ext cx="653330" cy="1154750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40" name="Srdce 39"/>
          <p:cNvSpPr/>
          <p:nvPr/>
        </p:nvSpPr>
        <p:spPr>
          <a:xfrm rot="4925987">
            <a:off x="2887364" y="1244517"/>
            <a:ext cx="653330" cy="1154750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41" name="Srdce 40"/>
          <p:cNvSpPr/>
          <p:nvPr/>
        </p:nvSpPr>
        <p:spPr>
          <a:xfrm rot="17957998">
            <a:off x="1035726" y="889968"/>
            <a:ext cx="653330" cy="1154750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42" name="Srdce 41"/>
          <p:cNvSpPr/>
          <p:nvPr/>
        </p:nvSpPr>
        <p:spPr>
          <a:xfrm rot="15666513">
            <a:off x="890283" y="1561889"/>
            <a:ext cx="653330" cy="1154750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43" name="Ovál 42"/>
          <p:cNvSpPr/>
          <p:nvPr/>
        </p:nvSpPr>
        <p:spPr>
          <a:xfrm>
            <a:off x="6535977" y="1743444"/>
            <a:ext cx="692850" cy="59888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44" name="Srdce 43"/>
          <p:cNvSpPr/>
          <p:nvPr/>
        </p:nvSpPr>
        <p:spPr>
          <a:xfrm rot="2319030">
            <a:off x="7167136" y="789294"/>
            <a:ext cx="692850" cy="1088883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45" name="Srdce 44"/>
          <p:cNvSpPr/>
          <p:nvPr/>
        </p:nvSpPr>
        <p:spPr>
          <a:xfrm rot="20678672">
            <a:off x="6357893" y="587493"/>
            <a:ext cx="692850" cy="1088883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46" name="Srdce 45"/>
          <p:cNvSpPr/>
          <p:nvPr/>
        </p:nvSpPr>
        <p:spPr>
          <a:xfrm rot="13276580">
            <a:off x="5975946" y="2290975"/>
            <a:ext cx="692850" cy="1088883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47" name="Srdce 46"/>
          <p:cNvSpPr/>
          <p:nvPr/>
        </p:nvSpPr>
        <p:spPr>
          <a:xfrm rot="9769349">
            <a:off x="6789289" y="2409763"/>
            <a:ext cx="692850" cy="1088883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48" name="Srdce 47"/>
          <p:cNvSpPr/>
          <p:nvPr/>
        </p:nvSpPr>
        <p:spPr>
          <a:xfrm rot="7205624">
            <a:off x="7402201" y="1942854"/>
            <a:ext cx="653330" cy="1154750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49" name="Srdce 48"/>
          <p:cNvSpPr/>
          <p:nvPr/>
        </p:nvSpPr>
        <p:spPr>
          <a:xfrm rot="4925987">
            <a:off x="7579411" y="1316005"/>
            <a:ext cx="653330" cy="1154750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50" name="Srdce 49"/>
          <p:cNvSpPr/>
          <p:nvPr/>
        </p:nvSpPr>
        <p:spPr>
          <a:xfrm rot="17957998">
            <a:off x="5727773" y="961456"/>
            <a:ext cx="653330" cy="1154750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51" name="Srdce 50"/>
          <p:cNvSpPr/>
          <p:nvPr/>
        </p:nvSpPr>
        <p:spPr>
          <a:xfrm rot="15666513">
            <a:off x="5582330" y="1633377"/>
            <a:ext cx="653330" cy="1154750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300989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835224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Veškeré obrázky jsou vytvořeny autorkou prezentace pomocí programů sady Microsoft Office.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537</Words>
  <Application>Microsoft Office PowerPoint</Application>
  <PresentationFormat>Předvádění na obrazovce (4:3)</PresentationFormat>
  <Paragraphs>108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Motiv systému Office</vt:lpstr>
      <vt:lpstr>Opakování</vt:lpstr>
      <vt:lpstr>Prezentace aplikace PowerPoint</vt:lpstr>
      <vt:lpstr>Prezentace aplikace PowerPoint</vt:lpstr>
      <vt:lpstr>Prezentace aplikace PowerPoint</vt:lpstr>
      <vt:lpstr>Jak se nazývá tato nota?</vt:lpstr>
      <vt:lpstr>Na kolik dob je tato nota?</vt:lpstr>
      <vt:lpstr>Jaký je to takt?</vt:lpstr>
      <vt:lpstr>Na kolik dob je tato pomlka?</vt:lpstr>
      <vt:lpstr>Doplň do taktu správnou notu:</vt:lpstr>
      <vt:lpstr>Jak se nazývá tato nota?</vt:lpstr>
      <vt:lpstr>Doplň do taktu správnou notu:</vt:lpstr>
      <vt:lpstr>Na kolik dob je tato pomlka?</vt:lpstr>
      <vt:lpstr>Doplň do taktu správnou notu:</vt:lpstr>
      <vt:lpstr>Jak se nazývá tato nota?</vt:lpstr>
      <vt:lpstr>Na kolik dob je tato nota?</vt:lpstr>
      <vt:lpstr>Doplň do taktu správnou notu:</vt:lpstr>
      <vt:lpstr>Jaký je to takt?</vt:lpstr>
      <vt:lpstr>Doplň do taktu správnou notu:</vt:lpstr>
      <vt:lpstr>Na kolik dob je tato nota?</vt:lpstr>
      <vt:lpstr>Jak se nazývá tato pomlka?</vt:lpstr>
      <vt:lpstr>Jaký je to takt?</vt:lpstr>
      <vt:lpstr>Na kolik dob je tato nota?</vt:lpstr>
      <vt:lpstr>Jak se nazývá tato nota?</vt:lpstr>
      <vt:lpstr>Na kolik dob je tato pomlka?</vt:lpstr>
      <vt:lpstr>Jak se nazývá tato pomlka?</vt:lpstr>
      <vt:lpstr>Doplň do taktu správnou notu:</vt:lpstr>
      <vt:lpstr>Jaký je to takt?</vt:lpstr>
      <vt:lpstr>Jak se nazývá tato pomlka?</vt:lpstr>
      <vt:lpstr>Na kolik dob je tato pomlka?</vt:lpstr>
      <vt:lpstr>Na kolik dob je tato pomlka?</vt:lpstr>
      <vt:lpstr>Jaký je to takt?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Nota čtvrťová a půlová</dc:title>
  <dc:creator>Admin</dc:creator>
  <cp:lastModifiedBy>Admin</cp:lastModifiedBy>
  <cp:revision>28</cp:revision>
  <dcterms:created xsi:type="dcterms:W3CDTF">2012-02-27T15:29:06Z</dcterms:created>
  <dcterms:modified xsi:type="dcterms:W3CDTF">2012-10-26T06:33:08Z</dcterms:modified>
</cp:coreProperties>
</file>