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87" r:id="rId2"/>
    <p:sldId id="289" r:id="rId3"/>
    <p:sldId id="256" r:id="rId4"/>
    <p:sldId id="257" r:id="rId5"/>
    <p:sldId id="258" r:id="rId6"/>
    <p:sldId id="259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64" r:id="rId32"/>
    <p:sldId id="261" r:id="rId33"/>
    <p:sldId id="288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FEF2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63" autoAdjust="0"/>
    <p:restoredTop sz="94610" autoAdjust="0"/>
  </p:normalViewPr>
  <p:slideViewPr>
    <p:cSldViewPr>
      <p:cViewPr>
        <p:scale>
          <a:sx n="100" d="100"/>
          <a:sy n="100" d="100"/>
        </p:scale>
        <p:origin x="-70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BD01B1-D8CA-4492-BBF5-B7A5E810E09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1B4D88-6E14-429C-9295-06959038FC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9539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1B4D88-6E14-429C-9295-06959038FCE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446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5F9C-FA7C-43CB-BA29-D3B83B2C26B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5205F-D0F3-4A81-944A-DA10BE730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423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5F9C-FA7C-43CB-BA29-D3B83B2C26B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5205F-D0F3-4A81-944A-DA10BE730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546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5F9C-FA7C-43CB-BA29-D3B83B2C26B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5205F-D0F3-4A81-944A-DA10BE730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6620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5F9C-FA7C-43CB-BA29-D3B83B2C26B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5205F-D0F3-4A81-944A-DA10BE730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208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5F9C-FA7C-43CB-BA29-D3B83B2C26B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5205F-D0F3-4A81-944A-DA10BE730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728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5F9C-FA7C-43CB-BA29-D3B83B2C26B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5205F-D0F3-4A81-944A-DA10BE730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617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5F9C-FA7C-43CB-BA29-D3B83B2C26B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5205F-D0F3-4A81-944A-DA10BE730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111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5F9C-FA7C-43CB-BA29-D3B83B2C26B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5205F-D0F3-4A81-944A-DA10BE730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764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5F9C-FA7C-43CB-BA29-D3B83B2C26B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5205F-D0F3-4A81-944A-DA10BE730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212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5F9C-FA7C-43CB-BA29-D3B83B2C26B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5205F-D0F3-4A81-944A-DA10BE730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924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35F9C-FA7C-43CB-BA29-D3B83B2C26B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5205F-D0F3-4A81-944A-DA10BE730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6921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35F9C-FA7C-43CB-BA29-D3B83B2C26B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5205F-D0F3-4A81-944A-DA10BE730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297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31.xml"/><Relationship Id="rId13" Type="http://schemas.openxmlformats.org/officeDocument/2006/relationships/slide" Target="slide13.xml"/><Relationship Id="rId18" Type="http://schemas.openxmlformats.org/officeDocument/2006/relationships/slide" Target="slide18.xml"/><Relationship Id="rId26" Type="http://schemas.openxmlformats.org/officeDocument/2006/relationships/slide" Target="slide27.xml"/><Relationship Id="rId3" Type="http://schemas.openxmlformats.org/officeDocument/2006/relationships/slide" Target="slide5.xml"/><Relationship Id="rId21" Type="http://schemas.openxmlformats.org/officeDocument/2006/relationships/slide" Target="slide21.xml"/><Relationship Id="rId7" Type="http://schemas.openxmlformats.org/officeDocument/2006/relationships/slide" Target="slide7.xml"/><Relationship Id="rId12" Type="http://schemas.openxmlformats.org/officeDocument/2006/relationships/slide" Target="slide12.xml"/><Relationship Id="rId17" Type="http://schemas.openxmlformats.org/officeDocument/2006/relationships/slide" Target="slide17.xml"/><Relationship Id="rId25" Type="http://schemas.openxmlformats.org/officeDocument/2006/relationships/slide" Target="slide26.xml"/><Relationship Id="rId2" Type="http://schemas.openxmlformats.org/officeDocument/2006/relationships/notesSlide" Target="../notesSlides/notesSlide1.xml"/><Relationship Id="rId16" Type="http://schemas.openxmlformats.org/officeDocument/2006/relationships/slide" Target="slide16.xml"/><Relationship Id="rId20" Type="http://schemas.openxmlformats.org/officeDocument/2006/relationships/slide" Target="slide20.xml"/><Relationship Id="rId29" Type="http://schemas.openxmlformats.org/officeDocument/2006/relationships/slide" Target="slide30.xml"/><Relationship Id="rId1" Type="http://schemas.openxmlformats.org/officeDocument/2006/relationships/slideLayout" Target="../slideLayouts/slideLayout1.xml"/><Relationship Id="rId6" Type="http://schemas.openxmlformats.org/officeDocument/2006/relationships/slide" Target="slide8.xml"/><Relationship Id="rId11" Type="http://schemas.openxmlformats.org/officeDocument/2006/relationships/slide" Target="slide11.xml"/><Relationship Id="rId24" Type="http://schemas.openxmlformats.org/officeDocument/2006/relationships/slide" Target="slide25.xml"/><Relationship Id="rId5" Type="http://schemas.openxmlformats.org/officeDocument/2006/relationships/slide" Target="slide6.xml"/><Relationship Id="rId15" Type="http://schemas.openxmlformats.org/officeDocument/2006/relationships/slide" Target="slide15.xml"/><Relationship Id="rId23" Type="http://schemas.openxmlformats.org/officeDocument/2006/relationships/slide" Target="slide23.xml"/><Relationship Id="rId28" Type="http://schemas.openxmlformats.org/officeDocument/2006/relationships/slide" Target="slide29.xml"/><Relationship Id="rId10" Type="http://schemas.openxmlformats.org/officeDocument/2006/relationships/slide" Target="slide9.xml"/><Relationship Id="rId19" Type="http://schemas.openxmlformats.org/officeDocument/2006/relationships/slide" Target="slide19.xml"/><Relationship Id="rId4" Type="http://schemas.openxmlformats.org/officeDocument/2006/relationships/slide" Target="slide4.xml"/><Relationship Id="rId9" Type="http://schemas.openxmlformats.org/officeDocument/2006/relationships/slide" Target="slide10.xml"/><Relationship Id="rId14" Type="http://schemas.openxmlformats.org/officeDocument/2006/relationships/slide" Target="slide14.xml"/><Relationship Id="rId22" Type="http://schemas.openxmlformats.org/officeDocument/2006/relationships/slide" Target="slide22.xml"/><Relationship Id="rId27" Type="http://schemas.openxmlformats.org/officeDocument/2006/relationships/slide" Target="slide28.xml"/><Relationship Id="rId30" Type="http://schemas.openxmlformats.org/officeDocument/2006/relationships/slide" Target="slide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slide" Target="slide3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2" Type="http://schemas.openxmlformats.org/officeDocument/2006/relationships/slide" Target="slide30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slide" Target="slide3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4.wdp"/><Relationship Id="rId5" Type="http://schemas.openxmlformats.org/officeDocument/2006/relationships/image" Target="../media/image4.png"/><Relationship Id="rId4" Type="http://schemas.microsoft.com/office/2007/relationships/hdphoto" Target="../media/hdphoto3.wdp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slide" Target="slide3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slide" Target="slide3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slide" Target="slide3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slide" Target="slide3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slide" Target="slide3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slide" Target="slide3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microsoft.com/office/2007/relationships/hdphoto" Target="../media/hdphoto3.wdp"/><Relationship Id="rId5" Type="http://schemas.openxmlformats.org/officeDocument/2006/relationships/image" Target="../media/image3.png"/><Relationship Id="rId4" Type="http://schemas.openxmlformats.org/officeDocument/2006/relationships/slide" Target="slide3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" Target="slide32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4270760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Pyramida – notový zápis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05/2012</a:t>
                      </a:r>
                    </a:p>
                    <a:p>
                      <a:r>
                        <a:rPr lang="cs-CZ" dirty="0" smtClean="0"/>
                        <a:t>12.6.2012/3.ročník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Notový zápis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Umění a kultura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763284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Materiál je určen k procvičení učiva hudební výchovy 3. ročníku z oblasti notového zápisu. Formou soutěže na motivy televizního pořadu AZ kvíz si žáci interaktivní formou ověří své znalosti.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Pokyny:</a:t>
            </a:r>
          </a:p>
          <a:p>
            <a:endParaRPr lang="cs-CZ" dirty="0" smtClean="0"/>
          </a:p>
          <a:p>
            <a:r>
              <a:rPr lang="cs-CZ" dirty="0" smtClean="0"/>
              <a:t>Žáci si vybírají otázky podle principu hry AZ kvíz, k zobrazení otázky je nutné kliknout na žlutou část. Jednotlivé otázky mají většinou možnosti výběru, kliká se nejlépe na noty. U spojovacích úkolů se kliknutím na tlačítko informace animuje správná odpověď, při kliknutí na sluníčko se dostaneme na snímek ANO, který nás navede na pyramidu. </a:t>
            </a:r>
            <a:r>
              <a:rPr lang="cs-CZ" dirty="0" err="1" smtClean="0"/>
              <a:t>Při</a:t>
            </a:r>
            <a:r>
              <a:rPr lang="cs-CZ" dirty="0" smtClean="0"/>
              <a:t> špatné odpovědi se na snímku zobrazí animace. Při správné odpovědi se dostaneme na snímek ANO. Po kliknutí na úsměv se dostaneme zpět na pyramidu.  Žáci jsou rozděleni na dvě skupiny – červené a zelené. Kliknutím na příslušnou barvu uvnitř kružnice se žlutá část zabarví a tím skupina dané políčko získává.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Prstenec 55">
            <a:hlinkClick r:id="rId3" action="ppaction://hlinksldjump"/>
          </p:cNvPr>
          <p:cNvSpPr/>
          <p:nvPr/>
        </p:nvSpPr>
        <p:spPr>
          <a:xfrm>
            <a:off x="3588001" y="989454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2" name="Vývojový diagram: zpoždění 61"/>
          <p:cNvSpPr/>
          <p:nvPr/>
        </p:nvSpPr>
        <p:spPr>
          <a:xfrm>
            <a:off x="4142732" y="1301651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ývojový diagram: zpoždění 62"/>
          <p:cNvSpPr/>
          <p:nvPr/>
        </p:nvSpPr>
        <p:spPr>
          <a:xfrm flipH="1">
            <a:off x="3865748" y="1301651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Prstenec 66">
            <a:hlinkClick r:id="rId4" action="ppaction://hlinksldjump"/>
          </p:cNvPr>
          <p:cNvSpPr/>
          <p:nvPr/>
        </p:nvSpPr>
        <p:spPr>
          <a:xfrm>
            <a:off x="4142625" y="125359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8" name="Vývojový diagram: zpoždění 67"/>
          <p:cNvSpPr/>
          <p:nvPr/>
        </p:nvSpPr>
        <p:spPr>
          <a:xfrm>
            <a:off x="4680927" y="449394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Vývojový diagram: zpoždění 68"/>
          <p:cNvSpPr/>
          <p:nvPr/>
        </p:nvSpPr>
        <p:spPr>
          <a:xfrm flipH="1">
            <a:off x="4428048" y="449394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Prstenec 73">
            <a:hlinkClick r:id="rId5" action="ppaction://hlinksldjump"/>
          </p:cNvPr>
          <p:cNvSpPr/>
          <p:nvPr/>
        </p:nvSpPr>
        <p:spPr>
          <a:xfrm>
            <a:off x="4680927" y="989455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5" name="Vývojový diagram: zpoždění 74"/>
          <p:cNvSpPr/>
          <p:nvPr/>
        </p:nvSpPr>
        <p:spPr>
          <a:xfrm>
            <a:off x="5219229" y="1313490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Vývojový diagram: zpoždění 75"/>
          <p:cNvSpPr/>
          <p:nvPr/>
        </p:nvSpPr>
        <p:spPr>
          <a:xfrm flipH="1">
            <a:off x="4966350" y="1313490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Prstenec 76">
            <a:hlinkClick r:id="rId6" action="ppaction://hlinksldjump"/>
          </p:cNvPr>
          <p:cNvSpPr/>
          <p:nvPr/>
        </p:nvSpPr>
        <p:spPr>
          <a:xfrm>
            <a:off x="4142732" y="1853551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8" name="Vývojový diagram: zpoždění 77"/>
          <p:cNvSpPr/>
          <p:nvPr/>
        </p:nvSpPr>
        <p:spPr>
          <a:xfrm>
            <a:off x="4681034" y="2177586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Vývojový diagram: zpoždění 78"/>
          <p:cNvSpPr/>
          <p:nvPr/>
        </p:nvSpPr>
        <p:spPr>
          <a:xfrm flipH="1">
            <a:off x="4428155" y="2177586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Prstenec 79">
            <a:hlinkClick r:id="rId7" action="ppaction://hlinksldjump"/>
          </p:cNvPr>
          <p:cNvSpPr/>
          <p:nvPr/>
        </p:nvSpPr>
        <p:spPr>
          <a:xfrm>
            <a:off x="3066127" y="1865389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1" name="Vývojový diagram: zpoždění 80"/>
          <p:cNvSpPr/>
          <p:nvPr/>
        </p:nvSpPr>
        <p:spPr>
          <a:xfrm>
            <a:off x="3604429" y="2189424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Vývojový diagram: zpoždění 81"/>
          <p:cNvSpPr/>
          <p:nvPr/>
        </p:nvSpPr>
        <p:spPr>
          <a:xfrm flipH="1">
            <a:off x="3351550" y="2189424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Prstenec 82">
            <a:hlinkClick r:id="rId8" action="ppaction://hlinksldjump"/>
          </p:cNvPr>
          <p:cNvSpPr/>
          <p:nvPr/>
        </p:nvSpPr>
        <p:spPr>
          <a:xfrm>
            <a:off x="5219391" y="1853550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4" name="Vývojový diagram: zpoždění 83"/>
          <p:cNvSpPr/>
          <p:nvPr/>
        </p:nvSpPr>
        <p:spPr>
          <a:xfrm>
            <a:off x="5757639" y="2189424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Vývojový diagram: zpoždění 84"/>
          <p:cNvSpPr/>
          <p:nvPr/>
        </p:nvSpPr>
        <p:spPr>
          <a:xfrm flipH="1">
            <a:off x="5504760" y="2189424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Prstenec 85">
            <a:hlinkClick r:id="rId9" action="ppaction://hlinksldjump"/>
          </p:cNvPr>
          <p:cNvSpPr/>
          <p:nvPr/>
        </p:nvSpPr>
        <p:spPr>
          <a:xfrm>
            <a:off x="3596818" y="2729484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7" name="Vývojový diagram: zpoždění 86"/>
          <p:cNvSpPr/>
          <p:nvPr/>
        </p:nvSpPr>
        <p:spPr>
          <a:xfrm>
            <a:off x="4145787" y="3041682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Vývojový diagram: zpoždění 87"/>
          <p:cNvSpPr/>
          <p:nvPr/>
        </p:nvSpPr>
        <p:spPr>
          <a:xfrm flipH="1">
            <a:off x="3892908" y="3041682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Prstenec 88">
            <a:hlinkClick r:id="rId10" action="ppaction://hlinksldjump"/>
          </p:cNvPr>
          <p:cNvSpPr/>
          <p:nvPr/>
        </p:nvSpPr>
        <p:spPr>
          <a:xfrm>
            <a:off x="2562869" y="2729485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0" name="Vývojový diagram: zpoždění 89"/>
          <p:cNvSpPr/>
          <p:nvPr/>
        </p:nvSpPr>
        <p:spPr>
          <a:xfrm>
            <a:off x="3101171" y="3053520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Vývojový diagram: zpoždění 90"/>
          <p:cNvSpPr/>
          <p:nvPr/>
        </p:nvSpPr>
        <p:spPr>
          <a:xfrm flipH="1">
            <a:off x="2848292" y="3053520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Prstenec 91">
            <a:hlinkClick r:id="rId11" action="ppaction://hlinksldjump"/>
          </p:cNvPr>
          <p:cNvSpPr/>
          <p:nvPr/>
        </p:nvSpPr>
        <p:spPr>
          <a:xfrm>
            <a:off x="4664606" y="2741323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3" name="Vývojový diagram: zpoždění 92"/>
          <p:cNvSpPr/>
          <p:nvPr/>
        </p:nvSpPr>
        <p:spPr>
          <a:xfrm>
            <a:off x="5202908" y="3065358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Vývojový diagram: zpoždění 93"/>
          <p:cNvSpPr/>
          <p:nvPr/>
        </p:nvSpPr>
        <p:spPr>
          <a:xfrm flipH="1">
            <a:off x="4950029" y="3065358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Prstenec 94">
            <a:hlinkClick r:id="rId12" action="ppaction://hlinksldjump"/>
          </p:cNvPr>
          <p:cNvSpPr/>
          <p:nvPr/>
        </p:nvSpPr>
        <p:spPr>
          <a:xfrm>
            <a:off x="5732276" y="2718142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6" name="Vývojový diagram: zpoždění 95"/>
          <p:cNvSpPr/>
          <p:nvPr/>
        </p:nvSpPr>
        <p:spPr>
          <a:xfrm>
            <a:off x="6285503" y="3053519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Vývojový diagram: zpoždění 96"/>
          <p:cNvSpPr/>
          <p:nvPr/>
        </p:nvSpPr>
        <p:spPr>
          <a:xfrm flipH="1">
            <a:off x="6041824" y="3053520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Prstenec 97">
            <a:hlinkClick r:id="rId13" action="ppaction://hlinksldjump"/>
          </p:cNvPr>
          <p:cNvSpPr/>
          <p:nvPr/>
        </p:nvSpPr>
        <p:spPr>
          <a:xfrm>
            <a:off x="2024566" y="3616787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9" name="Vývojový diagram: zpoždění 98"/>
          <p:cNvSpPr/>
          <p:nvPr/>
        </p:nvSpPr>
        <p:spPr>
          <a:xfrm>
            <a:off x="2562868" y="3940822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Vývojový diagram: zpoždění 99"/>
          <p:cNvSpPr/>
          <p:nvPr/>
        </p:nvSpPr>
        <p:spPr>
          <a:xfrm flipH="1">
            <a:off x="2309989" y="3940822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Prstenec 100">
            <a:hlinkClick r:id="rId14" action="ppaction://hlinksldjump"/>
          </p:cNvPr>
          <p:cNvSpPr/>
          <p:nvPr/>
        </p:nvSpPr>
        <p:spPr>
          <a:xfrm>
            <a:off x="3075888" y="3617257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2" name="Vývojový diagram: zpoždění 101"/>
          <p:cNvSpPr/>
          <p:nvPr/>
        </p:nvSpPr>
        <p:spPr>
          <a:xfrm>
            <a:off x="3620054" y="3952660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Vývojový diagram: zpoždění 102"/>
          <p:cNvSpPr/>
          <p:nvPr/>
        </p:nvSpPr>
        <p:spPr>
          <a:xfrm flipH="1">
            <a:off x="3351552" y="3952660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Prstenec 103">
            <a:hlinkClick r:id="rId15" action="ppaction://hlinksldjump"/>
          </p:cNvPr>
          <p:cNvSpPr/>
          <p:nvPr/>
        </p:nvSpPr>
        <p:spPr>
          <a:xfrm>
            <a:off x="4167460" y="3616787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5" name="Vývojový diagram: zpoždění 104"/>
          <p:cNvSpPr/>
          <p:nvPr/>
        </p:nvSpPr>
        <p:spPr>
          <a:xfrm>
            <a:off x="4705762" y="3940822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Vývojový diagram: zpoždění 105"/>
          <p:cNvSpPr/>
          <p:nvPr/>
        </p:nvSpPr>
        <p:spPr>
          <a:xfrm flipH="1">
            <a:off x="4452883" y="3940822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Prstenec 106">
            <a:hlinkClick r:id="rId16" action="ppaction://hlinksldjump"/>
          </p:cNvPr>
          <p:cNvSpPr/>
          <p:nvPr/>
        </p:nvSpPr>
        <p:spPr>
          <a:xfrm>
            <a:off x="5219337" y="3628625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8" name="Vývojový diagram: zpoždění 107"/>
          <p:cNvSpPr/>
          <p:nvPr/>
        </p:nvSpPr>
        <p:spPr>
          <a:xfrm>
            <a:off x="5757639" y="3952660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Vývojový diagram: zpoždění 108"/>
          <p:cNvSpPr/>
          <p:nvPr/>
        </p:nvSpPr>
        <p:spPr>
          <a:xfrm flipH="1">
            <a:off x="5504760" y="3952660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Prstenec 109">
            <a:hlinkClick r:id="rId17" action="ppaction://hlinksldjump"/>
          </p:cNvPr>
          <p:cNvSpPr/>
          <p:nvPr/>
        </p:nvSpPr>
        <p:spPr>
          <a:xfrm>
            <a:off x="6294701" y="3605419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1" name="Vývojový diagram: zpoždění 110"/>
          <p:cNvSpPr/>
          <p:nvPr/>
        </p:nvSpPr>
        <p:spPr>
          <a:xfrm>
            <a:off x="6833003" y="3929454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Vývojový diagram: zpoždění 111"/>
          <p:cNvSpPr/>
          <p:nvPr/>
        </p:nvSpPr>
        <p:spPr>
          <a:xfrm flipH="1">
            <a:off x="6580124" y="3929454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Prstenec 112">
            <a:hlinkClick r:id="rId18" action="ppaction://hlinksldjump"/>
          </p:cNvPr>
          <p:cNvSpPr/>
          <p:nvPr/>
        </p:nvSpPr>
        <p:spPr>
          <a:xfrm>
            <a:off x="1547024" y="4517847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4" name="Vývojový diagram: zpoždění 113"/>
          <p:cNvSpPr/>
          <p:nvPr/>
        </p:nvSpPr>
        <p:spPr>
          <a:xfrm>
            <a:off x="2085326" y="4841882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Vývojový diagram: zpoždění 114"/>
          <p:cNvSpPr/>
          <p:nvPr/>
        </p:nvSpPr>
        <p:spPr>
          <a:xfrm flipH="1">
            <a:off x="1832449" y="4841882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Prstenec 115">
            <a:hlinkClick r:id="rId19" action="ppaction://hlinksldjump"/>
          </p:cNvPr>
          <p:cNvSpPr/>
          <p:nvPr/>
        </p:nvSpPr>
        <p:spPr>
          <a:xfrm>
            <a:off x="2604651" y="4517847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7" name="Vývojový diagram: zpoždění 116"/>
          <p:cNvSpPr/>
          <p:nvPr/>
        </p:nvSpPr>
        <p:spPr>
          <a:xfrm>
            <a:off x="3142953" y="4841882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Vývojový diagram: zpoždění 117"/>
          <p:cNvSpPr/>
          <p:nvPr/>
        </p:nvSpPr>
        <p:spPr>
          <a:xfrm flipH="1">
            <a:off x="2890074" y="4841882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Prstenec 118">
            <a:hlinkClick r:id="rId20" action="ppaction://hlinksldjump"/>
          </p:cNvPr>
          <p:cNvSpPr/>
          <p:nvPr/>
        </p:nvSpPr>
        <p:spPr>
          <a:xfrm>
            <a:off x="3640517" y="4517108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0" name="Vývojový diagram: zpoždění 119"/>
          <p:cNvSpPr/>
          <p:nvPr/>
        </p:nvSpPr>
        <p:spPr>
          <a:xfrm>
            <a:off x="4178819" y="4829304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Vývojový diagram: zpoždění 120"/>
          <p:cNvSpPr/>
          <p:nvPr/>
        </p:nvSpPr>
        <p:spPr>
          <a:xfrm flipH="1">
            <a:off x="3925942" y="4829304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Prstenec 121">
            <a:hlinkClick r:id="rId21" action="ppaction://hlinksldjump"/>
          </p:cNvPr>
          <p:cNvSpPr/>
          <p:nvPr/>
        </p:nvSpPr>
        <p:spPr>
          <a:xfrm>
            <a:off x="4705762" y="4541523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3" name="Vývojový diagram: zpoždění 122"/>
          <p:cNvSpPr/>
          <p:nvPr/>
        </p:nvSpPr>
        <p:spPr>
          <a:xfrm>
            <a:off x="5244062" y="4853720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Vývojový diagram: zpoždění 123"/>
          <p:cNvSpPr/>
          <p:nvPr/>
        </p:nvSpPr>
        <p:spPr>
          <a:xfrm flipH="1">
            <a:off x="4991183" y="4853720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Prstenec 124">
            <a:hlinkClick r:id="rId22" action="ppaction://hlinksldjump"/>
          </p:cNvPr>
          <p:cNvSpPr/>
          <p:nvPr/>
        </p:nvSpPr>
        <p:spPr>
          <a:xfrm>
            <a:off x="5782365" y="4517847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6" name="Vývojový diagram: zpoždění 125"/>
          <p:cNvSpPr/>
          <p:nvPr/>
        </p:nvSpPr>
        <p:spPr>
          <a:xfrm>
            <a:off x="6320667" y="4841882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Vývojový diagram: zpoždění 126"/>
          <p:cNvSpPr/>
          <p:nvPr/>
        </p:nvSpPr>
        <p:spPr>
          <a:xfrm flipH="1">
            <a:off x="6067788" y="4841882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Prstenec 127">
            <a:hlinkClick r:id="rId23" action="ppaction://hlinksldjump"/>
          </p:cNvPr>
          <p:cNvSpPr/>
          <p:nvPr/>
        </p:nvSpPr>
        <p:spPr>
          <a:xfrm>
            <a:off x="6833003" y="4517109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9" name="Vývojový diagram: zpoždění 128"/>
          <p:cNvSpPr/>
          <p:nvPr/>
        </p:nvSpPr>
        <p:spPr>
          <a:xfrm>
            <a:off x="7371305" y="4841144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Vývojový diagram: zpoždění 129"/>
          <p:cNvSpPr/>
          <p:nvPr/>
        </p:nvSpPr>
        <p:spPr>
          <a:xfrm flipH="1">
            <a:off x="7118426" y="4841144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Prstenec 130">
            <a:hlinkClick r:id="rId24" action="ppaction://hlinksldjump"/>
          </p:cNvPr>
          <p:cNvSpPr/>
          <p:nvPr/>
        </p:nvSpPr>
        <p:spPr>
          <a:xfrm>
            <a:off x="2066346" y="5373216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2" name="Vývojový diagram: zpoždění 131"/>
          <p:cNvSpPr/>
          <p:nvPr/>
        </p:nvSpPr>
        <p:spPr>
          <a:xfrm>
            <a:off x="2604648" y="5697251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Vývojový diagram: zpoždění 132"/>
          <p:cNvSpPr/>
          <p:nvPr/>
        </p:nvSpPr>
        <p:spPr>
          <a:xfrm flipH="1">
            <a:off x="2351769" y="5697251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Prstenec 133">
            <a:hlinkClick r:id="rId25" action="ppaction://hlinksldjump"/>
          </p:cNvPr>
          <p:cNvSpPr/>
          <p:nvPr/>
        </p:nvSpPr>
        <p:spPr>
          <a:xfrm>
            <a:off x="3133645" y="5412632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5" name="Vývojový diagram: zpoždění 134"/>
          <p:cNvSpPr/>
          <p:nvPr/>
        </p:nvSpPr>
        <p:spPr>
          <a:xfrm>
            <a:off x="3681253" y="5709089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Vývojový diagram: zpoždění 135"/>
          <p:cNvSpPr/>
          <p:nvPr/>
        </p:nvSpPr>
        <p:spPr>
          <a:xfrm flipH="1">
            <a:off x="3428374" y="5709089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Prstenec 136">
            <a:hlinkClick r:id="rId26" action="ppaction://hlinksldjump"/>
          </p:cNvPr>
          <p:cNvSpPr/>
          <p:nvPr/>
        </p:nvSpPr>
        <p:spPr>
          <a:xfrm>
            <a:off x="4198393" y="5400794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8" name="Vývojový diagram: zpoždění 137"/>
          <p:cNvSpPr/>
          <p:nvPr/>
        </p:nvSpPr>
        <p:spPr>
          <a:xfrm>
            <a:off x="4736695" y="5724829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Vývojový diagram: zpoždění 138"/>
          <p:cNvSpPr/>
          <p:nvPr/>
        </p:nvSpPr>
        <p:spPr>
          <a:xfrm flipH="1">
            <a:off x="4483816" y="5724829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Prstenec 139">
            <a:hlinkClick r:id="rId27" action="ppaction://hlinksldjump"/>
          </p:cNvPr>
          <p:cNvSpPr/>
          <p:nvPr/>
        </p:nvSpPr>
        <p:spPr>
          <a:xfrm>
            <a:off x="5278823" y="5429981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1" name="Vývojový diagram: zpoždění 140"/>
          <p:cNvSpPr/>
          <p:nvPr/>
        </p:nvSpPr>
        <p:spPr>
          <a:xfrm>
            <a:off x="5817125" y="5754016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Vývojový diagram: zpoždění 141"/>
          <p:cNvSpPr/>
          <p:nvPr/>
        </p:nvSpPr>
        <p:spPr>
          <a:xfrm flipH="1">
            <a:off x="5564246" y="5754016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Prstenec 142">
            <a:hlinkClick r:id="rId28" action="ppaction://hlinksldjump"/>
          </p:cNvPr>
          <p:cNvSpPr/>
          <p:nvPr/>
        </p:nvSpPr>
        <p:spPr>
          <a:xfrm>
            <a:off x="6320667" y="5429297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4" name="Vývojový diagram: zpoždění 143"/>
          <p:cNvSpPr/>
          <p:nvPr/>
        </p:nvSpPr>
        <p:spPr>
          <a:xfrm>
            <a:off x="6858969" y="5753332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Vývojový diagram: zpoždění 144"/>
          <p:cNvSpPr/>
          <p:nvPr/>
        </p:nvSpPr>
        <p:spPr>
          <a:xfrm flipH="1">
            <a:off x="6606090" y="5753332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Prstenec 145">
            <a:hlinkClick r:id="rId29" action="ppaction://hlinksldjump"/>
          </p:cNvPr>
          <p:cNvSpPr/>
          <p:nvPr/>
        </p:nvSpPr>
        <p:spPr>
          <a:xfrm>
            <a:off x="7397272" y="5412632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7" name="Vývojový diagram: zpoždění 146"/>
          <p:cNvSpPr/>
          <p:nvPr/>
        </p:nvSpPr>
        <p:spPr>
          <a:xfrm>
            <a:off x="7935574" y="5736667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Vývojový diagram: zpoždění 147"/>
          <p:cNvSpPr/>
          <p:nvPr/>
        </p:nvSpPr>
        <p:spPr>
          <a:xfrm flipH="1">
            <a:off x="7682695" y="5736667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Prstenec 148">
            <a:hlinkClick r:id="rId30" action="ppaction://hlinksldjump"/>
          </p:cNvPr>
          <p:cNvSpPr/>
          <p:nvPr/>
        </p:nvSpPr>
        <p:spPr>
          <a:xfrm>
            <a:off x="1008721" y="5429296"/>
            <a:ext cx="1076605" cy="1036375"/>
          </a:xfrm>
          <a:prstGeom prst="don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0" name="Vývojový diagram: zpoždění 149"/>
          <p:cNvSpPr/>
          <p:nvPr/>
        </p:nvSpPr>
        <p:spPr>
          <a:xfrm>
            <a:off x="1547023" y="5753331"/>
            <a:ext cx="250272" cy="411982"/>
          </a:xfrm>
          <a:prstGeom prst="flowChartDela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Vývojový diagram: zpoždění 150"/>
          <p:cNvSpPr/>
          <p:nvPr/>
        </p:nvSpPr>
        <p:spPr>
          <a:xfrm flipH="1">
            <a:off x="1294144" y="5753331"/>
            <a:ext cx="252877" cy="411982"/>
          </a:xfrm>
          <a:prstGeom prst="flowChartDelay">
            <a:avLst/>
          </a:prstGeom>
          <a:solidFill>
            <a:srgbClr val="FF0000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579321" y="80062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2" name="TextovéPole 151">
            <a:hlinkClick r:id="rId3" action="ppaction://hlinksldjump"/>
          </p:cNvPr>
          <p:cNvSpPr txBox="1"/>
          <p:nvPr/>
        </p:nvSpPr>
        <p:spPr>
          <a:xfrm>
            <a:off x="4005254" y="944158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53" name="TextovéPole 152">
            <a:hlinkClick r:id="rId5" action="ppaction://hlinksldjump"/>
          </p:cNvPr>
          <p:cNvSpPr txBox="1"/>
          <p:nvPr/>
        </p:nvSpPr>
        <p:spPr>
          <a:xfrm>
            <a:off x="5117623" y="948020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54" name="TextovéPole 153"/>
          <p:cNvSpPr txBox="1"/>
          <p:nvPr/>
        </p:nvSpPr>
        <p:spPr>
          <a:xfrm>
            <a:off x="3496819" y="1829326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55" name="TextovéPole 154"/>
          <p:cNvSpPr txBox="1"/>
          <p:nvPr/>
        </p:nvSpPr>
        <p:spPr>
          <a:xfrm>
            <a:off x="4557890" y="1819741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56" name="TextovéPole 155">
            <a:hlinkClick r:id="rId8" action="ppaction://hlinksldjump"/>
          </p:cNvPr>
          <p:cNvSpPr txBox="1"/>
          <p:nvPr/>
        </p:nvSpPr>
        <p:spPr>
          <a:xfrm>
            <a:off x="5656033" y="1808254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57" name="TextovéPole 156"/>
          <p:cNvSpPr txBox="1"/>
          <p:nvPr/>
        </p:nvSpPr>
        <p:spPr>
          <a:xfrm>
            <a:off x="2995800" y="2671483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58" name="TextovéPole 157">
            <a:hlinkClick r:id="rId9" action="ppaction://hlinksldjump"/>
          </p:cNvPr>
          <p:cNvSpPr txBox="1"/>
          <p:nvPr/>
        </p:nvSpPr>
        <p:spPr>
          <a:xfrm>
            <a:off x="4044181" y="2683322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59" name="TextovéPole 158">
            <a:hlinkClick r:id="rId11" action="ppaction://hlinksldjump"/>
          </p:cNvPr>
          <p:cNvSpPr txBox="1"/>
          <p:nvPr/>
        </p:nvSpPr>
        <p:spPr>
          <a:xfrm>
            <a:off x="5125064" y="2683322"/>
            <a:ext cx="22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60" name="TextovéPole 159">
            <a:hlinkClick r:id="rId12" action="ppaction://hlinksldjump"/>
          </p:cNvPr>
          <p:cNvSpPr txBox="1"/>
          <p:nvPr/>
        </p:nvSpPr>
        <p:spPr>
          <a:xfrm>
            <a:off x="6041824" y="2671483"/>
            <a:ext cx="493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61" name="TextovéPole 160">
            <a:hlinkClick r:id="rId13" action="ppaction://hlinksldjump"/>
          </p:cNvPr>
          <p:cNvSpPr txBox="1"/>
          <p:nvPr/>
        </p:nvSpPr>
        <p:spPr>
          <a:xfrm>
            <a:off x="2351769" y="3580724"/>
            <a:ext cx="503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62" name="TextovéPole 161">
            <a:hlinkClick r:id="rId14" action="ppaction://hlinksldjump"/>
          </p:cNvPr>
          <p:cNvSpPr txBox="1"/>
          <p:nvPr/>
        </p:nvSpPr>
        <p:spPr>
          <a:xfrm>
            <a:off x="3298403" y="3574278"/>
            <a:ext cx="556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63" name="TextovéPole 162">
            <a:hlinkClick r:id="rId15" action="ppaction://hlinksldjump"/>
          </p:cNvPr>
          <p:cNvSpPr txBox="1"/>
          <p:nvPr/>
        </p:nvSpPr>
        <p:spPr>
          <a:xfrm>
            <a:off x="4483815" y="3550610"/>
            <a:ext cx="503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64" name="TextovéPole 163">
            <a:hlinkClick r:id="rId16" action="ppaction://hlinksldjump"/>
          </p:cNvPr>
          <p:cNvSpPr txBox="1"/>
          <p:nvPr/>
        </p:nvSpPr>
        <p:spPr>
          <a:xfrm>
            <a:off x="5504760" y="3562997"/>
            <a:ext cx="563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65" name="TextovéPole 164">
            <a:hlinkClick r:id="rId17" action="ppaction://hlinksldjump"/>
          </p:cNvPr>
          <p:cNvSpPr txBox="1"/>
          <p:nvPr/>
        </p:nvSpPr>
        <p:spPr>
          <a:xfrm>
            <a:off x="6584716" y="3560122"/>
            <a:ext cx="448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66" name="TextovéPole 165">
            <a:hlinkClick r:id="rId18" action="ppaction://hlinksldjump"/>
          </p:cNvPr>
          <p:cNvSpPr txBox="1"/>
          <p:nvPr/>
        </p:nvSpPr>
        <p:spPr>
          <a:xfrm>
            <a:off x="1832449" y="4459972"/>
            <a:ext cx="4527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67" name="TextovéPole 166">
            <a:hlinkClick r:id="rId19" action="ppaction://hlinksldjump"/>
          </p:cNvPr>
          <p:cNvSpPr txBox="1"/>
          <p:nvPr/>
        </p:nvSpPr>
        <p:spPr>
          <a:xfrm>
            <a:off x="2924630" y="4457128"/>
            <a:ext cx="4366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68" name="TextovéPole 167">
            <a:hlinkClick r:id="rId20" action="ppaction://hlinksldjump"/>
          </p:cNvPr>
          <p:cNvSpPr txBox="1"/>
          <p:nvPr/>
        </p:nvSpPr>
        <p:spPr>
          <a:xfrm>
            <a:off x="3958935" y="4471115"/>
            <a:ext cx="5103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69" name="TextovéPole 168">
            <a:hlinkClick r:id="rId21" action="ppaction://hlinksldjump"/>
          </p:cNvPr>
          <p:cNvSpPr txBox="1"/>
          <p:nvPr/>
        </p:nvSpPr>
        <p:spPr>
          <a:xfrm>
            <a:off x="4991183" y="4488250"/>
            <a:ext cx="5135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70" name="TextovéPole 169">
            <a:hlinkClick r:id="rId22" action="ppaction://hlinksldjump"/>
          </p:cNvPr>
          <p:cNvSpPr txBox="1"/>
          <p:nvPr/>
        </p:nvSpPr>
        <p:spPr>
          <a:xfrm>
            <a:off x="6133111" y="4481320"/>
            <a:ext cx="437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71" name="TextovéPole 170">
            <a:hlinkClick r:id="rId23" action="ppaction://hlinksldjump"/>
          </p:cNvPr>
          <p:cNvSpPr txBox="1"/>
          <p:nvPr/>
        </p:nvSpPr>
        <p:spPr>
          <a:xfrm>
            <a:off x="7118426" y="4468496"/>
            <a:ext cx="5642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72" name="TextovéPole 171">
            <a:hlinkClick r:id="rId30" action="ppaction://hlinksldjump"/>
          </p:cNvPr>
          <p:cNvSpPr txBox="1"/>
          <p:nvPr/>
        </p:nvSpPr>
        <p:spPr>
          <a:xfrm>
            <a:off x="1294144" y="5393232"/>
            <a:ext cx="5383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173" name="TextovéPole 172">
            <a:hlinkClick r:id="rId24" action="ppaction://hlinksldjump"/>
          </p:cNvPr>
          <p:cNvSpPr txBox="1"/>
          <p:nvPr/>
        </p:nvSpPr>
        <p:spPr>
          <a:xfrm>
            <a:off x="2335598" y="5327919"/>
            <a:ext cx="512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23</a:t>
            </a:r>
            <a:endParaRPr lang="cs-CZ" dirty="0"/>
          </a:p>
        </p:txBody>
      </p:sp>
      <p:sp>
        <p:nvSpPr>
          <p:cNvPr id="174" name="TextovéPole 173">
            <a:hlinkClick r:id="rId25" action="ppaction://hlinksldjump"/>
          </p:cNvPr>
          <p:cNvSpPr txBox="1"/>
          <p:nvPr/>
        </p:nvSpPr>
        <p:spPr>
          <a:xfrm>
            <a:off x="3459893" y="5376784"/>
            <a:ext cx="424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75" name="TextovéPole 174">
            <a:hlinkClick r:id="rId26" action="ppaction://hlinksldjump"/>
          </p:cNvPr>
          <p:cNvSpPr txBox="1"/>
          <p:nvPr/>
        </p:nvSpPr>
        <p:spPr>
          <a:xfrm>
            <a:off x="4517122" y="5355497"/>
            <a:ext cx="440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176" name="TextovéPole 175">
            <a:hlinkClick r:id="rId27" action="ppaction://hlinksldjump"/>
          </p:cNvPr>
          <p:cNvSpPr txBox="1"/>
          <p:nvPr/>
        </p:nvSpPr>
        <p:spPr>
          <a:xfrm>
            <a:off x="5564246" y="5393232"/>
            <a:ext cx="503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26</a:t>
            </a:r>
            <a:endParaRPr lang="cs-CZ" dirty="0"/>
          </a:p>
        </p:txBody>
      </p:sp>
      <p:sp>
        <p:nvSpPr>
          <p:cNvPr id="177" name="TextovéPole 176">
            <a:hlinkClick r:id="rId28" action="ppaction://hlinksldjump"/>
          </p:cNvPr>
          <p:cNvSpPr txBox="1"/>
          <p:nvPr/>
        </p:nvSpPr>
        <p:spPr>
          <a:xfrm>
            <a:off x="6611171" y="5376784"/>
            <a:ext cx="512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78" name="TextovéPole 177">
            <a:hlinkClick r:id="rId29" action="ppaction://hlinksldjump"/>
          </p:cNvPr>
          <p:cNvSpPr txBox="1"/>
          <p:nvPr/>
        </p:nvSpPr>
        <p:spPr>
          <a:xfrm>
            <a:off x="7682695" y="5355497"/>
            <a:ext cx="503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936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1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12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3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14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1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159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60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6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6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4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17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8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5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0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191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9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0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6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207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4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15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7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2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223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24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0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1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2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3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234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5" fill="hold">
                      <p:stCondLst>
                        <p:cond delay="0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8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239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40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1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6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47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250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1" fill="hold">
                      <p:stCondLst>
                        <p:cond delay="0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4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255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56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7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258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9" fill="hold">
                      <p:stCondLst>
                        <p:cond delay="0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2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63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4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5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0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271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72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274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5" fill="hold">
                      <p:stCondLst>
                        <p:cond delay="0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8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79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1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6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287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8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9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4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95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6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7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298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9" fill="hold">
                      <p:stCondLst>
                        <p:cond delay="0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2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03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04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306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7" fill="hold">
                      <p:stCondLst>
                        <p:cond delay="0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0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11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3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8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19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20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1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322" restart="whenNotActive" fill="hold" evtFilter="cancelBubble" nodeType="interactiveSeq">
                <p:stCondLst>
                  <p:cond evt="onClick" delay="0">
                    <p:tgtEl>
                      <p:spTgt spid="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3" fill="hold">
                      <p:stCondLst>
                        <p:cond delay="0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6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27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8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9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"/>
                  </p:tgtEl>
                </p:cond>
              </p:nextCondLst>
            </p:seq>
            <p:seq concurrent="1" nextAc="seek">
              <p:cTn id="330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1" fill="hold">
                      <p:stCondLst>
                        <p:cond delay="0"/>
                      </p:stCondLst>
                      <p:childTnLst>
                        <p:par>
                          <p:cTn id="332" fill="hold">
                            <p:stCondLst>
                              <p:cond delay="0"/>
                            </p:stCondLst>
                            <p:childTnLst>
                              <p:par>
                                <p:cTn id="333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4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35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36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2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43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4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5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346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7" fill="hold">
                      <p:stCondLst>
                        <p:cond delay="0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0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51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52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3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  <p:seq concurrent="1" nextAc="seek">
              <p:cTn id="354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5" fill="hold">
                      <p:stCondLst>
                        <p:cond delay="0"/>
                      </p:stCondLst>
                      <p:childTnLst>
                        <p:par>
                          <p:cTn id="356" fill="hold">
                            <p:stCondLst>
                              <p:cond delay="0"/>
                            </p:stCondLst>
                            <p:childTnLst>
                              <p:par>
                                <p:cTn id="35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8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59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0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1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1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6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67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68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9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"/>
                  </p:tgtEl>
                </p:cond>
              </p:nextCondLst>
            </p:seq>
            <p:seq concurrent="1" nextAc="seek">
              <p:cTn id="370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1" fill="hold">
                      <p:stCondLst>
                        <p:cond delay="0"/>
                      </p:stCondLst>
                      <p:childTnLst>
                        <p:par>
                          <p:cTn id="372" fill="hold">
                            <p:stCondLst>
                              <p:cond delay="0"/>
                            </p:stCondLst>
                            <p:childTnLst>
                              <p:par>
                                <p:cTn id="37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4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75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6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7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378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9" fill="hold">
                      <p:stCondLst>
                        <p:cond delay="0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2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83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84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5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>
                      <p:stCondLst>
                        <p:cond delay="0"/>
                      </p:stCondLst>
                      <p:childTnLst>
                        <p:par>
                          <p:cTn id="388" fill="hold">
                            <p:stCondLst>
                              <p:cond delay="0"/>
                            </p:stCondLst>
                            <p:childTnLst>
                              <p:par>
                                <p:cTn id="38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0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91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2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394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5" fill="hold">
                      <p:stCondLst>
                        <p:cond delay="0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8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399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00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1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402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3" fill="hold">
                      <p:stCondLst>
                        <p:cond delay="0"/>
                      </p:stCondLst>
                      <p:childTnLst>
                        <p:par>
                          <p:cTn id="404" fill="hold">
                            <p:stCondLst>
                              <p:cond delay="0"/>
                            </p:stCondLst>
                            <p:childTnLst>
                              <p:par>
                                <p:cTn id="40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6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07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8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9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>
                      <p:stCondLst>
                        <p:cond delay="0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4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415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16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7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418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9" fill="hold">
                      <p:stCondLst>
                        <p:cond delay="0"/>
                      </p:stCondLst>
                      <p:childTnLst>
                        <p:par>
                          <p:cTn id="420" fill="hold">
                            <p:stCondLst>
                              <p:cond delay="0"/>
                            </p:stCondLst>
                            <p:childTnLst>
                              <p:par>
                                <p:cTn id="42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2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23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4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5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426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7" fill="hold">
                      <p:stCondLst>
                        <p:cond delay="0"/>
                      </p:stCondLst>
                      <p:childTnLst>
                        <p:par>
                          <p:cTn id="428" fill="hold">
                            <p:stCondLst>
                              <p:cond delay="0"/>
                            </p:stCondLst>
                            <p:childTnLst>
                              <p:par>
                                <p:cTn id="429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0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431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32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3" dur="5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>
                      <p:stCondLst>
                        <p:cond delay="0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8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39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40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1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442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3" fill="hold">
                      <p:stCondLst>
                        <p:cond delay="0"/>
                      </p:stCondLst>
                      <p:childTnLst>
                        <p:par>
                          <p:cTn id="444" fill="hold">
                            <p:stCondLst>
                              <p:cond delay="0"/>
                            </p:stCondLst>
                            <p:childTnLst>
                              <p:par>
                                <p:cTn id="44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6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animClr clrSpc="rgb" dir="cw">
                                      <p:cBhvr>
                                        <p:cTn id="447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48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9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</p:childTnLst>
        </p:cTn>
      </p:par>
    </p:tnLst>
    <p:bldLst>
      <p:bldP spid="56" grpId="0" animBg="1"/>
      <p:bldP spid="56" grpId="1" animBg="1"/>
      <p:bldP spid="67" grpId="0" animBg="1"/>
      <p:bldP spid="67" grpId="1" animBg="1"/>
      <p:bldP spid="74" grpId="0" animBg="1"/>
      <p:bldP spid="74" grpId="1" animBg="1"/>
      <p:bldP spid="77" grpId="0" animBg="1"/>
      <p:bldP spid="77" grpId="1" animBg="1"/>
      <p:bldP spid="80" grpId="0" animBg="1"/>
      <p:bldP spid="80" grpId="1" animBg="1"/>
      <p:bldP spid="83" grpId="0" animBg="1"/>
      <p:bldP spid="83" grpId="1" animBg="1"/>
      <p:bldP spid="86" grpId="0" animBg="1"/>
      <p:bldP spid="86" grpId="1" animBg="1"/>
      <p:bldP spid="89" grpId="0" animBg="1"/>
      <p:bldP spid="89" grpId="1" animBg="1"/>
      <p:bldP spid="92" grpId="0" animBg="1"/>
      <p:bldP spid="92" grpId="1" animBg="1"/>
      <p:bldP spid="95" grpId="0" animBg="1"/>
      <p:bldP spid="95" grpId="1" animBg="1"/>
      <p:bldP spid="98" grpId="0" animBg="1"/>
      <p:bldP spid="98" grpId="1" animBg="1"/>
      <p:bldP spid="101" grpId="0" animBg="1"/>
      <p:bldP spid="101" grpId="1" animBg="1"/>
      <p:bldP spid="104" grpId="0" animBg="1"/>
      <p:bldP spid="104" grpId="1" animBg="1"/>
      <p:bldP spid="107" grpId="0" animBg="1"/>
      <p:bldP spid="107" grpId="1" animBg="1"/>
      <p:bldP spid="110" grpId="0" animBg="1"/>
      <p:bldP spid="110" grpId="1" animBg="1"/>
      <p:bldP spid="113" grpId="0" animBg="1"/>
      <p:bldP spid="113" grpId="1" animBg="1"/>
      <p:bldP spid="116" grpId="0" animBg="1"/>
      <p:bldP spid="116" grpId="1" animBg="1"/>
      <p:bldP spid="119" grpId="0" animBg="1"/>
      <p:bldP spid="119" grpId="1" animBg="1"/>
      <p:bldP spid="122" grpId="0" animBg="1"/>
      <p:bldP spid="122" grpId="1" animBg="1"/>
      <p:bldP spid="125" grpId="0" animBg="1"/>
      <p:bldP spid="125" grpId="1" animBg="1"/>
      <p:bldP spid="128" grpId="0" animBg="1"/>
      <p:bldP spid="128" grpId="1" animBg="1"/>
      <p:bldP spid="131" grpId="0" animBg="1"/>
      <p:bldP spid="131" grpId="1" animBg="1"/>
      <p:bldP spid="134" grpId="0" animBg="1"/>
      <p:bldP spid="134" grpId="1" animBg="1"/>
      <p:bldP spid="137" grpId="0" animBg="1"/>
      <p:bldP spid="137" grpId="1" animBg="1"/>
      <p:bldP spid="140" grpId="0" animBg="1"/>
      <p:bldP spid="140" grpId="1" animBg="1"/>
      <p:bldP spid="143" grpId="0" animBg="1"/>
      <p:bldP spid="143" grpId="1" animBg="1"/>
      <p:bldP spid="146" grpId="0" animBg="1"/>
      <p:bldP spid="146" grpId="1" animBg="1"/>
      <p:bldP spid="149" grpId="0" animBg="1"/>
      <p:bldP spid="149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1. Která nota je půlová? 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1176095" y="3930176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4" name="Ovál 13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Ovál 15">
            <a:hlinkClick r:id="rId2" action="ppaction://hlinksldjump"/>
          </p:cNvPr>
          <p:cNvSpPr/>
          <p:nvPr/>
        </p:nvSpPr>
        <p:spPr>
          <a:xfrm>
            <a:off x="7452320" y="2393033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hlinkClick r:id="rId2" action="ppaction://hlinksldjump"/>
          </p:cNvPr>
          <p:cNvSpPr/>
          <p:nvPr/>
        </p:nvSpPr>
        <p:spPr>
          <a:xfrm>
            <a:off x="7955921" y="1772816"/>
            <a:ext cx="74608" cy="81957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059832" y="2182602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>
            <a:off x="2898236" y="177781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rot="5400000">
            <a:off x="2898236" y="177781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144384" y="411378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rot="5400000">
            <a:off x="1144384" y="411378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Skupina 1"/>
          <p:cNvGrpSpPr/>
          <p:nvPr/>
        </p:nvGrpSpPr>
        <p:grpSpPr>
          <a:xfrm>
            <a:off x="5052155" y="3526908"/>
            <a:ext cx="854066" cy="1018928"/>
            <a:chOff x="5052155" y="3526908"/>
            <a:chExt cx="854066" cy="1018928"/>
          </a:xfrm>
        </p:grpSpPr>
        <p:grpSp>
          <p:nvGrpSpPr>
            <p:cNvPr id="21" name="Skupina 20"/>
            <p:cNvGrpSpPr/>
            <p:nvPr/>
          </p:nvGrpSpPr>
          <p:grpSpPr>
            <a:xfrm>
              <a:off x="5052155" y="3526908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22" name="Ovál 21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bdélník 22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0" name="Volný tvar 29"/>
            <p:cNvSpPr/>
            <p:nvPr/>
          </p:nvSpPr>
          <p:spPr>
            <a:xfrm>
              <a:off x="5535107" y="3562379"/>
              <a:ext cx="371114" cy="500270"/>
            </a:xfrm>
            <a:custGeom>
              <a:avLst/>
              <a:gdLst>
                <a:gd name="connsiteX0" fmla="*/ 0 w 598714"/>
                <a:gd name="connsiteY0" fmla="*/ 0 h 1121229"/>
                <a:gd name="connsiteX1" fmla="*/ 293914 w 598714"/>
                <a:gd name="connsiteY1" fmla="*/ 10886 h 1121229"/>
                <a:gd name="connsiteX2" fmla="*/ 326571 w 598714"/>
                <a:gd name="connsiteY2" fmla="*/ 21772 h 1121229"/>
                <a:gd name="connsiteX3" fmla="*/ 381000 w 598714"/>
                <a:gd name="connsiteY3" fmla="*/ 54429 h 1121229"/>
                <a:gd name="connsiteX4" fmla="*/ 446314 w 598714"/>
                <a:gd name="connsiteY4" fmla="*/ 141515 h 1121229"/>
                <a:gd name="connsiteX5" fmla="*/ 478971 w 598714"/>
                <a:gd name="connsiteY5" fmla="*/ 217715 h 1121229"/>
                <a:gd name="connsiteX6" fmla="*/ 500743 w 598714"/>
                <a:gd name="connsiteY6" fmla="*/ 283029 h 1121229"/>
                <a:gd name="connsiteX7" fmla="*/ 511628 w 598714"/>
                <a:gd name="connsiteY7" fmla="*/ 315686 h 1121229"/>
                <a:gd name="connsiteX8" fmla="*/ 522514 w 598714"/>
                <a:gd name="connsiteY8" fmla="*/ 359229 h 1121229"/>
                <a:gd name="connsiteX9" fmla="*/ 555171 w 598714"/>
                <a:gd name="connsiteY9" fmla="*/ 478972 h 1121229"/>
                <a:gd name="connsiteX10" fmla="*/ 566057 w 598714"/>
                <a:gd name="connsiteY10" fmla="*/ 1034143 h 1121229"/>
                <a:gd name="connsiteX11" fmla="*/ 587828 w 598714"/>
                <a:gd name="connsiteY11" fmla="*/ 1099457 h 1121229"/>
                <a:gd name="connsiteX12" fmla="*/ 598714 w 598714"/>
                <a:gd name="connsiteY12" fmla="*/ 1121229 h 1121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98714" h="1121229">
                  <a:moveTo>
                    <a:pt x="0" y="0"/>
                  </a:moveTo>
                  <a:cubicBezTo>
                    <a:pt x="97971" y="3629"/>
                    <a:pt x="196093" y="4364"/>
                    <a:pt x="293914" y="10886"/>
                  </a:cubicBezTo>
                  <a:cubicBezTo>
                    <a:pt x="305363" y="11649"/>
                    <a:pt x="316732" y="15868"/>
                    <a:pt x="326571" y="21772"/>
                  </a:cubicBezTo>
                  <a:cubicBezTo>
                    <a:pt x="401284" y="66599"/>
                    <a:pt x="288488" y="23591"/>
                    <a:pt x="381000" y="54429"/>
                  </a:cubicBezTo>
                  <a:cubicBezTo>
                    <a:pt x="430236" y="128282"/>
                    <a:pt x="406041" y="101240"/>
                    <a:pt x="446314" y="141515"/>
                  </a:cubicBezTo>
                  <a:cubicBezTo>
                    <a:pt x="481356" y="246636"/>
                    <a:pt x="425165" y="83200"/>
                    <a:pt x="478971" y="217715"/>
                  </a:cubicBezTo>
                  <a:cubicBezTo>
                    <a:pt x="487494" y="239023"/>
                    <a:pt x="493486" y="261258"/>
                    <a:pt x="500743" y="283029"/>
                  </a:cubicBezTo>
                  <a:cubicBezTo>
                    <a:pt x="504372" y="293915"/>
                    <a:pt x="508845" y="304554"/>
                    <a:pt x="511628" y="315686"/>
                  </a:cubicBezTo>
                  <a:cubicBezTo>
                    <a:pt x="515257" y="330200"/>
                    <a:pt x="518215" y="344899"/>
                    <a:pt x="522514" y="359229"/>
                  </a:cubicBezTo>
                  <a:cubicBezTo>
                    <a:pt x="555660" y="469713"/>
                    <a:pt x="535333" y="379773"/>
                    <a:pt x="555171" y="478972"/>
                  </a:cubicBezTo>
                  <a:cubicBezTo>
                    <a:pt x="558800" y="664029"/>
                    <a:pt x="556329" y="849306"/>
                    <a:pt x="566057" y="1034143"/>
                  </a:cubicBezTo>
                  <a:cubicBezTo>
                    <a:pt x="567263" y="1057060"/>
                    <a:pt x="577565" y="1078931"/>
                    <a:pt x="587828" y="1099457"/>
                  </a:cubicBezTo>
                  <a:lnTo>
                    <a:pt x="598714" y="1121229"/>
                  </a:ln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6" name="Přímá spojnice 25"/>
          <p:cNvCxnSpPr/>
          <p:nvPr/>
        </p:nvCxnSpPr>
        <p:spPr>
          <a:xfrm>
            <a:off x="4978392" y="352690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rot="5400000">
            <a:off x="5086404" y="357372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3409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7636" y="1883957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5112" y="4062502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234" y="4312166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dirty="0" smtClean="0"/>
              <a:t>2. Která nota se nazývá h</a:t>
            </a:r>
            <a:r>
              <a:rPr lang="cs-CZ" sz="2000" dirty="0" smtClean="0"/>
              <a:t>1</a:t>
            </a:r>
            <a:r>
              <a:rPr lang="cs-CZ" dirty="0" smtClean="0"/>
              <a:t>? 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1326234" y="4404954"/>
            <a:ext cx="1451992" cy="715627"/>
            <a:chOff x="6516216" y="2149624"/>
            <a:chExt cx="1451992" cy="715627"/>
          </a:xfrm>
        </p:grpSpPr>
        <p:grpSp>
          <p:nvGrpSpPr>
            <p:cNvPr id="14" name="Skupina 13"/>
            <p:cNvGrpSpPr/>
            <p:nvPr/>
          </p:nvGrpSpPr>
          <p:grpSpPr>
            <a:xfrm>
              <a:off x="7146439" y="2149624"/>
              <a:ext cx="270452" cy="477267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20" name="Ovál 19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bdélník 20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5" name="Přímá spojnice 14"/>
            <p:cNvCxnSpPr/>
            <p:nvPr/>
          </p:nvCxnSpPr>
          <p:spPr>
            <a:xfrm>
              <a:off x="6516216" y="22380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6516216" y="23904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6528048" y="25428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6528048" y="26952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6528048" y="286525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5391676" y="1739293"/>
            <a:ext cx="2232248" cy="1308459"/>
            <a:chOff x="1303684" y="3260131"/>
            <a:chExt cx="2232248" cy="1308459"/>
          </a:xfrm>
        </p:grpSpPr>
        <p:grpSp>
          <p:nvGrpSpPr>
            <p:cNvPr id="23" name="Skupina 22"/>
            <p:cNvGrpSpPr/>
            <p:nvPr/>
          </p:nvGrpSpPr>
          <p:grpSpPr>
            <a:xfrm>
              <a:off x="2172829" y="3954783"/>
              <a:ext cx="270452" cy="475263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30" name="Ovál 29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4" name="Přímá spojnice 23"/>
            <p:cNvCxnSpPr/>
            <p:nvPr/>
          </p:nvCxnSpPr>
          <p:spPr>
            <a:xfrm>
              <a:off x="1653209" y="35983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1653209" y="37507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1665041" y="39031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1665041" y="40555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1665041" y="42079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Obdélník 28"/>
            <p:cNvSpPr/>
            <p:nvPr/>
          </p:nvSpPr>
          <p:spPr>
            <a:xfrm>
              <a:off x="1303684" y="3260131"/>
              <a:ext cx="2232248" cy="1308459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2" name="Obdélník 31">
            <a:hlinkClick r:id="rId4" action="ppaction://hlinksldjump"/>
          </p:cNvPr>
          <p:cNvSpPr/>
          <p:nvPr/>
        </p:nvSpPr>
        <p:spPr>
          <a:xfrm>
            <a:off x="993722" y="4114069"/>
            <a:ext cx="2232248" cy="130845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3" name="Skupina 32"/>
          <p:cNvGrpSpPr/>
          <p:nvPr/>
        </p:nvGrpSpPr>
        <p:grpSpPr>
          <a:xfrm>
            <a:off x="4819600" y="3984341"/>
            <a:ext cx="2232248" cy="1308459"/>
            <a:chOff x="4891608" y="3646148"/>
            <a:chExt cx="2232248" cy="1308459"/>
          </a:xfrm>
        </p:grpSpPr>
        <p:grpSp>
          <p:nvGrpSpPr>
            <p:cNvPr id="34" name="Skupina 33"/>
            <p:cNvGrpSpPr/>
            <p:nvPr/>
          </p:nvGrpSpPr>
          <p:grpSpPr>
            <a:xfrm flipV="1">
              <a:off x="5661605" y="3724309"/>
              <a:ext cx="270452" cy="475263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41" name="Ovál 40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35" name="Přímá spojnice 34"/>
            <p:cNvCxnSpPr/>
            <p:nvPr/>
          </p:nvCxnSpPr>
          <p:spPr>
            <a:xfrm>
              <a:off x="5220072" y="39143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5220072" y="40667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5231904" y="42191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5231904" y="43715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5231904" y="45239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Obdélník 39"/>
            <p:cNvSpPr/>
            <p:nvPr/>
          </p:nvSpPr>
          <p:spPr>
            <a:xfrm>
              <a:off x="4891608" y="3646148"/>
              <a:ext cx="2232248" cy="1308459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3" name="Přímá spojnice 42"/>
          <p:cNvCxnSpPr/>
          <p:nvPr/>
        </p:nvCxnSpPr>
        <p:spPr>
          <a:xfrm rot="5400000">
            <a:off x="6054959" y="1813956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029233" y="183601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447764" y="196947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rot="5400000">
            <a:off x="2555776" y="196947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5428001" y="400909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rot="5400000">
            <a:off x="5483932" y="401729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9" name="Skupina 48"/>
          <p:cNvGrpSpPr/>
          <p:nvPr/>
        </p:nvGrpSpPr>
        <p:grpSpPr>
          <a:xfrm>
            <a:off x="1907704" y="1894985"/>
            <a:ext cx="2232248" cy="1308459"/>
            <a:chOff x="1979712" y="1556792"/>
            <a:chExt cx="2232248" cy="1308459"/>
          </a:xfrm>
        </p:grpSpPr>
        <p:grpSp>
          <p:nvGrpSpPr>
            <p:cNvPr id="50" name="Skupina 49"/>
            <p:cNvGrpSpPr/>
            <p:nvPr/>
          </p:nvGrpSpPr>
          <p:grpSpPr>
            <a:xfrm>
              <a:off x="1979712" y="1556792"/>
              <a:ext cx="2232248" cy="1308459"/>
              <a:chOff x="1979712" y="1556792"/>
              <a:chExt cx="2232248" cy="1308459"/>
            </a:xfrm>
          </p:grpSpPr>
          <p:grpSp>
            <p:nvGrpSpPr>
              <p:cNvPr id="52" name="Skupina 51"/>
              <p:cNvGrpSpPr/>
              <p:nvPr/>
            </p:nvGrpSpPr>
            <p:grpSpPr>
              <a:xfrm>
                <a:off x="2834749" y="1997224"/>
                <a:ext cx="270452" cy="474827"/>
                <a:chOff x="2987824" y="1340768"/>
                <a:chExt cx="2088232" cy="3312368"/>
              </a:xfrm>
              <a:solidFill>
                <a:schemeClr val="tx1"/>
              </a:solidFill>
            </p:grpSpPr>
            <p:sp>
              <p:nvSpPr>
                <p:cNvPr id="59" name="Ovál 58"/>
                <p:cNvSpPr/>
                <p:nvPr/>
              </p:nvSpPr>
              <p:spPr>
                <a:xfrm>
                  <a:off x="2987824" y="3356992"/>
                  <a:ext cx="2088232" cy="1296144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0" name="Obdélník 59"/>
                <p:cNvSpPr/>
                <p:nvPr/>
              </p:nvSpPr>
              <p:spPr>
                <a:xfrm>
                  <a:off x="4788024" y="1340768"/>
                  <a:ext cx="288032" cy="2664296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53" name="Přímá spojnice 52"/>
              <p:cNvCxnSpPr/>
              <p:nvPr/>
            </p:nvCxnSpPr>
            <p:spPr>
              <a:xfrm>
                <a:off x="2339752" y="18448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nice 53"/>
              <p:cNvCxnSpPr/>
              <p:nvPr/>
            </p:nvCxnSpPr>
            <p:spPr>
              <a:xfrm>
                <a:off x="2339752" y="19972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>
                <a:off x="2351584" y="21496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>
                <a:off x="2351584" y="23020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2351584" y="24544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8" name="Obdélník 57"/>
              <p:cNvSpPr/>
              <p:nvPr/>
            </p:nvSpPr>
            <p:spPr>
              <a:xfrm>
                <a:off x="1979712" y="1556792"/>
                <a:ext cx="2232248" cy="1308459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pic>
          <p:nvPicPr>
            <p:cNvPr id="51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74504" y="1661033"/>
              <a:ext cx="441616" cy="1099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23841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3. Spoj noty se slovy: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1187624" y="4005064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6" name="Ovál 15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3856892" y="2419808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9" name="Ovál 18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3182143" y="2419808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22" name="Ovál 21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7452320" y="1772816"/>
            <a:ext cx="578209" cy="1018928"/>
            <a:chOff x="7452320" y="1772816"/>
            <a:chExt cx="578209" cy="1018928"/>
          </a:xfrm>
        </p:grpSpPr>
        <p:sp>
          <p:nvSpPr>
            <p:cNvPr id="25" name="Ovál 24">
              <a:hlinkClick r:id="rId2" action="ppaction://hlinksldjump"/>
            </p:cNvPr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>
              <a:hlinkClick r:id="rId2" action="ppaction://hlinksldjump"/>
            </p:cNvPr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7181867" y="4058614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28" name="Ovál 27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6513616" y="4058614"/>
            <a:ext cx="578209" cy="1018928"/>
            <a:chOff x="7452320" y="1772816"/>
            <a:chExt cx="578209" cy="1018928"/>
          </a:xfrm>
        </p:grpSpPr>
        <p:sp>
          <p:nvSpPr>
            <p:cNvPr id="31" name="Ovál 30">
              <a:hlinkClick r:id="rId2" action="ppaction://hlinksldjump"/>
            </p:cNvPr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>
              <a:hlinkClick r:id="rId2" action="ppaction://hlinksldjump"/>
            </p:cNvPr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827584" y="1916832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ČÁP</a:t>
            </a:r>
            <a:endParaRPr lang="cs-CZ" sz="4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97797" y="5117986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NOTA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991440" y="1562889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KRÁVA</a:t>
            </a:r>
            <a:endParaRPr lang="cs-CZ" sz="4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540022" y="3907456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LES</a:t>
            </a:r>
            <a:endParaRPr lang="cs-CZ" sz="4000" b="1" dirty="0"/>
          </a:p>
        </p:txBody>
      </p:sp>
      <p:sp>
        <p:nvSpPr>
          <p:cNvPr id="37" name="Tlačítko akce: Informace 36">
            <a:hlinkClick r:id="" action="ppaction://noaction" highlightClick="1"/>
          </p:cNvPr>
          <p:cNvSpPr/>
          <p:nvPr/>
        </p:nvSpPr>
        <p:spPr>
          <a:xfrm>
            <a:off x="7722772" y="5589240"/>
            <a:ext cx="992358" cy="843488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/>
          <p:nvPr/>
        </p:nvCxnSpPr>
        <p:spPr>
          <a:xfrm flipH="1">
            <a:off x="1547665" y="4261399"/>
            <a:ext cx="1856453" cy="563237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 flipV="1">
            <a:off x="1791988" y="2334905"/>
            <a:ext cx="5930784" cy="289813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856892" y="3040025"/>
            <a:ext cx="1339548" cy="2431904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 flipV="1">
            <a:off x="5855536" y="1916832"/>
            <a:ext cx="1326331" cy="269851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Slunce 41">
            <a:hlinkClick r:id="rId3" action="ppaction://hlinksldjump"/>
          </p:cNvPr>
          <p:cNvSpPr/>
          <p:nvPr/>
        </p:nvSpPr>
        <p:spPr>
          <a:xfrm>
            <a:off x="2286337" y="5424616"/>
            <a:ext cx="1008112" cy="100811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160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4. V jakém taktu je tato písnička?</a:t>
            </a:r>
          </a:p>
        </p:txBody>
      </p:sp>
      <p:sp>
        <p:nvSpPr>
          <p:cNvPr id="6" name="Obdélník 5"/>
          <p:cNvSpPr/>
          <p:nvPr/>
        </p:nvSpPr>
        <p:spPr>
          <a:xfrm>
            <a:off x="1259632" y="2191487"/>
            <a:ext cx="196079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2/4</a:t>
            </a:r>
            <a:endParaRPr lang="cs-CZ" sz="9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1807980" y="243625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rot="5400000">
            <a:off x="1807980" y="243625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>
            <a:hlinkClick r:id="rId2" action="ppaction://hlinksldjump"/>
          </p:cNvPr>
          <p:cNvSpPr/>
          <p:nvPr/>
        </p:nvSpPr>
        <p:spPr>
          <a:xfrm>
            <a:off x="3562083" y="4365104"/>
            <a:ext cx="196079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9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/4</a:t>
            </a:r>
            <a:endParaRPr lang="cs-CZ" sz="9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65595" y="2976317"/>
            <a:ext cx="220605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celý</a:t>
            </a:r>
            <a:endParaRPr lang="cs-CZ" sz="9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7236296" y="328498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rot="5400000">
            <a:off x="7344308" y="328498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>
            <a:off x="4280676" y="1620518"/>
            <a:ext cx="3301516" cy="1439468"/>
            <a:chOff x="501873" y="871329"/>
            <a:chExt cx="7810514" cy="3049072"/>
          </a:xfrm>
        </p:grpSpPr>
        <p:grpSp>
          <p:nvGrpSpPr>
            <p:cNvPr id="11" name="Skupina 10"/>
            <p:cNvGrpSpPr/>
            <p:nvPr/>
          </p:nvGrpSpPr>
          <p:grpSpPr>
            <a:xfrm>
              <a:off x="751547" y="1569407"/>
              <a:ext cx="7560840" cy="1409424"/>
              <a:chOff x="1334117" y="4356090"/>
              <a:chExt cx="1451992" cy="578007"/>
            </a:xfrm>
          </p:grpSpPr>
          <p:cxnSp>
            <p:nvCxnSpPr>
              <p:cNvPr id="38" name="Přímá spojnice 37"/>
              <p:cNvCxnSpPr/>
              <p:nvPr/>
            </p:nvCxnSpPr>
            <p:spPr>
              <a:xfrm>
                <a:off x="1334117" y="43560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nice 38"/>
              <p:cNvCxnSpPr/>
              <p:nvPr/>
            </p:nvCxnSpPr>
            <p:spPr>
              <a:xfrm>
                <a:off x="1334117" y="45084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>
                <a:off x="1345949" y="46608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1345949" y="48132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1345949" y="4934097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xtovéPole 12"/>
            <p:cNvSpPr txBox="1"/>
            <p:nvPr/>
          </p:nvSpPr>
          <p:spPr>
            <a:xfrm>
              <a:off x="1763688" y="1406876"/>
              <a:ext cx="1080120" cy="24181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4400" b="1" dirty="0" smtClean="0"/>
            </a:p>
          </p:txBody>
        </p:sp>
        <p:grpSp>
          <p:nvGrpSpPr>
            <p:cNvPr id="19" name="Skupina 18"/>
            <p:cNvGrpSpPr/>
            <p:nvPr/>
          </p:nvGrpSpPr>
          <p:grpSpPr>
            <a:xfrm>
              <a:off x="2303748" y="1925866"/>
              <a:ext cx="578209" cy="1052965"/>
              <a:chOff x="3610112" y="-1013196"/>
              <a:chExt cx="2088233" cy="4004634"/>
            </a:xfrm>
            <a:solidFill>
              <a:schemeClr val="tx1"/>
            </a:solidFill>
          </p:grpSpPr>
          <p:sp>
            <p:nvSpPr>
              <p:cNvPr id="36" name="Ovál 35"/>
              <p:cNvSpPr/>
              <p:nvPr/>
            </p:nvSpPr>
            <p:spPr>
              <a:xfrm>
                <a:off x="3610112" y="1695290"/>
                <a:ext cx="2088232" cy="1296148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bdélník 36"/>
              <p:cNvSpPr/>
              <p:nvPr/>
            </p:nvSpPr>
            <p:spPr>
              <a:xfrm flipH="1">
                <a:off x="5307723" y="-1013196"/>
                <a:ext cx="390622" cy="305726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" name="Skupina 19"/>
            <p:cNvGrpSpPr/>
            <p:nvPr/>
          </p:nvGrpSpPr>
          <p:grpSpPr>
            <a:xfrm>
              <a:off x="5319129" y="1597695"/>
              <a:ext cx="578208" cy="1086557"/>
              <a:chOff x="1005026" y="-165818"/>
              <a:chExt cx="2088229" cy="4132390"/>
            </a:xfrm>
            <a:solidFill>
              <a:schemeClr val="tx1"/>
            </a:solidFill>
          </p:grpSpPr>
          <p:sp>
            <p:nvSpPr>
              <p:cNvPr id="34" name="Ovál 33"/>
              <p:cNvSpPr/>
              <p:nvPr/>
            </p:nvSpPr>
            <p:spPr>
              <a:xfrm>
                <a:off x="1005026" y="2670425"/>
                <a:ext cx="2088229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bdélník 34"/>
              <p:cNvSpPr/>
              <p:nvPr/>
            </p:nvSpPr>
            <p:spPr>
              <a:xfrm>
                <a:off x="2918868" y="-165818"/>
                <a:ext cx="165121" cy="3357984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6279252" y="1510434"/>
              <a:ext cx="578209" cy="1158169"/>
              <a:chOff x="1619644" y="-497689"/>
              <a:chExt cx="2088232" cy="4404744"/>
            </a:xfrm>
            <a:solidFill>
              <a:schemeClr val="tx1"/>
            </a:solidFill>
          </p:grpSpPr>
          <p:sp>
            <p:nvSpPr>
              <p:cNvPr id="32" name="Ovál 31"/>
              <p:cNvSpPr/>
              <p:nvPr/>
            </p:nvSpPr>
            <p:spPr>
              <a:xfrm>
                <a:off x="1619644" y="2610908"/>
                <a:ext cx="2088232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bdélník 32"/>
              <p:cNvSpPr/>
              <p:nvPr/>
            </p:nvSpPr>
            <p:spPr>
              <a:xfrm flipH="1">
                <a:off x="3317254" y="-497689"/>
                <a:ext cx="390622" cy="361894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3115940" y="1785665"/>
              <a:ext cx="1469691" cy="1187741"/>
              <a:chOff x="1990398" y="2117428"/>
              <a:chExt cx="1469691" cy="1187741"/>
            </a:xfrm>
          </p:grpSpPr>
          <p:grpSp>
            <p:nvGrpSpPr>
              <p:cNvPr id="26" name="Skupina 25"/>
              <p:cNvGrpSpPr/>
              <p:nvPr/>
            </p:nvGrpSpPr>
            <p:grpSpPr>
              <a:xfrm>
                <a:off x="1990398" y="2193715"/>
                <a:ext cx="578209" cy="1111454"/>
                <a:chOff x="949809" y="-56990"/>
                <a:chExt cx="2088232" cy="4227078"/>
              </a:xfrm>
              <a:solidFill>
                <a:schemeClr val="tx1"/>
              </a:solidFill>
            </p:grpSpPr>
            <p:sp>
              <p:nvSpPr>
                <p:cNvPr id="30" name="Ovál 29"/>
                <p:cNvSpPr/>
                <p:nvPr/>
              </p:nvSpPr>
              <p:spPr>
                <a:xfrm>
                  <a:off x="949809" y="2873941"/>
                  <a:ext cx="2088232" cy="1296147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Obdélník 30"/>
                <p:cNvSpPr/>
                <p:nvPr/>
              </p:nvSpPr>
              <p:spPr>
                <a:xfrm>
                  <a:off x="2872922" y="-56990"/>
                  <a:ext cx="165119" cy="3357991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7" name="Skupina 26"/>
              <p:cNvGrpSpPr/>
              <p:nvPr/>
            </p:nvGrpSpPr>
            <p:grpSpPr>
              <a:xfrm>
                <a:off x="2867124" y="2117428"/>
                <a:ext cx="592965" cy="1025619"/>
                <a:chOff x="1260995" y="31496"/>
                <a:chExt cx="2141524" cy="3900629"/>
              </a:xfrm>
              <a:solidFill>
                <a:schemeClr val="tx1"/>
              </a:solidFill>
            </p:grpSpPr>
            <p:sp>
              <p:nvSpPr>
                <p:cNvPr id="28" name="Ovál 27"/>
                <p:cNvSpPr/>
                <p:nvPr/>
              </p:nvSpPr>
              <p:spPr>
                <a:xfrm>
                  <a:off x="1260995" y="2635978"/>
                  <a:ext cx="2088231" cy="1296147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Obdélník 28"/>
                <p:cNvSpPr/>
                <p:nvPr/>
              </p:nvSpPr>
              <p:spPr>
                <a:xfrm>
                  <a:off x="3237398" y="31496"/>
                  <a:ext cx="165121" cy="3357991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cxnSp>
          <p:nvCxnSpPr>
            <p:cNvPr id="23" name="Přímá spojnice 22"/>
            <p:cNvCxnSpPr/>
            <p:nvPr/>
          </p:nvCxnSpPr>
          <p:spPr>
            <a:xfrm>
              <a:off x="4963771" y="1582286"/>
              <a:ext cx="0" cy="1405989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8165840" y="1582286"/>
              <a:ext cx="0" cy="1405989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5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1873" y="871329"/>
              <a:ext cx="1224136" cy="30490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3" name="Skupina 42"/>
          <p:cNvGrpSpPr/>
          <p:nvPr/>
        </p:nvGrpSpPr>
        <p:grpSpPr>
          <a:xfrm>
            <a:off x="7179003" y="2118365"/>
            <a:ext cx="244410" cy="513209"/>
            <a:chOff x="8004246" y="1572922"/>
            <a:chExt cx="244410" cy="513209"/>
          </a:xfrm>
        </p:grpSpPr>
        <p:sp>
          <p:nvSpPr>
            <p:cNvPr id="44" name="Ovál 43"/>
            <p:cNvSpPr/>
            <p:nvPr/>
          </p:nvSpPr>
          <p:spPr>
            <a:xfrm>
              <a:off x="8004246" y="1925237"/>
              <a:ext cx="244410" cy="160894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8229330" y="1572922"/>
              <a:ext cx="19326" cy="41683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6" name="Obdélník 45"/>
          <p:cNvSpPr/>
          <p:nvPr/>
        </p:nvSpPr>
        <p:spPr>
          <a:xfrm>
            <a:off x="4280968" y="1340768"/>
            <a:ext cx="350236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 jsem jel do Prahy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431" y="1663305"/>
            <a:ext cx="439125" cy="615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8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841" y="1863988"/>
            <a:ext cx="439125" cy="615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3267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5. Který takt je tříčtvrteční?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1361016" y="2340373"/>
            <a:ext cx="1328329" cy="1018928"/>
            <a:chOff x="4283968" y="3606353"/>
            <a:chExt cx="1328329" cy="1018928"/>
          </a:xfrm>
        </p:grpSpPr>
        <p:grpSp>
          <p:nvGrpSpPr>
            <p:cNvPr id="14" name="Skupina 13"/>
            <p:cNvGrpSpPr/>
            <p:nvPr/>
          </p:nvGrpSpPr>
          <p:grpSpPr>
            <a:xfrm>
              <a:off x="4283968" y="3606353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15" name="Ovál 14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bdélník 15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" name="Skupina 19"/>
            <p:cNvGrpSpPr/>
            <p:nvPr/>
          </p:nvGrpSpPr>
          <p:grpSpPr>
            <a:xfrm>
              <a:off x="5034088" y="3606353"/>
              <a:ext cx="578209" cy="1018928"/>
              <a:chOff x="2987824" y="1340768"/>
              <a:chExt cx="2232249" cy="3312368"/>
            </a:xfrm>
            <a:solidFill>
              <a:schemeClr val="tx1"/>
            </a:solidFill>
          </p:grpSpPr>
          <p:sp>
            <p:nvSpPr>
              <p:cNvPr id="21" name="Ovál 20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solidFill>
                <a:schemeClr val="bg1"/>
              </a:solidFill>
              <a:ln w="762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bdélník 21"/>
              <p:cNvSpPr/>
              <p:nvPr/>
            </p:nvSpPr>
            <p:spPr>
              <a:xfrm>
                <a:off x="4932039" y="1340768"/>
                <a:ext cx="288034" cy="2664298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499518" y="1856592"/>
            <a:ext cx="3096344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5724128" y="3573016"/>
            <a:ext cx="2160240" cy="1656184"/>
            <a:chOff x="5724128" y="3573016"/>
            <a:chExt cx="2160240" cy="1656184"/>
          </a:xfrm>
        </p:grpSpPr>
        <p:grpSp>
          <p:nvGrpSpPr>
            <p:cNvPr id="11" name="Skupina 10"/>
            <p:cNvGrpSpPr/>
            <p:nvPr/>
          </p:nvGrpSpPr>
          <p:grpSpPr>
            <a:xfrm>
              <a:off x="6012160" y="3816895"/>
              <a:ext cx="578209" cy="1018928"/>
              <a:chOff x="7452320" y="1772816"/>
              <a:chExt cx="578209" cy="1018928"/>
            </a:xfrm>
          </p:grpSpPr>
          <p:sp>
            <p:nvSpPr>
              <p:cNvPr id="12" name="Ovál 11"/>
              <p:cNvSpPr/>
              <p:nvPr/>
            </p:nvSpPr>
            <p:spPr>
              <a:xfrm>
                <a:off x="7452320" y="2393033"/>
                <a:ext cx="540905" cy="398711"/>
              </a:xfrm>
              <a:prstGeom prst="ellipse">
                <a:avLst/>
              </a:prstGeom>
              <a:solidFill>
                <a:schemeClr val="bg1"/>
              </a:solidFill>
              <a:ln w="762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Obdélník 12"/>
              <p:cNvSpPr/>
              <p:nvPr/>
            </p:nvSpPr>
            <p:spPr>
              <a:xfrm>
                <a:off x="7955921" y="1772816"/>
                <a:ext cx="74608" cy="81957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6742769" y="3809644"/>
              <a:ext cx="578209" cy="1018928"/>
              <a:chOff x="7452320" y="1772816"/>
              <a:chExt cx="578209" cy="1018928"/>
            </a:xfrm>
          </p:grpSpPr>
          <p:sp>
            <p:nvSpPr>
              <p:cNvPr id="31" name="Ovál 30"/>
              <p:cNvSpPr/>
              <p:nvPr/>
            </p:nvSpPr>
            <p:spPr>
              <a:xfrm>
                <a:off x="7452320" y="2393033"/>
                <a:ext cx="540905" cy="398711"/>
              </a:xfrm>
              <a:prstGeom prst="ellipse">
                <a:avLst/>
              </a:prstGeom>
              <a:solidFill>
                <a:schemeClr val="bg1"/>
              </a:solidFill>
              <a:ln w="762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7955921" y="1772816"/>
                <a:ext cx="74608" cy="81957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3" name="Obdélník 32"/>
            <p:cNvSpPr/>
            <p:nvPr/>
          </p:nvSpPr>
          <p:spPr>
            <a:xfrm>
              <a:off x="5724128" y="3573016"/>
              <a:ext cx="2160240" cy="165618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4" name="Přímá spojnice 33"/>
          <p:cNvCxnSpPr/>
          <p:nvPr/>
        </p:nvCxnSpPr>
        <p:spPr>
          <a:xfrm>
            <a:off x="6310721" y="386104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rot="5400000">
            <a:off x="6348870" y="3819205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Skupina 38"/>
          <p:cNvGrpSpPr/>
          <p:nvPr/>
        </p:nvGrpSpPr>
        <p:grpSpPr>
          <a:xfrm>
            <a:off x="2835748" y="4941168"/>
            <a:ext cx="1520228" cy="1080120"/>
            <a:chOff x="2835748" y="4941168"/>
            <a:chExt cx="1520228" cy="1080120"/>
          </a:xfrm>
        </p:grpSpPr>
        <p:sp>
          <p:nvSpPr>
            <p:cNvPr id="17" name="Ovál 16"/>
            <p:cNvSpPr/>
            <p:nvPr/>
          </p:nvSpPr>
          <p:spPr>
            <a:xfrm>
              <a:off x="3281638" y="5229200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2835748" y="4941168"/>
              <a:ext cx="1520228" cy="108012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2" name="Přímá spojnice 41"/>
          <p:cNvCxnSpPr/>
          <p:nvPr/>
        </p:nvCxnSpPr>
        <p:spPr>
          <a:xfrm>
            <a:off x="3079864" y="483582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rot="5400000">
            <a:off x="3167844" y="483582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604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4852" y="4709754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1121" y="2039751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638" y="4062502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dirty="0" smtClean="0"/>
              <a:t>6. Která nota se nazývá g</a:t>
            </a:r>
            <a:r>
              <a:rPr lang="cs-CZ" sz="2000" dirty="0" smtClean="0"/>
              <a:t>1</a:t>
            </a:r>
            <a:r>
              <a:rPr lang="cs-CZ" dirty="0" smtClean="0"/>
              <a:t>? 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5783435" y="2235600"/>
            <a:ext cx="1451992" cy="578007"/>
            <a:chOff x="1334117" y="4356090"/>
            <a:chExt cx="1451992" cy="578007"/>
          </a:xfrm>
        </p:grpSpPr>
        <p:grpSp>
          <p:nvGrpSpPr>
            <p:cNvPr id="14" name="Skupina 13"/>
            <p:cNvGrpSpPr/>
            <p:nvPr/>
          </p:nvGrpSpPr>
          <p:grpSpPr>
            <a:xfrm>
              <a:off x="1997292" y="4456830"/>
              <a:ext cx="270452" cy="477267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20" name="Ovál 19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bdélník 20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5" name="Přímá spojnice 14"/>
            <p:cNvCxnSpPr/>
            <p:nvPr/>
          </p:nvCxnSpPr>
          <p:spPr>
            <a:xfrm>
              <a:off x="1334117" y="4356090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1334117" y="4508490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1345949" y="4660890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1345949" y="4813290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1345949" y="4934097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1307180" y="4557354"/>
            <a:ext cx="2232248" cy="1308459"/>
            <a:chOff x="1303684" y="3260131"/>
            <a:chExt cx="2232248" cy="1308459"/>
          </a:xfrm>
        </p:grpSpPr>
        <p:grpSp>
          <p:nvGrpSpPr>
            <p:cNvPr id="23" name="Skupina 22"/>
            <p:cNvGrpSpPr/>
            <p:nvPr/>
          </p:nvGrpSpPr>
          <p:grpSpPr>
            <a:xfrm>
              <a:off x="2172829" y="3954783"/>
              <a:ext cx="270452" cy="475263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30" name="Ovál 29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4" name="Přímá spojnice 23"/>
            <p:cNvCxnSpPr/>
            <p:nvPr/>
          </p:nvCxnSpPr>
          <p:spPr>
            <a:xfrm>
              <a:off x="1653209" y="35983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1653209" y="37507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1665041" y="39031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1665041" y="40555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1665041" y="42079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Obdélník 28"/>
            <p:cNvSpPr/>
            <p:nvPr/>
          </p:nvSpPr>
          <p:spPr>
            <a:xfrm>
              <a:off x="1303684" y="3260131"/>
              <a:ext cx="2232248" cy="1308459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2" name="Obdélník 31">
            <a:hlinkClick r:id="rId4" action="ppaction://hlinksldjump"/>
          </p:cNvPr>
          <p:cNvSpPr/>
          <p:nvPr/>
        </p:nvSpPr>
        <p:spPr>
          <a:xfrm>
            <a:off x="5399223" y="1935508"/>
            <a:ext cx="2232248" cy="130845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3" name="Skupina 32"/>
          <p:cNvGrpSpPr/>
          <p:nvPr/>
        </p:nvGrpSpPr>
        <p:grpSpPr>
          <a:xfrm>
            <a:off x="4819600" y="3984341"/>
            <a:ext cx="2232248" cy="1308459"/>
            <a:chOff x="4891608" y="3646148"/>
            <a:chExt cx="2232248" cy="1308459"/>
          </a:xfrm>
        </p:grpSpPr>
        <p:grpSp>
          <p:nvGrpSpPr>
            <p:cNvPr id="34" name="Skupina 33"/>
            <p:cNvGrpSpPr/>
            <p:nvPr/>
          </p:nvGrpSpPr>
          <p:grpSpPr>
            <a:xfrm flipV="1">
              <a:off x="5661605" y="3724309"/>
              <a:ext cx="270452" cy="475263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41" name="Ovál 40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35" name="Přímá spojnice 34"/>
            <p:cNvCxnSpPr/>
            <p:nvPr/>
          </p:nvCxnSpPr>
          <p:spPr>
            <a:xfrm>
              <a:off x="5220072" y="39143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5220072" y="40667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5231904" y="42191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5231904" y="43715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5231904" y="45239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Obdélník 39"/>
            <p:cNvSpPr/>
            <p:nvPr/>
          </p:nvSpPr>
          <p:spPr>
            <a:xfrm>
              <a:off x="4891608" y="3646148"/>
              <a:ext cx="2232248" cy="1308459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3" name="Přímá spojnice 42"/>
          <p:cNvCxnSpPr/>
          <p:nvPr/>
        </p:nvCxnSpPr>
        <p:spPr>
          <a:xfrm rot="5400000">
            <a:off x="2027548" y="466028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898645" y="463857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447764" y="196947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rot="5400000">
            <a:off x="2555776" y="196947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5428001" y="400909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rot="5400000">
            <a:off x="5483932" y="401729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9" name="Skupina 48"/>
          <p:cNvGrpSpPr/>
          <p:nvPr/>
        </p:nvGrpSpPr>
        <p:grpSpPr>
          <a:xfrm>
            <a:off x="1907704" y="1894985"/>
            <a:ext cx="2232248" cy="1308459"/>
            <a:chOff x="1979712" y="1556792"/>
            <a:chExt cx="2232248" cy="1308459"/>
          </a:xfrm>
        </p:grpSpPr>
        <p:pic>
          <p:nvPicPr>
            <p:cNvPr id="51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74504" y="1661033"/>
              <a:ext cx="441616" cy="1099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50" name="Skupina 49"/>
            <p:cNvGrpSpPr/>
            <p:nvPr/>
          </p:nvGrpSpPr>
          <p:grpSpPr>
            <a:xfrm>
              <a:off x="1979712" y="1556792"/>
              <a:ext cx="2232248" cy="1308459"/>
              <a:chOff x="1979712" y="1556792"/>
              <a:chExt cx="2232248" cy="1308459"/>
            </a:xfrm>
          </p:grpSpPr>
          <p:grpSp>
            <p:nvGrpSpPr>
              <p:cNvPr id="52" name="Skupina 51"/>
              <p:cNvGrpSpPr/>
              <p:nvPr/>
            </p:nvGrpSpPr>
            <p:grpSpPr>
              <a:xfrm>
                <a:off x="2834749" y="1997224"/>
                <a:ext cx="270452" cy="474827"/>
                <a:chOff x="2987824" y="1340768"/>
                <a:chExt cx="2088232" cy="3312368"/>
              </a:xfrm>
              <a:solidFill>
                <a:schemeClr val="tx1"/>
              </a:solidFill>
            </p:grpSpPr>
            <p:sp>
              <p:nvSpPr>
                <p:cNvPr id="59" name="Ovál 58"/>
                <p:cNvSpPr/>
                <p:nvPr/>
              </p:nvSpPr>
              <p:spPr>
                <a:xfrm>
                  <a:off x="2987824" y="3356992"/>
                  <a:ext cx="2088232" cy="1296144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0" name="Obdélník 59"/>
                <p:cNvSpPr/>
                <p:nvPr/>
              </p:nvSpPr>
              <p:spPr>
                <a:xfrm>
                  <a:off x="4788024" y="1340768"/>
                  <a:ext cx="288032" cy="2664296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53" name="Přímá spojnice 52"/>
              <p:cNvCxnSpPr/>
              <p:nvPr/>
            </p:nvCxnSpPr>
            <p:spPr>
              <a:xfrm>
                <a:off x="2339752" y="18448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nice 53"/>
              <p:cNvCxnSpPr/>
              <p:nvPr/>
            </p:nvCxnSpPr>
            <p:spPr>
              <a:xfrm>
                <a:off x="2339752" y="19972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>
                <a:off x="2351584" y="21496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>
                <a:off x="2351584" y="23020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2351584" y="24544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8" name="Obdélník 57"/>
              <p:cNvSpPr/>
              <p:nvPr/>
            </p:nvSpPr>
            <p:spPr>
              <a:xfrm>
                <a:off x="1979712" y="1556792"/>
                <a:ext cx="2232248" cy="1308459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03161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dirty="0"/>
              <a:t>7. Spoj notu a pomlku stejné délky: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7205721" y="2381957"/>
            <a:ext cx="578209" cy="1018928"/>
            <a:chOff x="7452320" y="1772816"/>
            <a:chExt cx="578209" cy="1018928"/>
          </a:xfrm>
        </p:grpSpPr>
        <p:sp>
          <p:nvSpPr>
            <p:cNvPr id="11" name="Ovál 10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Ovál 13"/>
          <p:cNvSpPr/>
          <p:nvPr/>
        </p:nvSpPr>
        <p:spPr>
          <a:xfrm>
            <a:off x="3059832" y="2182602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4621904" y="4925291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8" name="Ovál 17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176095" y="3930176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21" name="Ovál 20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3" name="Tlačítko akce: Informace 22">
            <a:hlinkClick r:id="" action="ppaction://noaction" highlightClick="1"/>
          </p:cNvPr>
          <p:cNvSpPr/>
          <p:nvPr/>
        </p:nvSpPr>
        <p:spPr>
          <a:xfrm>
            <a:off x="7722772" y="5589240"/>
            <a:ext cx="992358" cy="843488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>
            <a:hlinkClick r:id="rId2" action="ppaction://hlinksldjump"/>
          </p:cNvPr>
          <p:cNvSpPr/>
          <p:nvPr/>
        </p:nvSpPr>
        <p:spPr>
          <a:xfrm>
            <a:off x="2286337" y="5424616"/>
            <a:ext cx="1008112" cy="100811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" name="Skupina 25"/>
          <p:cNvGrpSpPr/>
          <p:nvPr/>
        </p:nvGrpSpPr>
        <p:grpSpPr>
          <a:xfrm>
            <a:off x="2915816" y="3573016"/>
            <a:ext cx="1224136" cy="144016"/>
            <a:chOff x="2915816" y="3573016"/>
            <a:chExt cx="1224136" cy="144016"/>
          </a:xfrm>
        </p:grpSpPr>
        <p:cxnSp>
          <p:nvCxnSpPr>
            <p:cNvPr id="13" name="Přímá spojnice 12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bdélník 24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 flipV="1">
            <a:off x="5508104" y="4267954"/>
            <a:ext cx="1224136" cy="144016"/>
            <a:chOff x="2915816" y="3573016"/>
            <a:chExt cx="1224136" cy="144016"/>
          </a:xfrm>
        </p:grpSpPr>
        <p:cxnSp>
          <p:nvCxnSpPr>
            <p:cNvPr id="30" name="Přímá spojnice 29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Obdélník 30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3364" y="1963280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759" y="1804615"/>
            <a:ext cx="1171575" cy="1476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3"/>
          <p:cNvCxnSpPr>
            <a:endCxn id="21" idx="5"/>
          </p:cNvCxnSpPr>
          <p:nvPr/>
        </p:nvCxnSpPr>
        <p:spPr>
          <a:xfrm flipH="1">
            <a:off x="1637786" y="2582405"/>
            <a:ext cx="4055628" cy="2308309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endCxn id="31" idx="0"/>
          </p:cNvCxnSpPr>
          <p:nvPr/>
        </p:nvCxnSpPr>
        <p:spPr>
          <a:xfrm flipH="1">
            <a:off x="6093465" y="3201529"/>
            <a:ext cx="1502871" cy="1210441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endCxn id="25" idx="1"/>
          </p:cNvCxnSpPr>
          <p:nvPr/>
        </p:nvCxnSpPr>
        <p:spPr>
          <a:xfrm flipH="1">
            <a:off x="3294449" y="2354364"/>
            <a:ext cx="35836" cy="129066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18" idx="0"/>
          </p:cNvCxnSpPr>
          <p:nvPr/>
        </p:nvCxnSpPr>
        <p:spPr>
          <a:xfrm flipH="1" flipV="1">
            <a:off x="1446547" y="2381957"/>
            <a:ext cx="3445810" cy="3163551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Volný tvar 33"/>
          <p:cNvSpPr/>
          <p:nvPr/>
        </p:nvSpPr>
        <p:spPr>
          <a:xfrm>
            <a:off x="5088201" y="4949104"/>
            <a:ext cx="371114" cy="5002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132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981" y="4055432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705" y="4716131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823" y="2073115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dirty="0"/>
              <a:t>8</a:t>
            </a:r>
            <a:r>
              <a:rPr lang="cs-CZ" dirty="0" smtClean="0"/>
              <a:t>. Která nota se nazývá e</a:t>
            </a:r>
            <a:r>
              <a:rPr lang="cs-CZ" sz="2000" dirty="0" smtClean="0"/>
              <a:t>1</a:t>
            </a:r>
            <a:r>
              <a:rPr lang="cs-CZ" dirty="0" smtClean="0"/>
              <a:t>? 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5763948" y="2235600"/>
            <a:ext cx="1479470" cy="735142"/>
            <a:chOff x="5763948" y="2235600"/>
            <a:chExt cx="1479470" cy="735142"/>
          </a:xfrm>
        </p:grpSpPr>
        <p:grpSp>
          <p:nvGrpSpPr>
            <p:cNvPr id="14" name="Skupina 13"/>
            <p:cNvGrpSpPr/>
            <p:nvPr/>
          </p:nvGrpSpPr>
          <p:grpSpPr>
            <a:xfrm>
              <a:off x="6409411" y="2493475"/>
              <a:ext cx="270452" cy="477267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20" name="Ovál 19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bdélník 20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5" name="Přímá spojnice 14"/>
            <p:cNvCxnSpPr/>
            <p:nvPr/>
          </p:nvCxnSpPr>
          <p:spPr>
            <a:xfrm>
              <a:off x="5763948" y="2235600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5763948" y="2388000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5763948" y="2538542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5803258" y="268274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5775780" y="2862827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1307180" y="4557354"/>
            <a:ext cx="2232248" cy="1308459"/>
            <a:chOff x="1303684" y="3260131"/>
            <a:chExt cx="2232248" cy="1308459"/>
          </a:xfrm>
        </p:grpSpPr>
        <p:grpSp>
          <p:nvGrpSpPr>
            <p:cNvPr id="23" name="Skupina 22"/>
            <p:cNvGrpSpPr/>
            <p:nvPr/>
          </p:nvGrpSpPr>
          <p:grpSpPr>
            <a:xfrm>
              <a:off x="2172829" y="3954783"/>
              <a:ext cx="270452" cy="475263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30" name="Ovál 29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4" name="Přímá spojnice 23"/>
            <p:cNvCxnSpPr/>
            <p:nvPr/>
          </p:nvCxnSpPr>
          <p:spPr>
            <a:xfrm>
              <a:off x="1653209" y="35983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1653209" y="37507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1665041" y="39031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1665041" y="40555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1665041" y="42079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Obdélník 28"/>
            <p:cNvSpPr/>
            <p:nvPr/>
          </p:nvSpPr>
          <p:spPr>
            <a:xfrm>
              <a:off x="1303684" y="3260131"/>
              <a:ext cx="2232248" cy="1308459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2" name="Obdélník 31">
            <a:hlinkClick r:id="rId4" action="ppaction://hlinksldjump"/>
          </p:cNvPr>
          <p:cNvSpPr/>
          <p:nvPr/>
        </p:nvSpPr>
        <p:spPr>
          <a:xfrm>
            <a:off x="5428001" y="1970212"/>
            <a:ext cx="2232248" cy="130845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3" name="Skupina 32"/>
          <p:cNvGrpSpPr/>
          <p:nvPr/>
        </p:nvGrpSpPr>
        <p:grpSpPr>
          <a:xfrm>
            <a:off x="4819600" y="3984341"/>
            <a:ext cx="2232248" cy="1308459"/>
            <a:chOff x="4891608" y="3646148"/>
            <a:chExt cx="2232248" cy="1308459"/>
          </a:xfrm>
        </p:grpSpPr>
        <p:grpSp>
          <p:nvGrpSpPr>
            <p:cNvPr id="34" name="Skupina 33"/>
            <p:cNvGrpSpPr/>
            <p:nvPr/>
          </p:nvGrpSpPr>
          <p:grpSpPr>
            <a:xfrm flipV="1">
              <a:off x="5661605" y="3724309"/>
              <a:ext cx="270452" cy="475263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41" name="Ovál 40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35" name="Přímá spojnice 34"/>
            <p:cNvCxnSpPr/>
            <p:nvPr/>
          </p:nvCxnSpPr>
          <p:spPr>
            <a:xfrm>
              <a:off x="5220072" y="39143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5220072" y="40667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5231904" y="42191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5231904" y="43715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5231904" y="45239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Obdélník 39"/>
            <p:cNvSpPr/>
            <p:nvPr/>
          </p:nvSpPr>
          <p:spPr>
            <a:xfrm>
              <a:off x="4891608" y="3646148"/>
              <a:ext cx="2232248" cy="1308459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3" name="Přímá spojnice 42"/>
          <p:cNvCxnSpPr/>
          <p:nvPr/>
        </p:nvCxnSpPr>
        <p:spPr>
          <a:xfrm rot="5400000">
            <a:off x="2027548" y="466028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898645" y="463857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447764" y="196947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rot="5400000">
            <a:off x="2555776" y="196947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5428001" y="400909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rot="5400000">
            <a:off x="5483932" y="401729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9" name="Skupina 48"/>
          <p:cNvGrpSpPr/>
          <p:nvPr/>
        </p:nvGrpSpPr>
        <p:grpSpPr>
          <a:xfrm>
            <a:off x="1907704" y="1894985"/>
            <a:ext cx="2232248" cy="1308459"/>
            <a:chOff x="1979712" y="1556792"/>
            <a:chExt cx="2232248" cy="1308459"/>
          </a:xfrm>
        </p:grpSpPr>
        <p:pic>
          <p:nvPicPr>
            <p:cNvPr id="51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74504" y="1661033"/>
              <a:ext cx="441616" cy="1099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50" name="Skupina 49"/>
            <p:cNvGrpSpPr/>
            <p:nvPr/>
          </p:nvGrpSpPr>
          <p:grpSpPr>
            <a:xfrm>
              <a:off x="1979712" y="1556792"/>
              <a:ext cx="2232248" cy="1308459"/>
              <a:chOff x="1979712" y="1556792"/>
              <a:chExt cx="2232248" cy="1308459"/>
            </a:xfrm>
          </p:grpSpPr>
          <p:grpSp>
            <p:nvGrpSpPr>
              <p:cNvPr id="52" name="Skupina 51"/>
              <p:cNvGrpSpPr/>
              <p:nvPr/>
            </p:nvGrpSpPr>
            <p:grpSpPr>
              <a:xfrm>
                <a:off x="2834749" y="1997224"/>
                <a:ext cx="270452" cy="474827"/>
                <a:chOff x="2987824" y="1340768"/>
                <a:chExt cx="2088232" cy="3312368"/>
              </a:xfrm>
              <a:solidFill>
                <a:schemeClr val="tx1"/>
              </a:solidFill>
            </p:grpSpPr>
            <p:sp>
              <p:nvSpPr>
                <p:cNvPr id="59" name="Ovál 58"/>
                <p:cNvSpPr/>
                <p:nvPr/>
              </p:nvSpPr>
              <p:spPr>
                <a:xfrm>
                  <a:off x="2987824" y="3356992"/>
                  <a:ext cx="2088232" cy="1296144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0" name="Obdélník 59"/>
                <p:cNvSpPr/>
                <p:nvPr/>
              </p:nvSpPr>
              <p:spPr>
                <a:xfrm>
                  <a:off x="4788024" y="1340768"/>
                  <a:ext cx="288032" cy="2664296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53" name="Přímá spojnice 52"/>
              <p:cNvCxnSpPr/>
              <p:nvPr/>
            </p:nvCxnSpPr>
            <p:spPr>
              <a:xfrm>
                <a:off x="2339752" y="18448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nice 53"/>
              <p:cNvCxnSpPr/>
              <p:nvPr/>
            </p:nvCxnSpPr>
            <p:spPr>
              <a:xfrm>
                <a:off x="2339752" y="19972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>
                <a:off x="2351584" y="21496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>
                <a:off x="2351584" y="23020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2351584" y="24544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8" name="Obdélník 57"/>
              <p:cNvSpPr/>
              <p:nvPr/>
            </p:nvSpPr>
            <p:spPr>
              <a:xfrm>
                <a:off x="1979712" y="1556792"/>
                <a:ext cx="2232248" cy="1308459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73840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9. Doplň do taktu jednu správnou notu:</a:t>
            </a: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176095" y="3930176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6" name="Ovál 15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8" name="Ovál 17"/>
          <p:cNvSpPr/>
          <p:nvPr/>
        </p:nvSpPr>
        <p:spPr>
          <a:xfrm>
            <a:off x="2789379" y="5545508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7956376" y="3367278"/>
            <a:ext cx="578209" cy="1018928"/>
            <a:chOff x="7452320" y="1772816"/>
            <a:chExt cx="578209" cy="1018928"/>
          </a:xfrm>
        </p:grpSpPr>
        <p:sp>
          <p:nvSpPr>
            <p:cNvPr id="21" name="Ovál 20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337049" y="5800203"/>
            <a:ext cx="1224136" cy="144016"/>
            <a:chOff x="2915816" y="3573016"/>
            <a:chExt cx="1224136" cy="144016"/>
          </a:xfrm>
        </p:grpSpPr>
        <p:cxnSp>
          <p:nvCxnSpPr>
            <p:cNvPr id="24" name="Přímá spojnice 23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bdélník 24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 flipV="1">
            <a:off x="4550741" y="4031852"/>
            <a:ext cx="1224136" cy="144016"/>
            <a:chOff x="2915816" y="3573016"/>
            <a:chExt cx="1224136" cy="144016"/>
          </a:xfrm>
        </p:grpSpPr>
        <p:cxnSp>
          <p:nvCxnSpPr>
            <p:cNvPr id="27" name="Přímá spojnice 26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Obdélník 27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777172" y="2098667"/>
            <a:ext cx="5451012" cy="1542848"/>
            <a:chOff x="777172" y="2098667"/>
            <a:chExt cx="5451012" cy="1542848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827584" y="2925835"/>
              <a:ext cx="5400600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ovéPole 11"/>
            <p:cNvSpPr txBox="1"/>
            <p:nvPr/>
          </p:nvSpPr>
          <p:spPr>
            <a:xfrm>
              <a:off x="777172" y="2194965"/>
              <a:ext cx="1080120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2</a:t>
              </a:r>
            </a:p>
            <a:p>
              <a:r>
                <a:rPr lang="cs-CZ" sz="4400" b="1" dirty="0"/>
                <a:t>4</a:t>
              </a:r>
            </a:p>
          </p:txBody>
        </p:sp>
        <p:grpSp>
          <p:nvGrpSpPr>
            <p:cNvPr id="34" name="Skupina 33"/>
            <p:cNvGrpSpPr/>
            <p:nvPr/>
          </p:nvGrpSpPr>
          <p:grpSpPr>
            <a:xfrm>
              <a:off x="1717000" y="2098667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35" name="Ovál 34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bdélník 35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7" name="Skupina 36"/>
            <p:cNvGrpSpPr/>
            <p:nvPr/>
          </p:nvGrpSpPr>
          <p:grpSpPr>
            <a:xfrm>
              <a:off x="2428626" y="2104102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38" name="Ovál 37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4" name="Přímá spojnice 13"/>
            <p:cNvCxnSpPr/>
            <p:nvPr/>
          </p:nvCxnSpPr>
          <p:spPr>
            <a:xfrm>
              <a:off x="2183297" y="2098667"/>
              <a:ext cx="786234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3" name="Přímá spojnice 42"/>
          <p:cNvCxnSpPr/>
          <p:nvPr/>
        </p:nvCxnSpPr>
        <p:spPr>
          <a:xfrm>
            <a:off x="4670352" y="3447435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rot="5400000">
            <a:off x="4713439" y="3578285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6456040" y="519860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576414" y="508233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7794780" y="356380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rot="5400000">
            <a:off x="7794780" y="353350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rot="5400000">
            <a:off x="6445061" y="520480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rot="5400000">
            <a:off x="2627783" y="519860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Slunce 52">
            <a:hlinkClick r:id="rId2" action="ppaction://hlinksldjump"/>
          </p:cNvPr>
          <p:cNvSpPr/>
          <p:nvPr/>
        </p:nvSpPr>
        <p:spPr>
          <a:xfrm>
            <a:off x="7129137" y="1485569"/>
            <a:ext cx="1008112" cy="100811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4621904" y="4925291"/>
            <a:ext cx="837411" cy="1018928"/>
            <a:chOff x="4621904" y="4925291"/>
            <a:chExt cx="837411" cy="1018928"/>
          </a:xfrm>
        </p:grpSpPr>
        <p:grpSp>
          <p:nvGrpSpPr>
            <p:cNvPr id="31" name="Skupina 30"/>
            <p:cNvGrpSpPr/>
            <p:nvPr/>
          </p:nvGrpSpPr>
          <p:grpSpPr>
            <a:xfrm>
              <a:off x="4621904" y="4925291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32" name="Ovál 31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2" name="Volný tvar 41"/>
            <p:cNvSpPr/>
            <p:nvPr/>
          </p:nvSpPr>
          <p:spPr>
            <a:xfrm>
              <a:off x="5088201" y="4935930"/>
              <a:ext cx="371114" cy="500270"/>
            </a:xfrm>
            <a:custGeom>
              <a:avLst/>
              <a:gdLst>
                <a:gd name="connsiteX0" fmla="*/ 0 w 598714"/>
                <a:gd name="connsiteY0" fmla="*/ 0 h 1121229"/>
                <a:gd name="connsiteX1" fmla="*/ 293914 w 598714"/>
                <a:gd name="connsiteY1" fmla="*/ 10886 h 1121229"/>
                <a:gd name="connsiteX2" fmla="*/ 326571 w 598714"/>
                <a:gd name="connsiteY2" fmla="*/ 21772 h 1121229"/>
                <a:gd name="connsiteX3" fmla="*/ 381000 w 598714"/>
                <a:gd name="connsiteY3" fmla="*/ 54429 h 1121229"/>
                <a:gd name="connsiteX4" fmla="*/ 446314 w 598714"/>
                <a:gd name="connsiteY4" fmla="*/ 141515 h 1121229"/>
                <a:gd name="connsiteX5" fmla="*/ 478971 w 598714"/>
                <a:gd name="connsiteY5" fmla="*/ 217715 h 1121229"/>
                <a:gd name="connsiteX6" fmla="*/ 500743 w 598714"/>
                <a:gd name="connsiteY6" fmla="*/ 283029 h 1121229"/>
                <a:gd name="connsiteX7" fmla="*/ 511628 w 598714"/>
                <a:gd name="connsiteY7" fmla="*/ 315686 h 1121229"/>
                <a:gd name="connsiteX8" fmla="*/ 522514 w 598714"/>
                <a:gd name="connsiteY8" fmla="*/ 359229 h 1121229"/>
                <a:gd name="connsiteX9" fmla="*/ 555171 w 598714"/>
                <a:gd name="connsiteY9" fmla="*/ 478972 h 1121229"/>
                <a:gd name="connsiteX10" fmla="*/ 566057 w 598714"/>
                <a:gd name="connsiteY10" fmla="*/ 1034143 h 1121229"/>
                <a:gd name="connsiteX11" fmla="*/ 587828 w 598714"/>
                <a:gd name="connsiteY11" fmla="*/ 1099457 h 1121229"/>
                <a:gd name="connsiteX12" fmla="*/ 598714 w 598714"/>
                <a:gd name="connsiteY12" fmla="*/ 1121229 h 1121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98714" h="1121229">
                  <a:moveTo>
                    <a:pt x="0" y="0"/>
                  </a:moveTo>
                  <a:cubicBezTo>
                    <a:pt x="97971" y="3629"/>
                    <a:pt x="196093" y="4364"/>
                    <a:pt x="293914" y="10886"/>
                  </a:cubicBezTo>
                  <a:cubicBezTo>
                    <a:pt x="305363" y="11649"/>
                    <a:pt x="316732" y="15868"/>
                    <a:pt x="326571" y="21772"/>
                  </a:cubicBezTo>
                  <a:cubicBezTo>
                    <a:pt x="401284" y="66599"/>
                    <a:pt x="288488" y="23591"/>
                    <a:pt x="381000" y="54429"/>
                  </a:cubicBezTo>
                  <a:cubicBezTo>
                    <a:pt x="430236" y="128282"/>
                    <a:pt x="406041" y="101240"/>
                    <a:pt x="446314" y="141515"/>
                  </a:cubicBezTo>
                  <a:cubicBezTo>
                    <a:pt x="481356" y="246636"/>
                    <a:pt x="425165" y="83200"/>
                    <a:pt x="478971" y="217715"/>
                  </a:cubicBezTo>
                  <a:cubicBezTo>
                    <a:pt x="487494" y="239023"/>
                    <a:pt x="493486" y="261258"/>
                    <a:pt x="500743" y="283029"/>
                  </a:cubicBezTo>
                  <a:cubicBezTo>
                    <a:pt x="504372" y="293915"/>
                    <a:pt x="508845" y="304554"/>
                    <a:pt x="511628" y="315686"/>
                  </a:cubicBezTo>
                  <a:cubicBezTo>
                    <a:pt x="515257" y="330200"/>
                    <a:pt x="518215" y="344899"/>
                    <a:pt x="522514" y="359229"/>
                  </a:cubicBezTo>
                  <a:cubicBezTo>
                    <a:pt x="555660" y="469713"/>
                    <a:pt x="535333" y="379773"/>
                    <a:pt x="555171" y="478972"/>
                  </a:cubicBezTo>
                  <a:cubicBezTo>
                    <a:pt x="558800" y="664029"/>
                    <a:pt x="556329" y="849306"/>
                    <a:pt x="566057" y="1034143"/>
                  </a:cubicBezTo>
                  <a:cubicBezTo>
                    <a:pt x="567263" y="1057060"/>
                    <a:pt x="577565" y="1078931"/>
                    <a:pt x="587828" y="1099457"/>
                  </a:cubicBezTo>
                  <a:lnTo>
                    <a:pt x="598714" y="1121229"/>
                  </a:ln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5" name="Přímá spojnice 44"/>
          <p:cNvCxnSpPr/>
          <p:nvPr/>
        </p:nvCxnSpPr>
        <p:spPr>
          <a:xfrm>
            <a:off x="4597314" y="5007406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rot="5400000">
            <a:off x="4597314" y="5011871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773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7037E-6 L 0.28663 -0.2629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23" y="-1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Která nota je osminová?</a:t>
            </a:r>
            <a:endParaRPr lang="cs-CZ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1176095" y="3930176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2" name="Ovál 11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Ovál 13"/>
          <p:cNvSpPr/>
          <p:nvPr/>
        </p:nvSpPr>
        <p:spPr>
          <a:xfrm>
            <a:off x="7452320" y="2393033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955921" y="1772816"/>
            <a:ext cx="74608" cy="81957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059832" y="2182602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>
            <a:off x="2898236" y="177781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rot="5400000">
            <a:off x="2898236" y="177781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217790" y="187546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rot="5400000">
            <a:off x="7290724" y="188481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144384" y="411378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rot="5400000">
            <a:off x="1144384" y="411378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Skupina 2"/>
          <p:cNvGrpSpPr/>
          <p:nvPr/>
        </p:nvGrpSpPr>
        <p:grpSpPr>
          <a:xfrm>
            <a:off x="5052155" y="3526908"/>
            <a:ext cx="837411" cy="1018928"/>
            <a:chOff x="5052155" y="3526908"/>
            <a:chExt cx="837411" cy="1018928"/>
          </a:xfrm>
        </p:grpSpPr>
        <p:grpSp>
          <p:nvGrpSpPr>
            <p:cNvPr id="19" name="Skupina 18"/>
            <p:cNvGrpSpPr/>
            <p:nvPr/>
          </p:nvGrpSpPr>
          <p:grpSpPr>
            <a:xfrm>
              <a:off x="5052155" y="3526908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20" name="Ovál 19">
                <a:hlinkClick r:id="rId2" action="ppaction://hlinksldjump"/>
              </p:cNvPr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bdélník 20">
                <a:hlinkClick r:id="rId2" action="ppaction://hlinksldjump"/>
              </p:cNvPr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8" name="Volný tvar 27"/>
            <p:cNvSpPr/>
            <p:nvPr/>
          </p:nvSpPr>
          <p:spPr>
            <a:xfrm>
              <a:off x="5518452" y="3562379"/>
              <a:ext cx="371114" cy="500270"/>
            </a:xfrm>
            <a:custGeom>
              <a:avLst/>
              <a:gdLst>
                <a:gd name="connsiteX0" fmla="*/ 0 w 598714"/>
                <a:gd name="connsiteY0" fmla="*/ 0 h 1121229"/>
                <a:gd name="connsiteX1" fmla="*/ 293914 w 598714"/>
                <a:gd name="connsiteY1" fmla="*/ 10886 h 1121229"/>
                <a:gd name="connsiteX2" fmla="*/ 326571 w 598714"/>
                <a:gd name="connsiteY2" fmla="*/ 21772 h 1121229"/>
                <a:gd name="connsiteX3" fmla="*/ 381000 w 598714"/>
                <a:gd name="connsiteY3" fmla="*/ 54429 h 1121229"/>
                <a:gd name="connsiteX4" fmla="*/ 446314 w 598714"/>
                <a:gd name="connsiteY4" fmla="*/ 141515 h 1121229"/>
                <a:gd name="connsiteX5" fmla="*/ 478971 w 598714"/>
                <a:gd name="connsiteY5" fmla="*/ 217715 h 1121229"/>
                <a:gd name="connsiteX6" fmla="*/ 500743 w 598714"/>
                <a:gd name="connsiteY6" fmla="*/ 283029 h 1121229"/>
                <a:gd name="connsiteX7" fmla="*/ 511628 w 598714"/>
                <a:gd name="connsiteY7" fmla="*/ 315686 h 1121229"/>
                <a:gd name="connsiteX8" fmla="*/ 522514 w 598714"/>
                <a:gd name="connsiteY8" fmla="*/ 359229 h 1121229"/>
                <a:gd name="connsiteX9" fmla="*/ 555171 w 598714"/>
                <a:gd name="connsiteY9" fmla="*/ 478972 h 1121229"/>
                <a:gd name="connsiteX10" fmla="*/ 566057 w 598714"/>
                <a:gd name="connsiteY10" fmla="*/ 1034143 h 1121229"/>
                <a:gd name="connsiteX11" fmla="*/ 587828 w 598714"/>
                <a:gd name="connsiteY11" fmla="*/ 1099457 h 1121229"/>
                <a:gd name="connsiteX12" fmla="*/ 598714 w 598714"/>
                <a:gd name="connsiteY12" fmla="*/ 1121229 h 1121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98714" h="1121229">
                  <a:moveTo>
                    <a:pt x="0" y="0"/>
                  </a:moveTo>
                  <a:cubicBezTo>
                    <a:pt x="97971" y="3629"/>
                    <a:pt x="196093" y="4364"/>
                    <a:pt x="293914" y="10886"/>
                  </a:cubicBezTo>
                  <a:cubicBezTo>
                    <a:pt x="305363" y="11649"/>
                    <a:pt x="316732" y="15868"/>
                    <a:pt x="326571" y="21772"/>
                  </a:cubicBezTo>
                  <a:cubicBezTo>
                    <a:pt x="401284" y="66599"/>
                    <a:pt x="288488" y="23591"/>
                    <a:pt x="381000" y="54429"/>
                  </a:cubicBezTo>
                  <a:cubicBezTo>
                    <a:pt x="430236" y="128282"/>
                    <a:pt x="406041" y="101240"/>
                    <a:pt x="446314" y="141515"/>
                  </a:cubicBezTo>
                  <a:cubicBezTo>
                    <a:pt x="481356" y="246636"/>
                    <a:pt x="425165" y="83200"/>
                    <a:pt x="478971" y="217715"/>
                  </a:cubicBezTo>
                  <a:cubicBezTo>
                    <a:pt x="487494" y="239023"/>
                    <a:pt x="493486" y="261258"/>
                    <a:pt x="500743" y="283029"/>
                  </a:cubicBezTo>
                  <a:cubicBezTo>
                    <a:pt x="504372" y="293915"/>
                    <a:pt x="508845" y="304554"/>
                    <a:pt x="511628" y="315686"/>
                  </a:cubicBezTo>
                  <a:cubicBezTo>
                    <a:pt x="515257" y="330200"/>
                    <a:pt x="518215" y="344899"/>
                    <a:pt x="522514" y="359229"/>
                  </a:cubicBezTo>
                  <a:cubicBezTo>
                    <a:pt x="555660" y="469713"/>
                    <a:pt x="535333" y="379773"/>
                    <a:pt x="555171" y="478972"/>
                  </a:cubicBezTo>
                  <a:cubicBezTo>
                    <a:pt x="558800" y="664029"/>
                    <a:pt x="556329" y="849306"/>
                    <a:pt x="566057" y="1034143"/>
                  </a:cubicBezTo>
                  <a:cubicBezTo>
                    <a:pt x="567263" y="1057060"/>
                    <a:pt x="577565" y="1078931"/>
                    <a:pt x="587828" y="1099457"/>
                  </a:cubicBezTo>
                  <a:lnTo>
                    <a:pt x="598714" y="1121229"/>
                  </a:ln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034360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499" y="2258237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705" y="4716131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1212" y="4802759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dirty="0" smtClean="0"/>
              <a:t>11. Která nota se nazývá c</a:t>
            </a:r>
            <a:r>
              <a:rPr lang="cs-CZ" sz="2000" dirty="0" smtClean="0"/>
              <a:t>2</a:t>
            </a:r>
            <a:r>
              <a:rPr lang="cs-CZ" dirty="0" smtClean="0"/>
              <a:t>? </a:t>
            </a:r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6101212" y="4963457"/>
            <a:ext cx="1479470" cy="658685"/>
            <a:chOff x="5763948" y="2235600"/>
            <a:chExt cx="1479470" cy="658685"/>
          </a:xfrm>
        </p:grpSpPr>
        <p:grpSp>
          <p:nvGrpSpPr>
            <p:cNvPr id="17" name="Skupina 16"/>
            <p:cNvGrpSpPr/>
            <p:nvPr/>
          </p:nvGrpSpPr>
          <p:grpSpPr>
            <a:xfrm>
              <a:off x="6369657" y="2394438"/>
              <a:ext cx="270452" cy="499847"/>
              <a:chOff x="2680873" y="653423"/>
              <a:chExt cx="2088232" cy="3469078"/>
            </a:xfrm>
            <a:solidFill>
              <a:schemeClr val="tx1"/>
            </a:solidFill>
          </p:grpSpPr>
          <p:sp>
            <p:nvSpPr>
              <p:cNvPr id="23" name="Ovál 22"/>
              <p:cNvSpPr/>
              <p:nvPr/>
            </p:nvSpPr>
            <p:spPr>
              <a:xfrm>
                <a:off x="2680873" y="653423"/>
                <a:ext cx="2088232" cy="12961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2680873" y="1458204"/>
                <a:ext cx="288034" cy="2664297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8" name="Přímá spojnice 17"/>
            <p:cNvCxnSpPr/>
            <p:nvPr/>
          </p:nvCxnSpPr>
          <p:spPr>
            <a:xfrm>
              <a:off x="5763948" y="2235600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5763948" y="2388000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5763948" y="2538542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5803258" y="268274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5775780" y="2862827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Skupina 24"/>
          <p:cNvGrpSpPr/>
          <p:nvPr/>
        </p:nvGrpSpPr>
        <p:grpSpPr>
          <a:xfrm>
            <a:off x="1307180" y="4557354"/>
            <a:ext cx="2232248" cy="1308459"/>
            <a:chOff x="1303684" y="3260131"/>
            <a:chExt cx="2232248" cy="1308459"/>
          </a:xfrm>
        </p:grpSpPr>
        <p:grpSp>
          <p:nvGrpSpPr>
            <p:cNvPr id="26" name="Skupina 25"/>
            <p:cNvGrpSpPr/>
            <p:nvPr/>
          </p:nvGrpSpPr>
          <p:grpSpPr>
            <a:xfrm>
              <a:off x="2172829" y="3954783"/>
              <a:ext cx="270452" cy="475263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33" name="Ovál 32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bdélník 33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7" name="Přímá spojnice 26"/>
            <p:cNvCxnSpPr/>
            <p:nvPr/>
          </p:nvCxnSpPr>
          <p:spPr>
            <a:xfrm>
              <a:off x="1653209" y="35983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1653209" y="37507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1665041" y="39031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1665041" y="40555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1665041" y="42079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Obdélník 31"/>
            <p:cNvSpPr/>
            <p:nvPr/>
          </p:nvSpPr>
          <p:spPr>
            <a:xfrm>
              <a:off x="1303684" y="3260131"/>
              <a:ext cx="2232248" cy="1308459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5" name="Obdélník 34">
            <a:hlinkClick r:id="rId4" action="ppaction://hlinksldjump"/>
          </p:cNvPr>
          <p:cNvSpPr/>
          <p:nvPr/>
        </p:nvSpPr>
        <p:spPr>
          <a:xfrm>
            <a:off x="5724823" y="4638570"/>
            <a:ext cx="2232248" cy="130845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6" name="Skupina 35"/>
          <p:cNvGrpSpPr/>
          <p:nvPr/>
        </p:nvGrpSpPr>
        <p:grpSpPr>
          <a:xfrm>
            <a:off x="5690035" y="2180076"/>
            <a:ext cx="2232248" cy="1308459"/>
            <a:chOff x="4891608" y="3646148"/>
            <a:chExt cx="2232248" cy="1308459"/>
          </a:xfrm>
        </p:grpSpPr>
        <p:grpSp>
          <p:nvGrpSpPr>
            <p:cNvPr id="37" name="Skupina 36"/>
            <p:cNvGrpSpPr/>
            <p:nvPr/>
          </p:nvGrpSpPr>
          <p:grpSpPr>
            <a:xfrm flipV="1">
              <a:off x="5661605" y="3724309"/>
              <a:ext cx="270452" cy="475263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44" name="Ovál 43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38" name="Přímá spojnice 37"/>
            <p:cNvCxnSpPr/>
            <p:nvPr/>
          </p:nvCxnSpPr>
          <p:spPr>
            <a:xfrm>
              <a:off x="5220072" y="39143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5220072" y="40667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5231904" y="42191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5231904" y="43715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5231904" y="45239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Obdélník 42"/>
            <p:cNvSpPr/>
            <p:nvPr/>
          </p:nvSpPr>
          <p:spPr>
            <a:xfrm>
              <a:off x="4891608" y="3646148"/>
              <a:ext cx="2232248" cy="1308459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6" name="Přímá spojnice 45"/>
          <p:cNvCxnSpPr/>
          <p:nvPr/>
        </p:nvCxnSpPr>
        <p:spPr>
          <a:xfrm rot="5400000">
            <a:off x="2027548" y="466028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1898645" y="463857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447764" y="196947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rot="5400000">
            <a:off x="2555776" y="196947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6322020" y="2294245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rot="5400000">
            <a:off x="6374111" y="226944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2" name="Skupina 51"/>
          <p:cNvGrpSpPr/>
          <p:nvPr/>
        </p:nvGrpSpPr>
        <p:grpSpPr>
          <a:xfrm>
            <a:off x="1907704" y="1894985"/>
            <a:ext cx="2232248" cy="1308459"/>
            <a:chOff x="1979712" y="1556792"/>
            <a:chExt cx="2232248" cy="1308459"/>
          </a:xfrm>
        </p:grpSpPr>
        <p:pic>
          <p:nvPicPr>
            <p:cNvPr id="53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74504" y="1661033"/>
              <a:ext cx="441616" cy="1099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54" name="Skupina 53"/>
            <p:cNvGrpSpPr/>
            <p:nvPr/>
          </p:nvGrpSpPr>
          <p:grpSpPr>
            <a:xfrm>
              <a:off x="1979712" y="1556792"/>
              <a:ext cx="2232248" cy="1308459"/>
              <a:chOff x="1979712" y="1556792"/>
              <a:chExt cx="2232248" cy="1308459"/>
            </a:xfrm>
          </p:grpSpPr>
          <p:grpSp>
            <p:nvGrpSpPr>
              <p:cNvPr id="55" name="Skupina 54"/>
              <p:cNvGrpSpPr/>
              <p:nvPr/>
            </p:nvGrpSpPr>
            <p:grpSpPr>
              <a:xfrm>
                <a:off x="2834749" y="1997224"/>
                <a:ext cx="270452" cy="474827"/>
                <a:chOff x="2987824" y="1340768"/>
                <a:chExt cx="2088232" cy="3312368"/>
              </a:xfrm>
              <a:solidFill>
                <a:schemeClr val="tx1"/>
              </a:solidFill>
            </p:grpSpPr>
            <p:sp>
              <p:nvSpPr>
                <p:cNvPr id="62" name="Ovál 61"/>
                <p:cNvSpPr/>
                <p:nvPr/>
              </p:nvSpPr>
              <p:spPr>
                <a:xfrm>
                  <a:off x="2987824" y="3356992"/>
                  <a:ext cx="2088232" cy="1296144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3" name="Obdélník 62"/>
                <p:cNvSpPr/>
                <p:nvPr/>
              </p:nvSpPr>
              <p:spPr>
                <a:xfrm>
                  <a:off x="4788024" y="1340768"/>
                  <a:ext cx="288032" cy="2664296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56" name="Přímá spojnice 55"/>
              <p:cNvCxnSpPr/>
              <p:nvPr/>
            </p:nvCxnSpPr>
            <p:spPr>
              <a:xfrm>
                <a:off x="2339752" y="18448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2339752" y="19972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>
                <a:off x="2351584" y="21496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nice 58"/>
              <p:cNvCxnSpPr/>
              <p:nvPr/>
            </p:nvCxnSpPr>
            <p:spPr>
              <a:xfrm>
                <a:off x="2351584" y="23020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nice 59"/>
              <p:cNvCxnSpPr/>
              <p:nvPr/>
            </p:nvCxnSpPr>
            <p:spPr>
              <a:xfrm>
                <a:off x="2351584" y="24544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1" name="Obdélník 60"/>
              <p:cNvSpPr/>
              <p:nvPr/>
            </p:nvSpPr>
            <p:spPr>
              <a:xfrm>
                <a:off x="1979712" y="1556792"/>
                <a:ext cx="2232248" cy="1308459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84559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12. Na kolik dob je tato nota?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8244408" y="620688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981875" y="1988840"/>
            <a:ext cx="81464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>
            <a:hlinkClick r:id="rId2" action="ppaction://hlinksldjump"/>
          </p:cNvPr>
          <p:cNvSpPr/>
          <p:nvPr/>
        </p:nvSpPr>
        <p:spPr>
          <a:xfrm>
            <a:off x="6876256" y="4221088"/>
            <a:ext cx="81464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306527" y="4396353"/>
            <a:ext cx="81464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259632" y="4365104"/>
            <a:ext cx="81464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919174" y="2001833"/>
            <a:ext cx="1980029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1/2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1210183" y="473723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rot="5400000">
            <a:off x="1234907" y="4804921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012160" y="224660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rot="5400000">
            <a:off x="6056548" y="224660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rot="5400000">
            <a:off x="4281802" y="481864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231963" y="4804921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198156" y="2001833"/>
            <a:ext cx="1422063" cy="162743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1963252" y="2300029"/>
            <a:ext cx="1891871" cy="117499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7176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13. </a:t>
            </a:r>
            <a:r>
              <a:rPr lang="cs-CZ" dirty="0"/>
              <a:t>Který takt je </a:t>
            </a:r>
            <a:r>
              <a:rPr lang="cs-CZ" dirty="0" smtClean="0"/>
              <a:t>dvoučtvrteční</a:t>
            </a:r>
            <a:r>
              <a:rPr lang="cs-CZ" dirty="0"/>
              <a:t>?</a:t>
            </a:r>
          </a:p>
        </p:txBody>
      </p:sp>
      <p:grpSp>
        <p:nvGrpSpPr>
          <p:cNvPr id="13" name="Skupina 12"/>
          <p:cNvGrpSpPr/>
          <p:nvPr/>
        </p:nvGrpSpPr>
        <p:grpSpPr>
          <a:xfrm>
            <a:off x="5699937" y="3984228"/>
            <a:ext cx="2033704" cy="1045651"/>
            <a:chOff x="4283968" y="3579630"/>
            <a:chExt cx="2033704" cy="1045651"/>
          </a:xfrm>
        </p:grpSpPr>
        <p:grpSp>
          <p:nvGrpSpPr>
            <p:cNvPr id="14" name="Skupina 13"/>
            <p:cNvGrpSpPr/>
            <p:nvPr/>
          </p:nvGrpSpPr>
          <p:grpSpPr>
            <a:xfrm>
              <a:off x="4283968" y="3606353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25" name="Ovál 24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5034088" y="3606353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23" name="Ovál 22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bdélník 23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5776767" y="3579630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19" name="Ovál 18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bdélník 19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27" name="Obdélník 26">
            <a:hlinkClick r:id="rId2" action="ppaction://hlinksldjump"/>
          </p:cNvPr>
          <p:cNvSpPr/>
          <p:nvPr/>
        </p:nvSpPr>
        <p:spPr>
          <a:xfrm>
            <a:off x="5405486" y="3587052"/>
            <a:ext cx="3096344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8" name="Skupina 27"/>
          <p:cNvGrpSpPr/>
          <p:nvPr/>
        </p:nvGrpSpPr>
        <p:grpSpPr>
          <a:xfrm>
            <a:off x="2781874" y="1691957"/>
            <a:ext cx="2160240" cy="1656184"/>
            <a:chOff x="5724128" y="3573016"/>
            <a:chExt cx="2160240" cy="1656184"/>
          </a:xfrm>
        </p:grpSpPr>
        <p:grpSp>
          <p:nvGrpSpPr>
            <p:cNvPr id="29" name="Skupina 28"/>
            <p:cNvGrpSpPr/>
            <p:nvPr/>
          </p:nvGrpSpPr>
          <p:grpSpPr>
            <a:xfrm>
              <a:off x="6012160" y="3816895"/>
              <a:ext cx="578209" cy="1018928"/>
              <a:chOff x="7452320" y="1772816"/>
              <a:chExt cx="578209" cy="1018928"/>
            </a:xfrm>
          </p:grpSpPr>
          <p:sp>
            <p:nvSpPr>
              <p:cNvPr id="34" name="Ovál 33"/>
              <p:cNvSpPr/>
              <p:nvPr/>
            </p:nvSpPr>
            <p:spPr>
              <a:xfrm>
                <a:off x="7452320" y="2393033"/>
                <a:ext cx="540905" cy="398711"/>
              </a:xfrm>
              <a:prstGeom prst="ellipse">
                <a:avLst/>
              </a:prstGeom>
              <a:solidFill>
                <a:schemeClr val="bg1"/>
              </a:solidFill>
              <a:ln w="762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bdélník 34"/>
              <p:cNvSpPr/>
              <p:nvPr/>
            </p:nvSpPr>
            <p:spPr>
              <a:xfrm>
                <a:off x="7955921" y="1772816"/>
                <a:ext cx="74608" cy="81957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6742769" y="3809644"/>
              <a:ext cx="578209" cy="1018928"/>
              <a:chOff x="7452320" y="1772816"/>
              <a:chExt cx="578209" cy="1018928"/>
            </a:xfrm>
          </p:grpSpPr>
          <p:sp>
            <p:nvSpPr>
              <p:cNvPr id="32" name="Ovál 31"/>
              <p:cNvSpPr/>
              <p:nvPr/>
            </p:nvSpPr>
            <p:spPr>
              <a:xfrm>
                <a:off x="7452320" y="2393033"/>
                <a:ext cx="540905" cy="398711"/>
              </a:xfrm>
              <a:prstGeom prst="ellipse">
                <a:avLst/>
              </a:prstGeom>
              <a:solidFill>
                <a:schemeClr val="bg1"/>
              </a:solidFill>
              <a:ln w="762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7955921" y="1772816"/>
                <a:ext cx="74608" cy="81957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1" name="Obdélník 30"/>
            <p:cNvSpPr/>
            <p:nvPr/>
          </p:nvSpPr>
          <p:spPr>
            <a:xfrm>
              <a:off x="5724128" y="3573016"/>
              <a:ext cx="2160240" cy="165618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6" name="Přímá spojnice 35"/>
          <p:cNvCxnSpPr/>
          <p:nvPr/>
        </p:nvCxnSpPr>
        <p:spPr>
          <a:xfrm>
            <a:off x="3477324" y="201599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rot="5400000">
            <a:off x="3511553" y="2062236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Skupina 37"/>
          <p:cNvGrpSpPr/>
          <p:nvPr/>
        </p:nvGrpSpPr>
        <p:grpSpPr>
          <a:xfrm>
            <a:off x="1261646" y="4741847"/>
            <a:ext cx="1520228" cy="1080120"/>
            <a:chOff x="2835748" y="4941168"/>
            <a:chExt cx="1520228" cy="1080120"/>
          </a:xfrm>
        </p:grpSpPr>
        <p:sp>
          <p:nvSpPr>
            <p:cNvPr id="39" name="Ovál 38"/>
            <p:cNvSpPr/>
            <p:nvPr/>
          </p:nvSpPr>
          <p:spPr>
            <a:xfrm>
              <a:off x="3281638" y="5229200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2835748" y="4941168"/>
              <a:ext cx="1520228" cy="108012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1" name="Přímá spojnice 40"/>
          <p:cNvCxnSpPr/>
          <p:nvPr/>
        </p:nvCxnSpPr>
        <p:spPr>
          <a:xfrm>
            <a:off x="1589712" y="4797186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rot="5400000">
            <a:off x="1589712" y="468917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Volný tvar 42"/>
          <p:cNvSpPr/>
          <p:nvPr/>
        </p:nvSpPr>
        <p:spPr>
          <a:xfrm>
            <a:off x="7696337" y="4011424"/>
            <a:ext cx="371114" cy="5002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6916354" y="4029548"/>
            <a:ext cx="371114" cy="5002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712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499" y="2258237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705" y="4716131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dirty="0" smtClean="0"/>
              <a:t>14. Která nota se nazývá d</a:t>
            </a:r>
            <a:r>
              <a:rPr lang="cs-CZ" sz="2000" dirty="0"/>
              <a:t>1</a:t>
            </a:r>
            <a:r>
              <a:rPr lang="cs-CZ" dirty="0" smtClean="0"/>
              <a:t>? 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2112639" y="2345115"/>
            <a:ext cx="1461811" cy="1099975"/>
            <a:chOff x="6101212" y="4802759"/>
            <a:chExt cx="1461811" cy="1099975"/>
          </a:xfrm>
        </p:grpSpPr>
        <p:pic>
          <p:nvPicPr>
            <p:cNvPr id="1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01212" y="4802759"/>
              <a:ext cx="441616" cy="1099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6" name="Skupina 15"/>
            <p:cNvGrpSpPr/>
            <p:nvPr/>
          </p:nvGrpSpPr>
          <p:grpSpPr>
            <a:xfrm>
              <a:off x="6101212" y="4963457"/>
              <a:ext cx="1461811" cy="780723"/>
              <a:chOff x="5763948" y="2235600"/>
              <a:chExt cx="1461811" cy="780723"/>
            </a:xfrm>
          </p:grpSpPr>
          <p:grpSp>
            <p:nvGrpSpPr>
              <p:cNvPr id="17" name="Skupina 16"/>
              <p:cNvGrpSpPr/>
              <p:nvPr/>
            </p:nvGrpSpPr>
            <p:grpSpPr>
              <a:xfrm>
                <a:off x="6281578" y="2510396"/>
                <a:ext cx="270452" cy="505927"/>
                <a:chOff x="2000792" y="1458204"/>
                <a:chExt cx="2088232" cy="3511275"/>
              </a:xfrm>
              <a:solidFill>
                <a:schemeClr val="tx1"/>
              </a:solidFill>
            </p:grpSpPr>
            <p:sp>
              <p:nvSpPr>
                <p:cNvPr id="23" name="Ovál 22"/>
                <p:cNvSpPr/>
                <p:nvPr/>
              </p:nvSpPr>
              <p:spPr>
                <a:xfrm>
                  <a:off x="2000792" y="3673333"/>
                  <a:ext cx="2088232" cy="1296146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Obdélník 23"/>
                <p:cNvSpPr/>
                <p:nvPr/>
              </p:nvSpPr>
              <p:spPr>
                <a:xfrm>
                  <a:off x="3731136" y="1458204"/>
                  <a:ext cx="288034" cy="2664297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18" name="Přímá spojnice 17"/>
              <p:cNvCxnSpPr/>
              <p:nvPr/>
            </p:nvCxnSpPr>
            <p:spPr>
              <a:xfrm>
                <a:off x="5763948" y="223560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5763948" y="238800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5763948" y="2538542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5763948" y="2682741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5785599" y="2810148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5" name="Skupina 24"/>
          <p:cNvGrpSpPr/>
          <p:nvPr/>
        </p:nvGrpSpPr>
        <p:grpSpPr>
          <a:xfrm>
            <a:off x="1307180" y="4557354"/>
            <a:ext cx="2232248" cy="1308459"/>
            <a:chOff x="1303684" y="3260131"/>
            <a:chExt cx="2232248" cy="1308459"/>
          </a:xfrm>
        </p:grpSpPr>
        <p:grpSp>
          <p:nvGrpSpPr>
            <p:cNvPr id="26" name="Skupina 25"/>
            <p:cNvGrpSpPr/>
            <p:nvPr/>
          </p:nvGrpSpPr>
          <p:grpSpPr>
            <a:xfrm>
              <a:off x="2511652" y="3666235"/>
              <a:ext cx="293312" cy="482274"/>
              <a:chOff x="5603967" y="-670281"/>
              <a:chExt cx="2264741" cy="3361232"/>
            </a:xfrm>
            <a:solidFill>
              <a:schemeClr val="tx1"/>
            </a:solidFill>
          </p:grpSpPr>
          <p:sp>
            <p:nvSpPr>
              <p:cNvPr id="33" name="Ovál 32"/>
              <p:cNvSpPr/>
              <p:nvPr/>
            </p:nvSpPr>
            <p:spPr>
              <a:xfrm>
                <a:off x="5603967" y="1394810"/>
                <a:ext cx="2088232" cy="1296141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bdélník 33"/>
              <p:cNvSpPr/>
              <p:nvPr/>
            </p:nvSpPr>
            <p:spPr>
              <a:xfrm>
                <a:off x="7515699" y="-670281"/>
                <a:ext cx="353009" cy="253315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7" name="Přímá spojnice 26"/>
            <p:cNvCxnSpPr/>
            <p:nvPr/>
          </p:nvCxnSpPr>
          <p:spPr>
            <a:xfrm>
              <a:off x="1653209" y="35983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1653209" y="37507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1644241" y="39031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1665041" y="40555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1665041" y="42079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Obdélník 31"/>
            <p:cNvSpPr/>
            <p:nvPr/>
          </p:nvSpPr>
          <p:spPr>
            <a:xfrm>
              <a:off x="1303684" y="3260131"/>
              <a:ext cx="2232248" cy="1308459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5" name="Obdélník 34">
            <a:hlinkClick r:id="rId4" action="ppaction://hlinksldjump"/>
          </p:cNvPr>
          <p:cNvSpPr/>
          <p:nvPr/>
        </p:nvSpPr>
        <p:spPr>
          <a:xfrm>
            <a:off x="1692336" y="2251259"/>
            <a:ext cx="2232248" cy="130845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6" name="Skupina 35"/>
          <p:cNvGrpSpPr/>
          <p:nvPr/>
        </p:nvGrpSpPr>
        <p:grpSpPr>
          <a:xfrm>
            <a:off x="5690035" y="2180076"/>
            <a:ext cx="2232248" cy="1308459"/>
            <a:chOff x="4891608" y="3646148"/>
            <a:chExt cx="2232248" cy="1308459"/>
          </a:xfrm>
        </p:grpSpPr>
        <p:grpSp>
          <p:nvGrpSpPr>
            <p:cNvPr id="37" name="Skupina 36"/>
            <p:cNvGrpSpPr/>
            <p:nvPr/>
          </p:nvGrpSpPr>
          <p:grpSpPr>
            <a:xfrm flipV="1">
              <a:off x="5661605" y="3724309"/>
              <a:ext cx="270452" cy="475263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44" name="Ovál 43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38" name="Přímá spojnice 37"/>
            <p:cNvCxnSpPr/>
            <p:nvPr/>
          </p:nvCxnSpPr>
          <p:spPr>
            <a:xfrm>
              <a:off x="5220072" y="39143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5220072" y="40667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5231904" y="42191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5231904" y="43715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5231904" y="45239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Obdélník 42"/>
            <p:cNvSpPr/>
            <p:nvPr/>
          </p:nvSpPr>
          <p:spPr>
            <a:xfrm>
              <a:off x="4891608" y="3646148"/>
              <a:ext cx="2232248" cy="1308459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6" name="Přímá spojnice 45"/>
          <p:cNvCxnSpPr/>
          <p:nvPr/>
        </p:nvCxnSpPr>
        <p:spPr>
          <a:xfrm rot="5400000">
            <a:off x="2027548" y="466028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1898645" y="463857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031293" y="4793521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rot="5400000">
            <a:off x="6126511" y="471970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6322020" y="2294245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rot="5400000">
            <a:off x="6374111" y="226944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2" name="Skupina 51"/>
          <p:cNvGrpSpPr/>
          <p:nvPr/>
        </p:nvGrpSpPr>
        <p:grpSpPr>
          <a:xfrm>
            <a:off x="5577056" y="4672688"/>
            <a:ext cx="2232248" cy="1308459"/>
            <a:chOff x="1979712" y="1556792"/>
            <a:chExt cx="2232248" cy="1308459"/>
          </a:xfrm>
        </p:grpSpPr>
        <p:pic>
          <p:nvPicPr>
            <p:cNvPr id="53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74504" y="1661033"/>
              <a:ext cx="441616" cy="1099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54" name="Skupina 53"/>
            <p:cNvGrpSpPr/>
            <p:nvPr/>
          </p:nvGrpSpPr>
          <p:grpSpPr>
            <a:xfrm>
              <a:off x="1979712" y="1556792"/>
              <a:ext cx="2232248" cy="1308459"/>
              <a:chOff x="1979712" y="1556792"/>
              <a:chExt cx="2232248" cy="1308459"/>
            </a:xfrm>
          </p:grpSpPr>
          <p:grpSp>
            <p:nvGrpSpPr>
              <p:cNvPr id="55" name="Skupina 54"/>
              <p:cNvGrpSpPr/>
              <p:nvPr/>
            </p:nvGrpSpPr>
            <p:grpSpPr>
              <a:xfrm>
                <a:off x="2834749" y="1997224"/>
                <a:ext cx="270452" cy="474827"/>
                <a:chOff x="2987824" y="1340768"/>
                <a:chExt cx="2088232" cy="3312368"/>
              </a:xfrm>
              <a:solidFill>
                <a:schemeClr val="tx1"/>
              </a:solidFill>
            </p:grpSpPr>
            <p:sp>
              <p:nvSpPr>
                <p:cNvPr id="62" name="Ovál 61"/>
                <p:cNvSpPr/>
                <p:nvPr/>
              </p:nvSpPr>
              <p:spPr>
                <a:xfrm>
                  <a:off x="2987824" y="3356992"/>
                  <a:ext cx="2088232" cy="1296144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3" name="Obdélník 62"/>
                <p:cNvSpPr/>
                <p:nvPr/>
              </p:nvSpPr>
              <p:spPr>
                <a:xfrm>
                  <a:off x="4788024" y="1340768"/>
                  <a:ext cx="288032" cy="2664296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56" name="Přímá spojnice 55"/>
              <p:cNvCxnSpPr/>
              <p:nvPr/>
            </p:nvCxnSpPr>
            <p:spPr>
              <a:xfrm>
                <a:off x="2339752" y="18448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2339752" y="19972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>
                <a:off x="2351584" y="21496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nice 58"/>
              <p:cNvCxnSpPr/>
              <p:nvPr/>
            </p:nvCxnSpPr>
            <p:spPr>
              <a:xfrm>
                <a:off x="2351584" y="23020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nice 59"/>
              <p:cNvCxnSpPr/>
              <p:nvPr/>
            </p:nvCxnSpPr>
            <p:spPr>
              <a:xfrm>
                <a:off x="2351584" y="24544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1" name="Obdélník 60"/>
              <p:cNvSpPr/>
              <p:nvPr/>
            </p:nvSpPr>
            <p:spPr>
              <a:xfrm>
                <a:off x="1979712" y="1556792"/>
                <a:ext cx="2232248" cy="1308459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067693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499" y="2258237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718" y="2374488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dirty="0" smtClean="0"/>
              <a:t>15. Která nota se nazývá c</a:t>
            </a:r>
            <a:r>
              <a:rPr lang="cs-CZ" sz="2000" dirty="0" smtClean="0"/>
              <a:t>1</a:t>
            </a:r>
            <a:r>
              <a:rPr lang="cs-CZ" dirty="0" smtClean="0"/>
              <a:t>? </a:t>
            </a: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656647" y="4487972"/>
            <a:ext cx="1463020" cy="1099975"/>
            <a:chOff x="6054093" y="4802759"/>
            <a:chExt cx="1463020" cy="1099975"/>
          </a:xfrm>
        </p:grpSpPr>
        <p:pic>
          <p:nvPicPr>
            <p:cNvPr id="1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01212" y="4802759"/>
              <a:ext cx="441616" cy="1099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7" name="Skupina 16"/>
            <p:cNvGrpSpPr/>
            <p:nvPr/>
          </p:nvGrpSpPr>
          <p:grpSpPr>
            <a:xfrm>
              <a:off x="6054093" y="5050686"/>
              <a:ext cx="1463020" cy="761617"/>
              <a:chOff x="5716829" y="2322829"/>
              <a:chExt cx="1463020" cy="761617"/>
            </a:xfrm>
          </p:grpSpPr>
          <p:grpSp>
            <p:nvGrpSpPr>
              <p:cNvPr id="18" name="Skupina 17"/>
              <p:cNvGrpSpPr/>
              <p:nvPr/>
            </p:nvGrpSpPr>
            <p:grpSpPr>
              <a:xfrm>
                <a:off x="6268215" y="2540272"/>
                <a:ext cx="274768" cy="544174"/>
                <a:chOff x="1897612" y="1665552"/>
                <a:chExt cx="2121557" cy="3776720"/>
              </a:xfrm>
              <a:solidFill>
                <a:schemeClr val="tx1"/>
              </a:solidFill>
            </p:grpSpPr>
            <p:sp>
              <p:nvSpPr>
                <p:cNvPr id="24" name="Ovál 23"/>
                <p:cNvSpPr/>
                <p:nvPr/>
              </p:nvSpPr>
              <p:spPr>
                <a:xfrm>
                  <a:off x="1897612" y="4146126"/>
                  <a:ext cx="2088232" cy="1296146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/>
                <p:cNvSpPr/>
                <p:nvPr/>
              </p:nvSpPr>
              <p:spPr>
                <a:xfrm>
                  <a:off x="3731135" y="1665552"/>
                  <a:ext cx="288034" cy="2664297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19" name="Přímá spojnice 18"/>
              <p:cNvCxnSpPr/>
              <p:nvPr/>
            </p:nvCxnSpPr>
            <p:spPr>
              <a:xfrm>
                <a:off x="5734102" y="2322829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5718229" y="2446282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5716829" y="2596315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5739689" y="2732216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>
                <a:off x="5739689" y="2880606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6" name="Skupina 25"/>
          <p:cNvGrpSpPr/>
          <p:nvPr/>
        </p:nvGrpSpPr>
        <p:grpSpPr>
          <a:xfrm>
            <a:off x="1362361" y="2222070"/>
            <a:ext cx="2232248" cy="1308459"/>
            <a:chOff x="1303684" y="3260131"/>
            <a:chExt cx="2232248" cy="1308459"/>
          </a:xfrm>
        </p:grpSpPr>
        <p:grpSp>
          <p:nvGrpSpPr>
            <p:cNvPr id="27" name="Skupina 26"/>
            <p:cNvGrpSpPr/>
            <p:nvPr/>
          </p:nvGrpSpPr>
          <p:grpSpPr>
            <a:xfrm>
              <a:off x="2511652" y="3666235"/>
              <a:ext cx="293312" cy="482274"/>
              <a:chOff x="5603967" y="-670281"/>
              <a:chExt cx="2264741" cy="3361232"/>
            </a:xfrm>
            <a:solidFill>
              <a:schemeClr val="tx1"/>
            </a:solidFill>
          </p:grpSpPr>
          <p:sp>
            <p:nvSpPr>
              <p:cNvPr id="34" name="Ovál 33"/>
              <p:cNvSpPr/>
              <p:nvPr/>
            </p:nvSpPr>
            <p:spPr>
              <a:xfrm>
                <a:off x="5603967" y="1394810"/>
                <a:ext cx="2088232" cy="1296141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bdélník 34"/>
              <p:cNvSpPr/>
              <p:nvPr/>
            </p:nvSpPr>
            <p:spPr>
              <a:xfrm>
                <a:off x="7515699" y="-670281"/>
                <a:ext cx="353009" cy="253315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8" name="Přímá spojnice 27"/>
            <p:cNvCxnSpPr/>
            <p:nvPr/>
          </p:nvCxnSpPr>
          <p:spPr>
            <a:xfrm>
              <a:off x="1653209" y="35983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1653209" y="37507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1644241" y="39031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1665041" y="40555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1665041" y="42079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bdélník 32"/>
            <p:cNvSpPr/>
            <p:nvPr/>
          </p:nvSpPr>
          <p:spPr>
            <a:xfrm>
              <a:off x="1303684" y="3260131"/>
              <a:ext cx="2232248" cy="1308459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6" name="Obdélník 35">
            <a:hlinkClick r:id="rId4" action="ppaction://hlinksldjump"/>
          </p:cNvPr>
          <p:cNvSpPr/>
          <p:nvPr/>
        </p:nvSpPr>
        <p:spPr>
          <a:xfrm>
            <a:off x="1272033" y="4458890"/>
            <a:ext cx="2232248" cy="130845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5690035" y="2180076"/>
            <a:ext cx="2232248" cy="1308459"/>
            <a:chOff x="4891608" y="3646148"/>
            <a:chExt cx="2232248" cy="1308459"/>
          </a:xfrm>
        </p:grpSpPr>
        <p:grpSp>
          <p:nvGrpSpPr>
            <p:cNvPr id="38" name="Skupina 37"/>
            <p:cNvGrpSpPr/>
            <p:nvPr/>
          </p:nvGrpSpPr>
          <p:grpSpPr>
            <a:xfrm flipV="1">
              <a:off x="5661605" y="3724309"/>
              <a:ext cx="270452" cy="475263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45" name="Ovál 44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39" name="Přímá spojnice 38"/>
            <p:cNvCxnSpPr/>
            <p:nvPr/>
          </p:nvCxnSpPr>
          <p:spPr>
            <a:xfrm>
              <a:off x="5220072" y="39143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5220072" y="40667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5231904" y="42191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5231904" y="43715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5231904" y="45239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bdélník 43"/>
            <p:cNvSpPr/>
            <p:nvPr/>
          </p:nvSpPr>
          <p:spPr>
            <a:xfrm>
              <a:off x="4891608" y="3646148"/>
              <a:ext cx="2232248" cy="1308459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7" name="Přímá spojnice 46"/>
          <p:cNvCxnSpPr/>
          <p:nvPr/>
        </p:nvCxnSpPr>
        <p:spPr>
          <a:xfrm rot="5400000">
            <a:off x="1961952" y="2315035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924574" y="232500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031293" y="4793521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rot="5400000">
            <a:off x="6126511" y="471970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322020" y="2294245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rot="5400000">
            <a:off x="6374111" y="226944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3" name="Skupina 52"/>
          <p:cNvGrpSpPr/>
          <p:nvPr/>
        </p:nvGrpSpPr>
        <p:grpSpPr>
          <a:xfrm>
            <a:off x="5577056" y="4672688"/>
            <a:ext cx="2232248" cy="1308459"/>
            <a:chOff x="1979712" y="1556792"/>
            <a:chExt cx="2232248" cy="1308459"/>
          </a:xfrm>
        </p:grpSpPr>
        <p:pic>
          <p:nvPicPr>
            <p:cNvPr id="5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74504" y="1661033"/>
              <a:ext cx="441616" cy="1099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55" name="Skupina 54"/>
            <p:cNvGrpSpPr/>
            <p:nvPr/>
          </p:nvGrpSpPr>
          <p:grpSpPr>
            <a:xfrm>
              <a:off x="1979712" y="1556792"/>
              <a:ext cx="2232248" cy="1308459"/>
              <a:chOff x="1979712" y="1556792"/>
              <a:chExt cx="2232248" cy="1308459"/>
            </a:xfrm>
          </p:grpSpPr>
          <p:grpSp>
            <p:nvGrpSpPr>
              <p:cNvPr id="56" name="Skupina 55"/>
              <p:cNvGrpSpPr/>
              <p:nvPr/>
            </p:nvGrpSpPr>
            <p:grpSpPr>
              <a:xfrm>
                <a:off x="2834749" y="1997224"/>
                <a:ext cx="270452" cy="474827"/>
                <a:chOff x="2987824" y="1340768"/>
                <a:chExt cx="2088232" cy="3312368"/>
              </a:xfrm>
              <a:solidFill>
                <a:schemeClr val="tx1"/>
              </a:solidFill>
            </p:grpSpPr>
            <p:sp>
              <p:nvSpPr>
                <p:cNvPr id="63" name="Ovál 62"/>
                <p:cNvSpPr/>
                <p:nvPr/>
              </p:nvSpPr>
              <p:spPr>
                <a:xfrm>
                  <a:off x="2987824" y="3356992"/>
                  <a:ext cx="2088232" cy="1296144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4" name="Obdélník 63"/>
                <p:cNvSpPr/>
                <p:nvPr/>
              </p:nvSpPr>
              <p:spPr>
                <a:xfrm>
                  <a:off x="4788024" y="1340768"/>
                  <a:ext cx="288032" cy="2664296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57" name="Přímá spojnice 56"/>
              <p:cNvCxnSpPr/>
              <p:nvPr/>
            </p:nvCxnSpPr>
            <p:spPr>
              <a:xfrm>
                <a:off x="2339752" y="18448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>
                <a:off x="2339752" y="19972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nice 58"/>
              <p:cNvCxnSpPr/>
              <p:nvPr/>
            </p:nvCxnSpPr>
            <p:spPr>
              <a:xfrm>
                <a:off x="2351584" y="21496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nice 59"/>
              <p:cNvCxnSpPr/>
              <p:nvPr/>
            </p:nvCxnSpPr>
            <p:spPr>
              <a:xfrm>
                <a:off x="2351584" y="23020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nice 60"/>
              <p:cNvCxnSpPr/>
              <p:nvPr/>
            </p:nvCxnSpPr>
            <p:spPr>
              <a:xfrm>
                <a:off x="2351584" y="24544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2" name="Obdélník 61"/>
              <p:cNvSpPr/>
              <p:nvPr/>
            </p:nvSpPr>
            <p:spPr>
              <a:xfrm>
                <a:off x="1979712" y="1556792"/>
                <a:ext cx="2232248" cy="1308459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11" name="Přímá spojnice 10"/>
          <p:cNvCxnSpPr/>
          <p:nvPr/>
        </p:nvCxnSpPr>
        <p:spPr>
          <a:xfrm>
            <a:off x="2071813" y="5402145"/>
            <a:ext cx="5763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552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16. Doplň do taktu jednu správnou notu: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1176095" y="3930176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4" name="Ovál 13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Ovál 15"/>
          <p:cNvSpPr/>
          <p:nvPr/>
        </p:nvSpPr>
        <p:spPr>
          <a:xfrm>
            <a:off x="2789379" y="5545508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7956376" y="3367278"/>
            <a:ext cx="578209" cy="1018928"/>
            <a:chOff x="7452320" y="1772816"/>
            <a:chExt cx="578209" cy="1018928"/>
          </a:xfrm>
        </p:grpSpPr>
        <p:sp>
          <p:nvSpPr>
            <p:cNvPr id="19" name="Obdélník 18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337049" y="5800203"/>
            <a:ext cx="1224136" cy="144016"/>
            <a:chOff x="2915816" y="3573016"/>
            <a:chExt cx="1224136" cy="144016"/>
          </a:xfrm>
        </p:grpSpPr>
        <p:cxnSp>
          <p:nvCxnSpPr>
            <p:cNvPr id="21" name="Přímá spojnice 20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Obdélník 21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 flipV="1">
            <a:off x="4550741" y="4031852"/>
            <a:ext cx="1224136" cy="144016"/>
            <a:chOff x="2915816" y="3573016"/>
            <a:chExt cx="1224136" cy="144016"/>
          </a:xfrm>
        </p:grpSpPr>
        <p:cxnSp>
          <p:nvCxnSpPr>
            <p:cNvPr id="24" name="Přímá spojnice 23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bdélník 24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1" name="Přímá spojnice 40"/>
          <p:cNvCxnSpPr/>
          <p:nvPr/>
        </p:nvCxnSpPr>
        <p:spPr>
          <a:xfrm>
            <a:off x="4670352" y="3447435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rot="5400000">
            <a:off x="4713439" y="3578285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456040" y="519860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576414" y="508233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1092641" y="402459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rot="5400000">
            <a:off x="1188984" y="409887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rot="5400000">
            <a:off x="6445061" y="520480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rot="5400000">
            <a:off x="2627783" y="519860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Slunce 50">
            <a:hlinkClick r:id="rId2" action="ppaction://hlinksldjump"/>
          </p:cNvPr>
          <p:cNvSpPr/>
          <p:nvPr/>
        </p:nvSpPr>
        <p:spPr>
          <a:xfrm>
            <a:off x="7129137" y="1485569"/>
            <a:ext cx="1008112" cy="100811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1" name="Skupina 30"/>
          <p:cNvGrpSpPr/>
          <p:nvPr/>
        </p:nvGrpSpPr>
        <p:grpSpPr>
          <a:xfrm>
            <a:off x="777172" y="2098667"/>
            <a:ext cx="5451012" cy="1542848"/>
            <a:chOff x="777172" y="2098667"/>
            <a:chExt cx="5451012" cy="1542848"/>
          </a:xfrm>
        </p:grpSpPr>
        <p:cxnSp>
          <p:nvCxnSpPr>
            <p:cNvPr id="32" name="Přímá spojnice 31"/>
            <p:cNvCxnSpPr/>
            <p:nvPr/>
          </p:nvCxnSpPr>
          <p:spPr>
            <a:xfrm>
              <a:off x="827584" y="2925835"/>
              <a:ext cx="5400600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ovéPole 32"/>
            <p:cNvSpPr txBox="1"/>
            <p:nvPr/>
          </p:nvSpPr>
          <p:spPr>
            <a:xfrm>
              <a:off x="777172" y="2194965"/>
              <a:ext cx="1080120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3</a:t>
              </a:r>
              <a:endParaRPr lang="cs-CZ" sz="4400" b="1" dirty="0" smtClean="0"/>
            </a:p>
            <a:p>
              <a:r>
                <a:rPr lang="cs-CZ" sz="4400" b="1" dirty="0"/>
                <a:t>4</a:t>
              </a:r>
            </a:p>
          </p:txBody>
        </p:sp>
        <p:grpSp>
          <p:nvGrpSpPr>
            <p:cNvPr id="34" name="Skupina 33"/>
            <p:cNvGrpSpPr/>
            <p:nvPr/>
          </p:nvGrpSpPr>
          <p:grpSpPr>
            <a:xfrm>
              <a:off x="1717000" y="2098667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39" name="Ovál 38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délník 39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" name="Skupina 1"/>
          <p:cNvGrpSpPr/>
          <p:nvPr/>
        </p:nvGrpSpPr>
        <p:grpSpPr>
          <a:xfrm>
            <a:off x="4621904" y="4925291"/>
            <a:ext cx="837411" cy="1018928"/>
            <a:chOff x="4621904" y="4925291"/>
            <a:chExt cx="837411" cy="1018928"/>
          </a:xfrm>
        </p:grpSpPr>
        <p:grpSp>
          <p:nvGrpSpPr>
            <p:cNvPr id="28" name="Skupina 27"/>
            <p:cNvGrpSpPr/>
            <p:nvPr/>
          </p:nvGrpSpPr>
          <p:grpSpPr>
            <a:xfrm>
              <a:off x="4621904" y="4925291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29" name="Ovál 28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8" name="Volný tvar 37"/>
            <p:cNvSpPr/>
            <p:nvPr/>
          </p:nvSpPr>
          <p:spPr>
            <a:xfrm>
              <a:off x="5088201" y="4925291"/>
              <a:ext cx="371114" cy="500270"/>
            </a:xfrm>
            <a:custGeom>
              <a:avLst/>
              <a:gdLst>
                <a:gd name="connsiteX0" fmla="*/ 0 w 598714"/>
                <a:gd name="connsiteY0" fmla="*/ 0 h 1121229"/>
                <a:gd name="connsiteX1" fmla="*/ 293914 w 598714"/>
                <a:gd name="connsiteY1" fmla="*/ 10886 h 1121229"/>
                <a:gd name="connsiteX2" fmla="*/ 326571 w 598714"/>
                <a:gd name="connsiteY2" fmla="*/ 21772 h 1121229"/>
                <a:gd name="connsiteX3" fmla="*/ 381000 w 598714"/>
                <a:gd name="connsiteY3" fmla="*/ 54429 h 1121229"/>
                <a:gd name="connsiteX4" fmla="*/ 446314 w 598714"/>
                <a:gd name="connsiteY4" fmla="*/ 141515 h 1121229"/>
                <a:gd name="connsiteX5" fmla="*/ 478971 w 598714"/>
                <a:gd name="connsiteY5" fmla="*/ 217715 h 1121229"/>
                <a:gd name="connsiteX6" fmla="*/ 500743 w 598714"/>
                <a:gd name="connsiteY6" fmla="*/ 283029 h 1121229"/>
                <a:gd name="connsiteX7" fmla="*/ 511628 w 598714"/>
                <a:gd name="connsiteY7" fmla="*/ 315686 h 1121229"/>
                <a:gd name="connsiteX8" fmla="*/ 522514 w 598714"/>
                <a:gd name="connsiteY8" fmla="*/ 359229 h 1121229"/>
                <a:gd name="connsiteX9" fmla="*/ 555171 w 598714"/>
                <a:gd name="connsiteY9" fmla="*/ 478972 h 1121229"/>
                <a:gd name="connsiteX10" fmla="*/ 566057 w 598714"/>
                <a:gd name="connsiteY10" fmla="*/ 1034143 h 1121229"/>
                <a:gd name="connsiteX11" fmla="*/ 587828 w 598714"/>
                <a:gd name="connsiteY11" fmla="*/ 1099457 h 1121229"/>
                <a:gd name="connsiteX12" fmla="*/ 598714 w 598714"/>
                <a:gd name="connsiteY12" fmla="*/ 1121229 h 1121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98714" h="1121229">
                  <a:moveTo>
                    <a:pt x="0" y="0"/>
                  </a:moveTo>
                  <a:cubicBezTo>
                    <a:pt x="97971" y="3629"/>
                    <a:pt x="196093" y="4364"/>
                    <a:pt x="293914" y="10886"/>
                  </a:cubicBezTo>
                  <a:cubicBezTo>
                    <a:pt x="305363" y="11649"/>
                    <a:pt x="316732" y="15868"/>
                    <a:pt x="326571" y="21772"/>
                  </a:cubicBezTo>
                  <a:cubicBezTo>
                    <a:pt x="401284" y="66599"/>
                    <a:pt x="288488" y="23591"/>
                    <a:pt x="381000" y="54429"/>
                  </a:cubicBezTo>
                  <a:cubicBezTo>
                    <a:pt x="430236" y="128282"/>
                    <a:pt x="406041" y="101240"/>
                    <a:pt x="446314" y="141515"/>
                  </a:cubicBezTo>
                  <a:cubicBezTo>
                    <a:pt x="481356" y="246636"/>
                    <a:pt x="425165" y="83200"/>
                    <a:pt x="478971" y="217715"/>
                  </a:cubicBezTo>
                  <a:cubicBezTo>
                    <a:pt x="487494" y="239023"/>
                    <a:pt x="493486" y="261258"/>
                    <a:pt x="500743" y="283029"/>
                  </a:cubicBezTo>
                  <a:cubicBezTo>
                    <a:pt x="504372" y="293915"/>
                    <a:pt x="508845" y="304554"/>
                    <a:pt x="511628" y="315686"/>
                  </a:cubicBezTo>
                  <a:cubicBezTo>
                    <a:pt x="515257" y="330200"/>
                    <a:pt x="518215" y="344899"/>
                    <a:pt x="522514" y="359229"/>
                  </a:cubicBezTo>
                  <a:cubicBezTo>
                    <a:pt x="555660" y="469713"/>
                    <a:pt x="535333" y="379773"/>
                    <a:pt x="555171" y="478972"/>
                  </a:cubicBezTo>
                  <a:cubicBezTo>
                    <a:pt x="558800" y="664029"/>
                    <a:pt x="556329" y="849306"/>
                    <a:pt x="566057" y="1034143"/>
                  </a:cubicBezTo>
                  <a:cubicBezTo>
                    <a:pt x="567263" y="1057060"/>
                    <a:pt x="577565" y="1078931"/>
                    <a:pt x="587828" y="1099457"/>
                  </a:cubicBezTo>
                  <a:lnTo>
                    <a:pt x="598714" y="1121229"/>
                  </a:ln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3" name="Přímá spojnice 42"/>
          <p:cNvCxnSpPr/>
          <p:nvPr/>
        </p:nvCxnSpPr>
        <p:spPr>
          <a:xfrm>
            <a:off x="4511460" y="494910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rot="5400000">
            <a:off x="4628642" y="496297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7332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1.11111E-6 L -0.55122 -0.1891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69" y="-9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17. Která nota je celá?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1176095" y="3930176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4" name="Ovál 13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Ovál 15"/>
          <p:cNvSpPr/>
          <p:nvPr/>
        </p:nvSpPr>
        <p:spPr>
          <a:xfrm>
            <a:off x="7452320" y="2393033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955921" y="1772816"/>
            <a:ext cx="74608" cy="81957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>
            <a:hlinkClick r:id="rId2" action="ppaction://hlinksldjump"/>
          </p:cNvPr>
          <p:cNvSpPr/>
          <p:nvPr/>
        </p:nvSpPr>
        <p:spPr>
          <a:xfrm>
            <a:off x="3059832" y="2182602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/>
          <p:nvPr/>
        </p:nvCxnSpPr>
        <p:spPr>
          <a:xfrm>
            <a:off x="7217790" y="187546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rot="5400000">
            <a:off x="7290724" y="188481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144384" y="411378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rot="5400000">
            <a:off x="1144384" y="411378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Skupina 1"/>
          <p:cNvGrpSpPr/>
          <p:nvPr/>
        </p:nvGrpSpPr>
        <p:grpSpPr>
          <a:xfrm>
            <a:off x="5052155" y="3526908"/>
            <a:ext cx="837411" cy="1018928"/>
            <a:chOff x="5052155" y="3526908"/>
            <a:chExt cx="837411" cy="1018928"/>
          </a:xfrm>
        </p:grpSpPr>
        <p:grpSp>
          <p:nvGrpSpPr>
            <p:cNvPr id="21" name="Skupina 20"/>
            <p:cNvGrpSpPr/>
            <p:nvPr/>
          </p:nvGrpSpPr>
          <p:grpSpPr>
            <a:xfrm>
              <a:off x="5052155" y="3526908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22" name="Ovál 21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bdélník 22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0" name="Volný tvar 29"/>
            <p:cNvSpPr/>
            <p:nvPr/>
          </p:nvSpPr>
          <p:spPr>
            <a:xfrm>
              <a:off x="5518452" y="3542309"/>
              <a:ext cx="371114" cy="500270"/>
            </a:xfrm>
            <a:custGeom>
              <a:avLst/>
              <a:gdLst>
                <a:gd name="connsiteX0" fmla="*/ 0 w 598714"/>
                <a:gd name="connsiteY0" fmla="*/ 0 h 1121229"/>
                <a:gd name="connsiteX1" fmla="*/ 293914 w 598714"/>
                <a:gd name="connsiteY1" fmla="*/ 10886 h 1121229"/>
                <a:gd name="connsiteX2" fmla="*/ 326571 w 598714"/>
                <a:gd name="connsiteY2" fmla="*/ 21772 h 1121229"/>
                <a:gd name="connsiteX3" fmla="*/ 381000 w 598714"/>
                <a:gd name="connsiteY3" fmla="*/ 54429 h 1121229"/>
                <a:gd name="connsiteX4" fmla="*/ 446314 w 598714"/>
                <a:gd name="connsiteY4" fmla="*/ 141515 h 1121229"/>
                <a:gd name="connsiteX5" fmla="*/ 478971 w 598714"/>
                <a:gd name="connsiteY5" fmla="*/ 217715 h 1121229"/>
                <a:gd name="connsiteX6" fmla="*/ 500743 w 598714"/>
                <a:gd name="connsiteY6" fmla="*/ 283029 h 1121229"/>
                <a:gd name="connsiteX7" fmla="*/ 511628 w 598714"/>
                <a:gd name="connsiteY7" fmla="*/ 315686 h 1121229"/>
                <a:gd name="connsiteX8" fmla="*/ 522514 w 598714"/>
                <a:gd name="connsiteY8" fmla="*/ 359229 h 1121229"/>
                <a:gd name="connsiteX9" fmla="*/ 555171 w 598714"/>
                <a:gd name="connsiteY9" fmla="*/ 478972 h 1121229"/>
                <a:gd name="connsiteX10" fmla="*/ 566057 w 598714"/>
                <a:gd name="connsiteY10" fmla="*/ 1034143 h 1121229"/>
                <a:gd name="connsiteX11" fmla="*/ 587828 w 598714"/>
                <a:gd name="connsiteY11" fmla="*/ 1099457 h 1121229"/>
                <a:gd name="connsiteX12" fmla="*/ 598714 w 598714"/>
                <a:gd name="connsiteY12" fmla="*/ 1121229 h 1121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98714" h="1121229">
                  <a:moveTo>
                    <a:pt x="0" y="0"/>
                  </a:moveTo>
                  <a:cubicBezTo>
                    <a:pt x="97971" y="3629"/>
                    <a:pt x="196093" y="4364"/>
                    <a:pt x="293914" y="10886"/>
                  </a:cubicBezTo>
                  <a:cubicBezTo>
                    <a:pt x="305363" y="11649"/>
                    <a:pt x="316732" y="15868"/>
                    <a:pt x="326571" y="21772"/>
                  </a:cubicBezTo>
                  <a:cubicBezTo>
                    <a:pt x="401284" y="66599"/>
                    <a:pt x="288488" y="23591"/>
                    <a:pt x="381000" y="54429"/>
                  </a:cubicBezTo>
                  <a:cubicBezTo>
                    <a:pt x="430236" y="128282"/>
                    <a:pt x="406041" y="101240"/>
                    <a:pt x="446314" y="141515"/>
                  </a:cubicBezTo>
                  <a:cubicBezTo>
                    <a:pt x="481356" y="246636"/>
                    <a:pt x="425165" y="83200"/>
                    <a:pt x="478971" y="217715"/>
                  </a:cubicBezTo>
                  <a:cubicBezTo>
                    <a:pt x="487494" y="239023"/>
                    <a:pt x="493486" y="261258"/>
                    <a:pt x="500743" y="283029"/>
                  </a:cubicBezTo>
                  <a:cubicBezTo>
                    <a:pt x="504372" y="293915"/>
                    <a:pt x="508845" y="304554"/>
                    <a:pt x="511628" y="315686"/>
                  </a:cubicBezTo>
                  <a:cubicBezTo>
                    <a:pt x="515257" y="330200"/>
                    <a:pt x="518215" y="344899"/>
                    <a:pt x="522514" y="359229"/>
                  </a:cubicBezTo>
                  <a:cubicBezTo>
                    <a:pt x="555660" y="469713"/>
                    <a:pt x="535333" y="379773"/>
                    <a:pt x="555171" y="478972"/>
                  </a:cubicBezTo>
                  <a:cubicBezTo>
                    <a:pt x="558800" y="664029"/>
                    <a:pt x="556329" y="849306"/>
                    <a:pt x="566057" y="1034143"/>
                  </a:cubicBezTo>
                  <a:cubicBezTo>
                    <a:pt x="567263" y="1057060"/>
                    <a:pt x="577565" y="1078931"/>
                    <a:pt x="587828" y="1099457"/>
                  </a:cubicBezTo>
                  <a:lnTo>
                    <a:pt x="598714" y="1121229"/>
                  </a:ln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4" name="Přímá spojnice 23"/>
          <p:cNvCxnSpPr/>
          <p:nvPr/>
        </p:nvCxnSpPr>
        <p:spPr>
          <a:xfrm>
            <a:off x="4900895" y="3551602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rot="5400000">
            <a:off x="5086404" y="3551602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7149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4306" y="4764873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0962" y="2696914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467544" y="40466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18. Která nota se nazývá a</a:t>
            </a:r>
            <a:r>
              <a:rPr lang="cs-CZ" sz="2000" dirty="0" smtClean="0"/>
              <a:t>1</a:t>
            </a:r>
            <a:r>
              <a:rPr lang="cs-CZ" dirty="0" smtClean="0"/>
              <a:t>? </a:t>
            </a: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6074143" y="4970876"/>
            <a:ext cx="1490901" cy="1203836"/>
            <a:chOff x="6020625" y="4802759"/>
            <a:chExt cx="1490901" cy="1203836"/>
          </a:xfrm>
        </p:grpSpPr>
        <p:pic>
          <p:nvPicPr>
            <p:cNvPr id="1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01212" y="4802759"/>
              <a:ext cx="483314" cy="120383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7" name="Skupina 16"/>
            <p:cNvGrpSpPr/>
            <p:nvPr/>
          </p:nvGrpSpPr>
          <p:grpSpPr>
            <a:xfrm>
              <a:off x="6020625" y="4990009"/>
              <a:ext cx="1490901" cy="658359"/>
              <a:chOff x="5683361" y="2262152"/>
              <a:chExt cx="1490901" cy="658359"/>
            </a:xfrm>
          </p:grpSpPr>
          <p:grpSp>
            <p:nvGrpSpPr>
              <p:cNvPr id="18" name="Skupina 17"/>
              <p:cNvGrpSpPr/>
              <p:nvPr/>
            </p:nvGrpSpPr>
            <p:grpSpPr>
              <a:xfrm>
                <a:off x="6268215" y="2316159"/>
                <a:ext cx="270452" cy="477269"/>
                <a:chOff x="1897612" y="110145"/>
                <a:chExt cx="2088232" cy="3312381"/>
              </a:xfrm>
              <a:solidFill>
                <a:schemeClr val="tx1"/>
              </a:solidFill>
            </p:grpSpPr>
            <p:sp>
              <p:nvSpPr>
                <p:cNvPr id="24" name="Ovál 23"/>
                <p:cNvSpPr/>
                <p:nvPr/>
              </p:nvSpPr>
              <p:spPr>
                <a:xfrm>
                  <a:off x="1897612" y="2126380"/>
                  <a:ext cx="2088232" cy="1296146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/>
                <p:cNvSpPr/>
                <p:nvPr/>
              </p:nvSpPr>
              <p:spPr>
                <a:xfrm>
                  <a:off x="3599920" y="110145"/>
                  <a:ext cx="288034" cy="2664298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19" name="Přímá spojnice 18"/>
              <p:cNvCxnSpPr/>
              <p:nvPr/>
            </p:nvCxnSpPr>
            <p:spPr>
              <a:xfrm>
                <a:off x="5734102" y="2262152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5718229" y="2446282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5716829" y="2596315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5696724" y="2793428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>
                <a:off x="5683361" y="2920511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6" name="Skupina 25"/>
          <p:cNvGrpSpPr/>
          <p:nvPr/>
        </p:nvGrpSpPr>
        <p:grpSpPr>
          <a:xfrm>
            <a:off x="1865114" y="2544496"/>
            <a:ext cx="2232248" cy="1308459"/>
            <a:chOff x="1303684" y="3260131"/>
            <a:chExt cx="2232248" cy="1308459"/>
          </a:xfrm>
        </p:grpSpPr>
        <p:grpSp>
          <p:nvGrpSpPr>
            <p:cNvPr id="27" name="Skupina 26"/>
            <p:cNvGrpSpPr/>
            <p:nvPr/>
          </p:nvGrpSpPr>
          <p:grpSpPr>
            <a:xfrm>
              <a:off x="2511652" y="3666235"/>
              <a:ext cx="293312" cy="482274"/>
              <a:chOff x="5603967" y="-670281"/>
              <a:chExt cx="2264741" cy="3361232"/>
            </a:xfrm>
            <a:solidFill>
              <a:schemeClr val="tx1"/>
            </a:solidFill>
          </p:grpSpPr>
          <p:sp>
            <p:nvSpPr>
              <p:cNvPr id="34" name="Ovál 33"/>
              <p:cNvSpPr/>
              <p:nvPr/>
            </p:nvSpPr>
            <p:spPr>
              <a:xfrm>
                <a:off x="5603967" y="1394810"/>
                <a:ext cx="2088232" cy="1296141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bdélník 34"/>
              <p:cNvSpPr/>
              <p:nvPr/>
            </p:nvSpPr>
            <p:spPr>
              <a:xfrm>
                <a:off x="7515699" y="-670281"/>
                <a:ext cx="353009" cy="253315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8" name="Přímá spojnice 27"/>
            <p:cNvCxnSpPr/>
            <p:nvPr/>
          </p:nvCxnSpPr>
          <p:spPr>
            <a:xfrm>
              <a:off x="1653209" y="35983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1653209" y="37507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1644241" y="39031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1665041" y="40555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1665041" y="42079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bdélník 32"/>
            <p:cNvSpPr/>
            <p:nvPr/>
          </p:nvSpPr>
          <p:spPr>
            <a:xfrm>
              <a:off x="1303684" y="3260131"/>
              <a:ext cx="2232248" cy="1308459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6" name="Obdélník 35">
            <a:hlinkClick r:id="rId4" action="ppaction://hlinksldjump"/>
          </p:cNvPr>
          <p:cNvSpPr/>
          <p:nvPr/>
        </p:nvSpPr>
        <p:spPr>
          <a:xfrm>
            <a:off x="5691462" y="4838059"/>
            <a:ext cx="2232248" cy="130845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1315842" y="4688026"/>
            <a:ext cx="2232248" cy="1308459"/>
            <a:chOff x="4891608" y="3646148"/>
            <a:chExt cx="2232248" cy="1308459"/>
          </a:xfrm>
        </p:grpSpPr>
        <p:grpSp>
          <p:nvGrpSpPr>
            <p:cNvPr id="38" name="Skupina 37"/>
            <p:cNvGrpSpPr/>
            <p:nvPr/>
          </p:nvGrpSpPr>
          <p:grpSpPr>
            <a:xfrm flipV="1">
              <a:off x="5661605" y="3724309"/>
              <a:ext cx="270452" cy="475263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45" name="Ovál 44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39" name="Přímá spojnice 38"/>
            <p:cNvCxnSpPr/>
            <p:nvPr/>
          </p:nvCxnSpPr>
          <p:spPr>
            <a:xfrm>
              <a:off x="5220072" y="39143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5220072" y="40667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5231904" y="42191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5231904" y="43715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5231904" y="45239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bdélník 43"/>
            <p:cNvSpPr/>
            <p:nvPr/>
          </p:nvSpPr>
          <p:spPr>
            <a:xfrm>
              <a:off x="4891608" y="3646148"/>
              <a:ext cx="2232248" cy="1308459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7" name="Přímá spojnice 46"/>
          <p:cNvCxnSpPr/>
          <p:nvPr/>
        </p:nvCxnSpPr>
        <p:spPr>
          <a:xfrm rot="5400000">
            <a:off x="2589782" y="262004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549190" y="2647429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375538" y="2187999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rot="5400000">
            <a:off x="6438132" y="2149436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1966882" y="4802196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rot="5400000">
            <a:off x="1868673" y="4802195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3" name="Skupina 52"/>
          <p:cNvGrpSpPr/>
          <p:nvPr/>
        </p:nvGrpSpPr>
        <p:grpSpPr>
          <a:xfrm>
            <a:off x="5763343" y="2096664"/>
            <a:ext cx="2232248" cy="1308459"/>
            <a:chOff x="1979712" y="1556792"/>
            <a:chExt cx="2232248" cy="1308459"/>
          </a:xfrm>
        </p:grpSpPr>
        <p:pic>
          <p:nvPicPr>
            <p:cNvPr id="5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74504" y="1661033"/>
              <a:ext cx="441616" cy="1099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55" name="Skupina 54"/>
            <p:cNvGrpSpPr/>
            <p:nvPr/>
          </p:nvGrpSpPr>
          <p:grpSpPr>
            <a:xfrm>
              <a:off x="1979712" y="1556792"/>
              <a:ext cx="2232248" cy="1308459"/>
              <a:chOff x="1979712" y="1556792"/>
              <a:chExt cx="2232248" cy="1308459"/>
            </a:xfrm>
          </p:grpSpPr>
          <p:grpSp>
            <p:nvGrpSpPr>
              <p:cNvPr id="56" name="Skupina 55"/>
              <p:cNvGrpSpPr/>
              <p:nvPr/>
            </p:nvGrpSpPr>
            <p:grpSpPr>
              <a:xfrm>
                <a:off x="2834749" y="1997224"/>
                <a:ext cx="270452" cy="474827"/>
                <a:chOff x="2987824" y="1340768"/>
                <a:chExt cx="2088232" cy="3312368"/>
              </a:xfrm>
              <a:solidFill>
                <a:schemeClr val="tx1"/>
              </a:solidFill>
            </p:grpSpPr>
            <p:sp>
              <p:nvSpPr>
                <p:cNvPr id="63" name="Ovál 62"/>
                <p:cNvSpPr/>
                <p:nvPr/>
              </p:nvSpPr>
              <p:spPr>
                <a:xfrm>
                  <a:off x="2987824" y="3356992"/>
                  <a:ext cx="2088232" cy="1296144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4" name="Obdélník 63"/>
                <p:cNvSpPr/>
                <p:nvPr/>
              </p:nvSpPr>
              <p:spPr>
                <a:xfrm>
                  <a:off x="4788024" y="1340768"/>
                  <a:ext cx="288032" cy="2664296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57" name="Přímá spojnice 56"/>
              <p:cNvCxnSpPr/>
              <p:nvPr/>
            </p:nvCxnSpPr>
            <p:spPr>
              <a:xfrm>
                <a:off x="2339752" y="18448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>
                <a:off x="2339752" y="19972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nice 58"/>
              <p:cNvCxnSpPr/>
              <p:nvPr/>
            </p:nvCxnSpPr>
            <p:spPr>
              <a:xfrm>
                <a:off x="2351584" y="21496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nice 59"/>
              <p:cNvCxnSpPr/>
              <p:nvPr/>
            </p:nvCxnSpPr>
            <p:spPr>
              <a:xfrm>
                <a:off x="2351584" y="23020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nice 60"/>
              <p:cNvCxnSpPr/>
              <p:nvPr/>
            </p:nvCxnSpPr>
            <p:spPr>
              <a:xfrm>
                <a:off x="2351584" y="24544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2" name="Obdélník 61"/>
              <p:cNvSpPr/>
              <p:nvPr/>
            </p:nvSpPr>
            <p:spPr>
              <a:xfrm>
                <a:off x="1979712" y="1556792"/>
                <a:ext cx="2232248" cy="1308459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33467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19. Která notová osnova je správně?</a:t>
            </a:r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1691680" y="3212976"/>
            <a:ext cx="1584176" cy="457200"/>
            <a:chOff x="899592" y="2636912"/>
            <a:chExt cx="1584176" cy="457200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899592" y="2636912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899592" y="2781636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899592" y="2941712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899592" y="3094112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5004048" y="1991417"/>
            <a:ext cx="1584176" cy="720080"/>
            <a:chOff x="4860032" y="1844824"/>
            <a:chExt cx="1584176" cy="720080"/>
          </a:xfrm>
        </p:grpSpPr>
        <p:cxnSp>
          <p:nvCxnSpPr>
            <p:cNvPr id="17" name="Přímá spojnice 16"/>
            <p:cNvCxnSpPr/>
            <p:nvPr/>
          </p:nvCxnSpPr>
          <p:spPr>
            <a:xfrm>
              <a:off x="4860032" y="1844824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4860032" y="1988840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4860032" y="2132856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4860032" y="2276872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4860032" y="2420888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4860032" y="2564904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Skupina 30"/>
          <p:cNvGrpSpPr/>
          <p:nvPr/>
        </p:nvGrpSpPr>
        <p:grpSpPr>
          <a:xfrm>
            <a:off x="6228184" y="3876237"/>
            <a:ext cx="1584176" cy="576064"/>
            <a:chOff x="5148064" y="3861048"/>
            <a:chExt cx="1584176" cy="576064"/>
          </a:xfrm>
        </p:grpSpPr>
        <p:cxnSp>
          <p:nvCxnSpPr>
            <p:cNvPr id="23" name="Přímá spojnice 22"/>
            <p:cNvCxnSpPr/>
            <p:nvPr/>
          </p:nvCxnSpPr>
          <p:spPr>
            <a:xfrm>
              <a:off x="5148064" y="3861048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5148064" y="4005064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>
              <a:off x="5148064" y="4149080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5148064" y="4293096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5148064" y="4437112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1979712" y="5229200"/>
            <a:ext cx="1584176" cy="288032"/>
            <a:chOff x="1527666" y="4149080"/>
            <a:chExt cx="1584176" cy="288032"/>
          </a:xfrm>
        </p:grpSpPr>
        <p:cxnSp>
          <p:nvCxnSpPr>
            <p:cNvPr id="28" name="Přímá spojnice 27"/>
            <p:cNvCxnSpPr/>
            <p:nvPr/>
          </p:nvCxnSpPr>
          <p:spPr>
            <a:xfrm>
              <a:off x="1527666" y="4293096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1527666" y="4149080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1527666" y="4437112"/>
              <a:ext cx="1584176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5" name="Přímá spojnice 34"/>
          <p:cNvCxnSpPr/>
          <p:nvPr/>
        </p:nvCxnSpPr>
        <p:spPr>
          <a:xfrm rot="5400000">
            <a:off x="2303748" y="4833156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310372" y="483302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967971" y="281764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rot="5400000">
            <a:off x="1967971" y="281764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rot="5400000">
            <a:off x="5364088" y="1773995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338029" y="1773995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délník 32">
            <a:hlinkClick r:id="rId2" action="ppaction://hlinksldjump"/>
          </p:cNvPr>
          <p:cNvSpPr/>
          <p:nvPr/>
        </p:nvSpPr>
        <p:spPr>
          <a:xfrm>
            <a:off x="6084168" y="3670176"/>
            <a:ext cx="1944216" cy="105496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726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Volný tvar 45"/>
          <p:cNvSpPr/>
          <p:nvPr/>
        </p:nvSpPr>
        <p:spPr>
          <a:xfrm>
            <a:off x="6916354" y="4020023"/>
            <a:ext cx="371114" cy="5002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442790" y="3440382"/>
            <a:ext cx="3096344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20. </a:t>
            </a:r>
            <a:r>
              <a:rPr lang="cs-CZ" dirty="0"/>
              <a:t>Který takt je </a:t>
            </a:r>
            <a:r>
              <a:rPr lang="cs-CZ" dirty="0" smtClean="0"/>
              <a:t>celý?</a:t>
            </a:r>
            <a:endParaRPr lang="cs-CZ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5699937" y="3984228"/>
            <a:ext cx="2033704" cy="1045651"/>
            <a:chOff x="4283968" y="3579630"/>
            <a:chExt cx="2033704" cy="1045651"/>
          </a:xfrm>
        </p:grpSpPr>
        <p:grpSp>
          <p:nvGrpSpPr>
            <p:cNvPr id="22" name="Skupina 21"/>
            <p:cNvGrpSpPr/>
            <p:nvPr/>
          </p:nvGrpSpPr>
          <p:grpSpPr>
            <a:xfrm>
              <a:off x="4283968" y="3606353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33" name="Ovál 32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bdélník 33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5034088" y="3606353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31" name="Ovál 30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bdélník 31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6" name="Skupina 25"/>
            <p:cNvGrpSpPr/>
            <p:nvPr/>
          </p:nvGrpSpPr>
          <p:grpSpPr>
            <a:xfrm>
              <a:off x="5776767" y="3579630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27" name="Ovál 26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bdélník 27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6" name="Skupina 35"/>
          <p:cNvGrpSpPr/>
          <p:nvPr/>
        </p:nvGrpSpPr>
        <p:grpSpPr>
          <a:xfrm>
            <a:off x="2781874" y="1691957"/>
            <a:ext cx="2160240" cy="1656184"/>
            <a:chOff x="5724128" y="3573016"/>
            <a:chExt cx="2160240" cy="1656184"/>
          </a:xfrm>
        </p:grpSpPr>
        <p:grpSp>
          <p:nvGrpSpPr>
            <p:cNvPr id="37" name="Skupina 36"/>
            <p:cNvGrpSpPr/>
            <p:nvPr/>
          </p:nvGrpSpPr>
          <p:grpSpPr>
            <a:xfrm>
              <a:off x="6012160" y="3816895"/>
              <a:ext cx="578209" cy="1018928"/>
              <a:chOff x="7452320" y="1772816"/>
              <a:chExt cx="578209" cy="1018928"/>
            </a:xfrm>
          </p:grpSpPr>
          <p:sp>
            <p:nvSpPr>
              <p:cNvPr id="42" name="Ovál 41"/>
              <p:cNvSpPr/>
              <p:nvPr/>
            </p:nvSpPr>
            <p:spPr>
              <a:xfrm>
                <a:off x="7452320" y="2393033"/>
                <a:ext cx="540905" cy="398711"/>
              </a:xfrm>
              <a:prstGeom prst="ellipse">
                <a:avLst/>
              </a:prstGeom>
              <a:solidFill>
                <a:schemeClr val="bg1"/>
              </a:solidFill>
              <a:ln w="762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7955921" y="1772816"/>
                <a:ext cx="74608" cy="81957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8" name="Skupina 37"/>
            <p:cNvGrpSpPr/>
            <p:nvPr/>
          </p:nvGrpSpPr>
          <p:grpSpPr>
            <a:xfrm>
              <a:off x="6742769" y="3809644"/>
              <a:ext cx="578209" cy="1018928"/>
              <a:chOff x="7452320" y="1772816"/>
              <a:chExt cx="578209" cy="1018928"/>
            </a:xfrm>
          </p:grpSpPr>
          <p:sp>
            <p:nvSpPr>
              <p:cNvPr id="40" name="Ovál 39"/>
              <p:cNvSpPr/>
              <p:nvPr/>
            </p:nvSpPr>
            <p:spPr>
              <a:xfrm>
                <a:off x="7452320" y="2393033"/>
                <a:ext cx="540905" cy="398711"/>
              </a:xfrm>
              <a:prstGeom prst="ellipse">
                <a:avLst/>
              </a:prstGeom>
              <a:solidFill>
                <a:schemeClr val="tx1"/>
              </a:solidFill>
              <a:ln w="762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7955921" y="1772816"/>
                <a:ext cx="74608" cy="819573"/>
              </a:xfrm>
              <a:prstGeom prst="rect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9" name="Obdélník 38"/>
            <p:cNvSpPr/>
            <p:nvPr/>
          </p:nvSpPr>
          <p:spPr>
            <a:xfrm>
              <a:off x="5724128" y="3573016"/>
              <a:ext cx="2160240" cy="165618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5" name="Přímá spojnice 44"/>
          <p:cNvCxnSpPr/>
          <p:nvPr/>
        </p:nvCxnSpPr>
        <p:spPr>
          <a:xfrm>
            <a:off x="3477324" y="201599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rot="5400000">
            <a:off x="3511553" y="2062236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3" name="Skupina 62"/>
          <p:cNvGrpSpPr/>
          <p:nvPr/>
        </p:nvGrpSpPr>
        <p:grpSpPr>
          <a:xfrm>
            <a:off x="1261646" y="4741847"/>
            <a:ext cx="1520228" cy="1080120"/>
            <a:chOff x="2835748" y="4941168"/>
            <a:chExt cx="1520228" cy="1080120"/>
          </a:xfrm>
        </p:grpSpPr>
        <p:sp>
          <p:nvSpPr>
            <p:cNvPr id="64" name="Ovál 63">
              <a:hlinkClick r:id="rId2" action="ppaction://hlinksldjump"/>
            </p:cNvPr>
            <p:cNvSpPr/>
            <p:nvPr/>
          </p:nvSpPr>
          <p:spPr>
            <a:xfrm>
              <a:off x="3281638" y="5229200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835748" y="4941168"/>
              <a:ext cx="1520228" cy="108012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6" name="Přímá spojnice 65"/>
          <p:cNvCxnSpPr/>
          <p:nvPr/>
        </p:nvCxnSpPr>
        <p:spPr>
          <a:xfrm>
            <a:off x="6493367" y="399191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rot="5400000">
            <a:off x="6521610" y="4057771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Volný tvar 43"/>
          <p:cNvSpPr/>
          <p:nvPr/>
        </p:nvSpPr>
        <p:spPr>
          <a:xfrm>
            <a:off x="7659033" y="3984228"/>
            <a:ext cx="371114" cy="5002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912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21. Na kolik dob je tato nota?</a:t>
            </a:r>
            <a:endParaRPr lang="cs-CZ" dirty="0"/>
          </a:p>
        </p:txBody>
      </p:sp>
      <p:sp>
        <p:nvSpPr>
          <p:cNvPr id="10" name="Obdélník 9">
            <a:hlinkClick r:id="rId2" action="ppaction://hlinksldjump"/>
          </p:cNvPr>
          <p:cNvSpPr/>
          <p:nvPr/>
        </p:nvSpPr>
        <p:spPr>
          <a:xfrm>
            <a:off x="5981875" y="1988840"/>
            <a:ext cx="81464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76256" y="4221088"/>
            <a:ext cx="81464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06527" y="4396353"/>
            <a:ext cx="81464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259632" y="4365104"/>
            <a:ext cx="81464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919174" y="2001833"/>
            <a:ext cx="1980029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1/2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1210183" y="473723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rot="5400000">
            <a:off x="1234907" y="4804921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904534" y="460987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rot="5400000">
            <a:off x="6904534" y="460987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rot="5400000">
            <a:off x="4281802" y="481864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231963" y="4804921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198156" y="2001833"/>
            <a:ext cx="1422063" cy="162743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1963252" y="2300029"/>
            <a:ext cx="1891871" cy="117499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Skupina 26"/>
          <p:cNvGrpSpPr/>
          <p:nvPr/>
        </p:nvGrpSpPr>
        <p:grpSpPr>
          <a:xfrm>
            <a:off x="8063088" y="498748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28" name="Ovál 27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801531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22. Co způsobí tato hudební značka?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3900772" y="1268760"/>
            <a:ext cx="804537" cy="900101"/>
            <a:chOff x="3299411" y="2393267"/>
            <a:chExt cx="804537" cy="900101"/>
          </a:xfrm>
        </p:grpSpPr>
        <p:cxnSp>
          <p:nvCxnSpPr>
            <p:cNvPr id="14" name="Přímá spojnice 13"/>
            <p:cNvCxnSpPr/>
            <p:nvPr/>
          </p:nvCxnSpPr>
          <p:spPr>
            <a:xfrm flipH="1">
              <a:off x="3536268" y="2393267"/>
              <a:ext cx="216024" cy="79208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 flipH="1">
              <a:off x="3644280" y="2501280"/>
              <a:ext cx="216024" cy="79208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>
              <a:off x="3599892" y="2393268"/>
              <a:ext cx="216024" cy="79208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16200000">
              <a:off x="3587443" y="2545667"/>
              <a:ext cx="216024" cy="79208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Obdélník 6"/>
          <p:cNvSpPr/>
          <p:nvPr/>
        </p:nvSpPr>
        <p:spPr>
          <a:xfrm>
            <a:off x="805233" y="2852936"/>
            <a:ext cx="34217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SNÍŽÍ TÓN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729506" y="4581128"/>
            <a:ext cx="54643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PRODLOUŽÍ TÓN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0" name="Obdélník 19">
            <a:hlinkClick r:id="rId2" action="ppaction://hlinksldjump"/>
          </p:cNvPr>
          <p:cNvSpPr/>
          <p:nvPr/>
        </p:nvSpPr>
        <p:spPr>
          <a:xfrm>
            <a:off x="4801780" y="2415842"/>
            <a:ext cx="35382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ZVÝŠÍ TÓN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1494601" y="2525453"/>
            <a:ext cx="1422063" cy="162743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1259698" y="2727103"/>
            <a:ext cx="1891871" cy="117499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3407717" y="4378241"/>
            <a:ext cx="1891871" cy="117499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585784" y="4152020"/>
            <a:ext cx="1422063" cy="162743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389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334" y="4771345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143" b="94828" l="6748" r="88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718" y="2374488"/>
            <a:ext cx="441616" cy="109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dirty="0" smtClean="0"/>
              <a:t>23. Která nota se nazývá </a:t>
            </a:r>
            <a:r>
              <a:rPr lang="cs-CZ" dirty="0"/>
              <a:t>f</a:t>
            </a:r>
            <a:r>
              <a:rPr lang="cs-CZ" sz="2000" dirty="0" smtClean="0"/>
              <a:t>1</a:t>
            </a:r>
            <a:r>
              <a:rPr lang="cs-CZ" dirty="0" smtClean="0"/>
              <a:t>? </a:t>
            </a: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5577056" y="2346013"/>
            <a:ext cx="1463020" cy="1099975"/>
            <a:chOff x="6054093" y="4802759"/>
            <a:chExt cx="1463020" cy="1099975"/>
          </a:xfrm>
        </p:grpSpPr>
        <p:pic>
          <p:nvPicPr>
            <p:cNvPr id="1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01212" y="4802759"/>
              <a:ext cx="441616" cy="1099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7" name="Skupina 16"/>
            <p:cNvGrpSpPr/>
            <p:nvPr/>
          </p:nvGrpSpPr>
          <p:grpSpPr>
            <a:xfrm>
              <a:off x="6054093" y="5050686"/>
              <a:ext cx="1463020" cy="572823"/>
              <a:chOff x="5716829" y="2322829"/>
              <a:chExt cx="1463020" cy="572823"/>
            </a:xfrm>
          </p:grpSpPr>
          <p:grpSp>
            <p:nvGrpSpPr>
              <p:cNvPr id="18" name="Skupina 17"/>
              <p:cNvGrpSpPr/>
              <p:nvPr/>
            </p:nvGrpSpPr>
            <p:grpSpPr>
              <a:xfrm>
                <a:off x="6626573" y="2462801"/>
                <a:ext cx="270452" cy="432851"/>
                <a:chOff x="4664590" y="1127882"/>
                <a:chExt cx="2088232" cy="3004107"/>
              </a:xfrm>
              <a:solidFill>
                <a:schemeClr val="tx1"/>
              </a:solidFill>
            </p:grpSpPr>
            <p:sp>
              <p:nvSpPr>
                <p:cNvPr id="24" name="Ovál 23"/>
                <p:cNvSpPr/>
                <p:nvPr/>
              </p:nvSpPr>
              <p:spPr>
                <a:xfrm>
                  <a:off x="4664590" y="2835843"/>
                  <a:ext cx="2088232" cy="1296146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/>
                <p:cNvSpPr/>
                <p:nvPr/>
              </p:nvSpPr>
              <p:spPr>
                <a:xfrm>
                  <a:off x="6464788" y="1127882"/>
                  <a:ext cx="288034" cy="2664297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19" name="Přímá spojnice 18"/>
              <p:cNvCxnSpPr/>
              <p:nvPr/>
            </p:nvCxnSpPr>
            <p:spPr>
              <a:xfrm>
                <a:off x="5734102" y="2322829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5718229" y="2446282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5716829" y="2596315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5739689" y="2732216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>
                <a:off x="5739689" y="2880606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6" name="Skupina 25"/>
          <p:cNvGrpSpPr/>
          <p:nvPr/>
        </p:nvGrpSpPr>
        <p:grpSpPr>
          <a:xfrm>
            <a:off x="1362361" y="2222070"/>
            <a:ext cx="2232248" cy="1308459"/>
            <a:chOff x="1303684" y="3260131"/>
            <a:chExt cx="2232248" cy="1308459"/>
          </a:xfrm>
        </p:grpSpPr>
        <p:grpSp>
          <p:nvGrpSpPr>
            <p:cNvPr id="27" name="Skupina 26"/>
            <p:cNvGrpSpPr/>
            <p:nvPr/>
          </p:nvGrpSpPr>
          <p:grpSpPr>
            <a:xfrm>
              <a:off x="2511652" y="3666235"/>
              <a:ext cx="293312" cy="482274"/>
              <a:chOff x="5603967" y="-670281"/>
              <a:chExt cx="2264741" cy="3361232"/>
            </a:xfrm>
            <a:solidFill>
              <a:schemeClr val="tx1"/>
            </a:solidFill>
          </p:grpSpPr>
          <p:sp>
            <p:nvSpPr>
              <p:cNvPr id="34" name="Ovál 33"/>
              <p:cNvSpPr/>
              <p:nvPr/>
            </p:nvSpPr>
            <p:spPr>
              <a:xfrm>
                <a:off x="5603967" y="1394810"/>
                <a:ext cx="2088232" cy="1296141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bdélník 34"/>
              <p:cNvSpPr/>
              <p:nvPr/>
            </p:nvSpPr>
            <p:spPr>
              <a:xfrm>
                <a:off x="7515699" y="-670281"/>
                <a:ext cx="353009" cy="253315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8" name="Přímá spojnice 27"/>
            <p:cNvCxnSpPr/>
            <p:nvPr/>
          </p:nvCxnSpPr>
          <p:spPr>
            <a:xfrm>
              <a:off x="1653209" y="35983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1653209" y="37507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1644241" y="39031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1665041" y="40555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1665041" y="4207924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bdélník 32"/>
            <p:cNvSpPr/>
            <p:nvPr/>
          </p:nvSpPr>
          <p:spPr>
            <a:xfrm>
              <a:off x="1303684" y="3260131"/>
              <a:ext cx="2232248" cy="1308459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6" name="Obdélník 35">
            <a:hlinkClick r:id="rId4" action="ppaction://hlinksldjump"/>
          </p:cNvPr>
          <p:cNvSpPr/>
          <p:nvPr/>
        </p:nvSpPr>
        <p:spPr>
          <a:xfrm>
            <a:off x="5197340" y="2231198"/>
            <a:ext cx="2232248" cy="130845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1853940" y="4693184"/>
            <a:ext cx="2232248" cy="1308459"/>
            <a:chOff x="4891608" y="3646148"/>
            <a:chExt cx="2232248" cy="1308459"/>
          </a:xfrm>
        </p:grpSpPr>
        <p:grpSp>
          <p:nvGrpSpPr>
            <p:cNvPr id="38" name="Skupina 37"/>
            <p:cNvGrpSpPr/>
            <p:nvPr/>
          </p:nvGrpSpPr>
          <p:grpSpPr>
            <a:xfrm flipV="1">
              <a:off x="5661605" y="3724309"/>
              <a:ext cx="270452" cy="475263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45" name="Ovál 44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39" name="Přímá spojnice 38"/>
            <p:cNvCxnSpPr/>
            <p:nvPr/>
          </p:nvCxnSpPr>
          <p:spPr>
            <a:xfrm>
              <a:off x="5220072" y="39143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5220072" y="40667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5231904" y="42191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5231904" y="43715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5231904" y="4523961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bdélník 43"/>
            <p:cNvSpPr/>
            <p:nvPr/>
          </p:nvSpPr>
          <p:spPr>
            <a:xfrm>
              <a:off x="4891608" y="3646148"/>
              <a:ext cx="2232248" cy="1308459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7" name="Přímá spojnice 46"/>
          <p:cNvCxnSpPr/>
          <p:nvPr/>
        </p:nvCxnSpPr>
        <p:spPr>
          <a:xfrm rot="5400000">
            <a:off x="1961952" y="2315035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924574" y="232500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031293" y="4793521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rot="5400000">
            <a:off x="6126511" y="471970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2623937" y="4687429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rot="5400000">
            <a:off x="2602267" y="466891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3" name="Skupina 52"/>
          <p:cNvGrpSpPr/>
          <p:nvPr/>
        </p:nvGrpSpPr>
        <p:grpSpPr>
          <a:xfrm>
            <a:off x="5577056" y="4672688"/>
            <a:ext cx="2232248" cy="1308459"/>
            <a:chOff x="1979712" y="1556792"/>
            <a:chExt cx="2232248" cy="1308459"/>
          </a:xfrm>
        </p:grpSpPr>
        <p:pic>
          <p:nvPicPr>
            <p:cNvPr id="5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74504" y="1661033"/>
              <a:ext cx="441616" cy="10999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55" name="Skupina 54"/>
            <p:cNvGrpSpPr/>
            <p:nvPr/>
          </p:nvGrpSpPr>
          <p:grpSpPr>
            <a:xfrm>
              <a:off x="1979712" y="1556792"/>
              <a:ext cx="2232248" cy="1308459"/>
              <a:chOff x="1979712" y="1556792"/>
              <a:chExt cx="2232248" cy="1308459"/>
            </a:xfrm>
          </p:grpSpPr>
          <p:grpSp>
            <p:nvGrpSpPr>
              <p:cNvPr id="56" name="Skupina 55"/>
              <p:cNvGrpSpPr/>
              <p:nvPr/>
            </p:nvGrpSpPr>
            <p:grpSpPr>
              <a:xfrm>
                <a:off x="2834749" y="1997224"/>
                <a:ext cx="270452" cy="474827"/>
                <a:chOff x="2987824" y="1340768"/>
                <a:chExt cx="2088232" cy="3312368"/>
              </a:xfrm>
              <a:solidFill>
                <a:schemeClr val="tx1"/>
              </a:solidFill>
            </p:grpSpPr>
            <p:sp>
              <p:nvSpPr>
                <p:cNvPr id="63" name="Ovál 62"/>
                <p:cNvSpPr/>
                <p:nvPr/>
              </p:nvSpPr>
              <p:spPr>
                <a:xfrm>
                  <a:off x="2987824" y="3356992"/>
                  <a:ext cx="2088232" cy="1296144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4" name="Obdélník 63"/>
                <p:cNvSpPr/>
                <p:nvPr/>
              </p:nvSpPr>
              <p:spPr>
                <a:xfrm>
                  <a:off x="4788024" y="1340768"/>
                  <a:ext cx="288032" cy="2664296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57" name="Přímá spojnice 56"/>
              <p:cNvCxnSpPr/>
              <p:nvPr/>
            </p:nvCxnSpPr>
            <p:spPr>
              <a:xfrm>
                <a:off x="2339752" y="18448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>
                <a:off x="2339752" y="19972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nice 58"/>
              <p:cNvCxnSpPr/>
              <p:nvPr/>
            </p:nvCxnSpPr>
            <p:spPr>
              <a:xfrm>
                <a:off x="2351584" y="21496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nice 59"/>
              <p:cNvCxnSpPr/>
              <p:nvPr/>
            </p:nvCxnSpPr>
            <p:spPr>
              <a:xfrm>
                <a:off x="2351584" y="23020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nice 60"/>
              <p:cNvCxnSpPr/>
              <p:nvPr/>
            </p:nvCxnSpPr>
            <p:spPr>
              <a:xfrm>
                <a:off x="2351584" y="2454424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2" name="Obdélník 61"/>
              <p:cNvSpPr/>
              <p:nvPr/>
            </p:nvSpPr>
            <p:spPr>
              <a:xfrm>
                <a:off x="1979712" y="1556792"/>
                <a:ext cx="2232248" cy="1308459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4607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24. Která nota je čtvrťová?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1176095" y="3930176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4" name="Ovál 13">
              <a:hlinkClick r:id="rId2" action="ppaction://hlinksldjump"/>
            </p:cNvPr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>
              <a:hlinkClick r:id="rId2" action="ppaction://hlinksldjump"/>
            </p:cNvPr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Ovál 15"/>
          <p:cNvSpPr/>
          <p:nvPr/>
        </p:nvSpPr>
        <p:spPr>
          <a:xfrm>
            <a:off x="7452320" y="2393033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955921" y="1772816"/>
            <a:ext cx="74608" cy="81957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059832" y="2182602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/>
          <p:nvPr/>
        </p:nvCxnSpPr>
        <p:spPr>
          <a:xfrm>
            <a:off x="7217790" y="187546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rot="5400000">
            <a:off x="7290724" y="188481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898236" y="184189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rot="5400000">
            <a:off x="2898236" y="187546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Skupina 1"/>
          <p:cNvGrpSpPr/>
          <p:nvPr/>
        </p:nvGrpSpPr>
        <p:grpSpPr>
          <a:xfrm>
            <a:off x="5052155" y="3526908"/>
            <a:ext cx="837411" cy="1018928"/>
            <a:chOff x="5052155" y="3526908"/>
            <a:chExt cx="837411" cy="1018928"/>
          </a:xfrm>
        </p:grpSpPr>
        <p:grpSp>
          <p:nvGrpSpPr>
            <p:cNvPr id="21" name="Skupina 20"/>
            <p:cNvGrpSpPr/>
            <p:nvPr/>
          </p:nvGrpSpPr>
          <p:grpSpPr>
            <a:xfrm>
              <a:off x="5052155" y="3526908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22" name="Ovál 21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bdélník 22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0" name="Volný tvar 29"/>
            <p:cNvSpPr/>
            <p:nvPr/>
          </p:nvSpPr>
          <p:spPr>
            <a:xfrm>
              <a:off x="5518452" y="3527148"/>
              <a:ext cx="371114" cy="500270"/>
            </a:xfrm>
            <a:custGeom>
              <a:avLst/>
              <a:gdLst>
                <a:gd name="connsiteX0" fmla="*/ 0 w 598714"/>
                <a:gd name="connsiteY0" fmla="*/ 0 h 1121229"/>
                <a:gd name="connsiteX1" fmla="*/ 293914 w 598714"/>
                <a:gd name="connsiteY1" fmla="*/ 10886 h 1121229"/>
                <a:gd name="connsiteX2" fmla="*/ 326571 w 598714"/>
                <a:gd name="connsiteY2" fmla="*/ 21772 h 1121229"/>
                <a:gd name="connsiteX3" fmla="*/ 381000 w 598714"/>
                <a:gd name="connsiteY3" fmla="*/ 54429 h 1121229"/>
                <a:gd name="connsiteX4" fmla="*/ 446314 w 598714"/>
                <a:gd name="connsiteY4" fmla="*/ 141515 h 1121229"/>
                <a:gd name="connsiteX5" fmla="*/ 478971 w 598714"/>
                <a:gd name="connsiteY5" fmla="*/ 217715 h 1121229"/>
                <a:gd name="connsiteX6" fmla="*/ 500743 w 598714"/>
                <a:gd name="connsiteY6" fmla="*/ 283029 h 1121229"/>
                <a:gd name="connsiteX7" fmla="*/ 511628 w 598714"/>
                <a:gd name="connsiteY7" fmla="*/ 315686 h 1121229"/>
                <a:gd name="connsiteX8" fmla="*/ 522514 w 598714"/>
                <a:gd name="connsiteY8" fmla="*/ 359229 h 1121229"/>
                <a:gd name="connsiteX9" fmla="*/ 555171 w 598714"/>
                <a:gd name="connsiteY9" fmla="*/ 478972 h 1121229"/>
                <a:gd name="connsiteX10" fmla="*/ 566057 w 598714"/>
                <a:gd name="connsiteY10" fmla="*/ 1034143 h 1121229"/>
                <a:gd name="connsiteX11" fmla="*/ 587828 w 598714"/>
                <a:gd name="connsiteY11" fmla="*/ 1099457 h 1121229"/>
                <a:gd name="connsiteX12" fmla="*/ 598714 w 598714"/>
                <a:gd name="connsiteY12" fmla="*/ 1121229 h 1121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98714" h="1121229">
                  <a:moveTo>
                    <a:pt x="0" y="0"/>
                  </a:moveTo>
                  <a:cubicBezTo>
                    <a:pt x="97971" y="3629"/>
                    <a:pt x="196093" y="4364"/>
                    <a:pt x="293914" y="10886"/>
                  </a:cubicBezTo>
                  <a:cubicBezTo>
                    <a:pt x="305363" y="11649"/>
                    <a:pt x="316732" y="15868"/>
                    <a:pt x="326571" y="21772"/>
                  </a:cubicBezTo>
                  <a:cubicBezTo>
                    <a:pt x="401284" y="66599"/>
                    <a:pt x="288488" y="23591"/>
                    <a:pt x="381000" y="54429"/>
                  </a:cubicBezTo>
                  <a:cubicBezTo>
                    <a:pt x="430236" y="128282"/>
                    <a:pt x="406041" y="101240"/>
                    <a:pt x="446314" y="141515"/>
                  </a:cubicBezTo>
                  <a:cubicBezTo>
                    <a:pt x="481356" y="246636"/>
                    <a:pt x="425165" y="83200"/>
                    <a:pt x="478971" y="217715"/>
                  </a:cubicBezTo>
                  <a:cubicBezTo>
                    <a:pt x="487494" y="239023"/>
                    <a:pt x="493486" y="261258"/>
                    <a:pt x="500743" y="283029"/>
                  </a:cubicBezTo>
                  <a:cubicBezTo>
                    <a:pt x="504372" y="293915"/>
                    <a:pt x="508845" y="304554"/>
                    <a:pt x="511628" y="315686"/>
                  </a:cubicBezTo>
                  <a:cubicBezTo>
                    <a:pt x="515257" y="330200"/>
                    <a:pt x="518215" y="344899"/>
                    <a:pt x="522514" y="359229"/>
                  </a:cubicBezTo>
                  <a:cubicBezTo>
                    <a:pt x="555660" y="469713"/>
                    <a:pt x="535333" y="379773"/>
                    <a:pt x="555171" y="478972"/>
                  </a:cubicBezTo>
                  <a:cubicBezTo>
                    <a:pt x="558800" y="664029"/>
                    <a:pt x="556329" y="849306"/>
                    <a:pt x="566057" y="1034143"/>
                  </a:cubicBezTo>
                  <a:cubicBezTo>
                    <a:pt x="567263" y="1057060"/>
                    <a:pt x="577565" y="1078931"/>
                    <a:pt x="587828" y="1099457"/>
                  </a:cubicBezTo>
                  <a:lnTo>
                    <a:pt x="598714" y="1121229"/>
                  </a:ln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4" name="Přímá spojnice 23"/>
          <p:cNvCxnSpPr/>
          <p:nvPr/>
        </p:nvCxnSpPr>
        <p:spPr>
          <a:xfrm>
            <a:off x="4988717" y="3607065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rot="5400000">
            <a:off x="5086404" y="3654031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2480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25. Najdi k této notě pomlku stejné délky:   </a:t>
            </a:r>
            <a:endParaRPr lang="cs-CZ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4139952" y="2060848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2" name="Ovál 11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377" y="4202980"/>
            <a:ext cx="1171575" cy="1476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347567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6" name="Skupina 15"/>
          <p:cNvGrpSpPr/>
          <p:nvPr/>
        </p:nvGrpSpPr>
        <p:grpSpPr>
          <a:xfrm flipV="1">
            <a:off x="5081346" y="4822676"/>
            <a:ext cx="1224136" cy="144016"/>
            <a:chOff x="2915816" y="3573016"/>
            <a:chExt cx="1224136" cy="144016"/>
          </a:xfrm>
        </p:grpSpPr>
        <p:cxnSp>
          <p:nvCxnSpPr>
            <p:cNvPr id="17" name="Přímá spojnice 16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Obdélník 17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860759" y="4797152"/>
            <a:ext cx="1224136" cy="144016"/>
            <a:chOff x="2915816" y="3573016"/>
            <a:chExt cx="1224136" cy="144016"/>
          </a:xfrm>
        </p:grpSpPr>
        <p:cxnSp>
          <p:nvCxnSpPr>
            <p:cNvPr id="20" name="Přímá spojnice 19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Obdélník 20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2" name="Přímá spojnice 21"/>
          <p:cNvCxnSpPr/>
          <p:nvPr/>
        </p:nvCxnSpPr>
        <p:spPr>
          <a:xfrm>
            <a:off x="1040779" y="422590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rot="5400000">
            <a:off x="1112787" y="422590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rot="5400000">
            <a:off x="3076389" y="4333912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rot="5400000">
            <a:off x="5333374" y="431873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996827" y="437830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261366" y="431873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8210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26. Doplň do taktu jednu správnou notu: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1176095" y="3930176"/>
            <a:ext cx="540905" cy="1018928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4" name="Ovál 13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Ovál 15"/>
          <p:cNvSpPr/>
          <p:nvPr/>
        </p:nvSpPr>
        <p:spPr>
          <a:xfrm>
            <a:off x="2789379" y="5545508"/>
            <a:ext cx="540905" cy="398711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3263985" y="4085782"/>
            <a:ext cx="578209" cy="1018928"/>
            <a:chOff x="7452320" y="1772816"/>
            <a:chExt cx="578209" cy="1018928"/>
          </a:xfrm>
        </p:grpSpPr>
        <p:sp>
          <p:nvSpPr>
            <p:cNvPr id="18" name="Obdélník 17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337049" y="5800203"/>
            <a:ext cx="1224136" cy="144016"/>
            <a:chOff x="2915816" y="3573016"/>
            <a:chExt cx="1224136" cy="144016"/>
          </a:xfrm>
        </p:grpSpPr>
        <p:cxnSp>
          <p:nvCxnSpPr>
            <p:cNvPr id="21" name="Přímá spojnice 20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Obdélník 21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 flipV="1">
            <a:off x="4550741" y="4031852"/>
            <a:ext cx="1224136" cy="144016"/>
            <a:chOff x="2915816" y="3573016"/>
            <a:chExt cx="1224136" cy="144016"/>
          </a:xfrm>
        </p:grpSpPr>
        <p:cxnSp>
          <p:nvCxnSpPr>
            <p:cNvPr id="24" name="Přímá spojnice 23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bdélník 24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1" name="Přímá spojnice 30"/>
          <p:cNvCxnSpPr/>
          <p:nvPr/>
        </p:nvCxnSpPr>
        <p:spPr>
          <a:xfrm>
            <a:off x="4670352" y="3447435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rot="5400000">
            <a:off x="4713439" y="3578285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456040" y="519860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576414" y="5082333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092641" y="402459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rot="5400000">
            <a:off x="1188984" y="409887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rot="5400000">
            <a:off x="6445061" y="520480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rot="5400000">
            <a:off x="2627783" y="5198608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Slunce 40">
            <a:hlinkClick r:id="rId2" action="ppaction://hlinksldjump"/>
          </p:cNvPr>
          <p:cNvSpPr/>
          <p:nvPr/>
        </p:nvSpPr>
        <p:spPr>
          <a:xfrm>
            <a:off x="7129137" y="1485569"/>
            <a:ext cx="1008112" cy="1008112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2" name="Skupina 41"/>
          <p:cNvGrpSpPr/>
          <p:nvPr/>
        </p:nvGrpSpPr>
        <p:grpSpPr>
          <a:xfrm>
            <a:off x="797500" y="2098667"/>
            <a:ext cx="5455890" cy="1164455"/>
            <a:chOff x="772294" y="2098667"/>
            <a:chExt cx="5455890" cy="1164455"/>
          </a:xfrm>
        </p:grpSpPr>
        <p:cxnSp>
          <p:nvCxnSpPr>
            <p:cNvPr id="43" name="Přímá spojnice 42"/>
            <p:cNvCxnSpPr/>
            <p:nvPr/>
          </p:nvCxnSpPr>
          <p:spPr>
            <a:xfrm>
              <a:off x="827584" y="2925835"/>
              <a:ext cx="5400600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TextovéPole 43"/>
            <p:cNvSpPr txBox="1"/>
            <p:nvPr/>
          </p:nvSpPr>
          <p:spPr>
            <a:xfrm>
              <a:off x="772294" y="2493681"/>
              <a:ext cx="108012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C</a:t>
              </a:r>
              <a:endParaRPr lang="cs-CZ" sz="4400" b="1" dirty="0"/>
            </a:p>
          </p:txBody>
        </p:sp>
        <p:grpSp>
          <p:nvGrpSpPr>
            <p:cNvPr id="45" name="Skupina 44"/>
            <p:cNvGrpSpPr/>
            <p:nvPr/>
          </p:nvGrpSpPr>
          <p:grpSpPr>
            <a:xfrm>
              <a:off x="1717000" y="2098667"/>
              <a:ext cx="578209" cy="1018928"/>
              <a:chOff x="2987824" y="1340768"/>
              <a:chExt cx="2232249" cy="3312368"/>
            </a:xfrm>
            <a:solidFill>
              <a:schemeClr val="tx1"/>
            </a:solidFill>
          </p:grpSpPr>
          <p:sp>
            <p:nvSpPr>
              <p:cNvPr id="46" name="Ovál 45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noFill/>
              <a:ln w="762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4932039" y="1340768"/>
                <a:ext cx="288034" cy="2664298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2" name="Skupina 1"/>
          <p:cNvGrpSpPr/>
          <p:nvPr/>
        </p:nvGrpSpPr>
        <p:grpSpPr>
          <a:xfrm>
            <a:off x="7222177" y="3590912"/>
            <a:ext cx="854310" cy="1018928"/>
            <a:chOff x="7222177" y="3590912"/>
            <a:chExt cx="854310" cy="1018928"/>
          </a:xfrm>
        </p:grpSpPr>
        <p:grpSp>
          <p:nvGrpSpPr>
            <p:cNvPr id="28" name="Skupina 27"/>
            <p:cNvGrpSpPr/>
            <p:nvPr/>
          </p:nvGrpSpPr>
          <p:grpSpPr>
            <a:xfrm>
              <a:off x="7222177" y="3590912"/>
              <a:ext cx="540905" cy="1018928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29" name="Ovál 28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8" name="Volný tvar 47"/>
            <p:cNvSpPr/>
            <p:nvPr/>
          </p:nvSpPr>
          <p:spPr>
            <a:xfrm>
              <a:off x="7705373" y="3618075"/>
              <a:ext cx="371114" cy="500270"/>
            </a:xfrm>
            <a:custGeom>
              <a:avLst/>
              <a:gdLst>
                <a:gd name="connsiteX0" fmla="*/ 0 w 598714"/>
                <a:gd name="connsiteY0" fmla="*/ 0 h 1121229"/>
                <a:gd name="connsiteX1" fmla="*/ 293914 w 598714"/>
                <a:gd name="connsiteY1" fmla="*/ 10886 h 1121229"/>
                <a:gd name="connsiteX2" fmla="*/ 326571 w 598714"/>
                <a:gd name="connsiteY2" fmla="*/ 21772 h 1121229"/>
                <a:gd name="connsiteX3" fmla="*/ 381000 w 598714"/>
                <a:gd name="connsiteY3" fmla="*/ 54429 h 1121229"/>
                <a:gd name="connsiteX4" fmla="*/ 446314 w 598714"/>
                <a:gd name="connsiteY4" fmla="*/ 141515 h 1121229"/>
                <a:gd name="connsiteX5" fmla="*/ 478971 w 598714"/>
                <a:gd name="connsiteY5" fmla="*/ 217715 h 1121229"/>
                <a:gd name="connsiteX6" fmla="*/ 500743 w 598714"/>
                <a:gd name="connsiteY6" fmla="*/ 283029 h 1121229"/>
                <a:gd name="connsiteX7" fmla="*/ 511628 w 598714"/>
                <a:gd name="connsiteY7" fmla="*/ 315686 h 1121229"/>
                <a:gd name="connsiteX8" fmla="*/ 522514 w 598714"/>
                <a:gd name="connsiteY8" fmla="*/ 359229 h 1121229"/>
                <a:gd name="connsiteX9" fmla="*/ 555171 w 598714"/>
                <a:gd name="connsiteY9" fmla="*/ 478972 h 1121229"/>
                <a:gd name="connsiteX10" fmla="*/ 566057 w 598714"/>
                <a:gd name="connsiteY10" fmla="*/ 1034143 h 1121229"/>
                <a:gd name="connsiteX11" fmla="*/ 587828 w 598714"/>
                <a:gd name="connsiteY11" fmla="*/ 1099457 h 1121229"/>
                <a:gd name="connsiteX12" fmla="*/ 598714 w 598714"/>
                <a:gd name="connsiteY12" fmla="*/ 1121229 h 1121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98714" h="1121229">
                  <a:moveTo>
                    <a:pt x="0" y="0"/>
                  </a:moveTo>
                  <a:cubicBezTo>
                    <a:pt x="97971" y="3629"/>
                    <a:pt x="196093" y="4364"/>
                    <a:pt x="293914" y="10886"/>
                  </a:cubicBezTo>
                  <a:cubicBezTo>
                    <a:pt x="305363" y="11649"/>
                    <a:pt x="316732" y="15868"/>
                    <a:pt x="326571" y="21772"/>
                  </a:cubicBezTo>
                  <a:cubicBezTo>
                    <a:pt x="401284" y="66599"/>
                    <a:pt x="288488" y="23591"/>
                    <a:pt x="381000" y="54429"/>
                  </a:cubicBezTo>
                  <a:cubicBezTo>
                    <a:pt x="430236" y="128282"/>
                    <a:pt x="406041" y="101240"/>
                    <a:pt x="446314" y="141515"/>
                  </a:cubicBezTo>
                  <a:cubicBezTo>
                    <a:pt x="481356" y="246636"/>
                    <a:pt x="425165" y="83200"/>
                    <a:pt x="478971" y="217715"/>
                  </a:cubicBezTo>
                  <a:cubicBezTo>
                    <a:pt x="487494" y="239023"/>
                    <a:pt x="493486" y="261258"/>
                    <a:pt x="500743" y="283029"/>
                  </a:cubicBezTo>
                  <a:cubicBezTo>
                    <a:pt x="504372" y="293915"/>
                    <a:pt x="508845" y="304554"/>
                    <a:pt x="511628" y="315686"/>
                  </a:cubicBezTo>
                  <a:cubicBezTo>
                    <a:pt x="515257" y="330200"/>
                    <a:pt x="518215" y="344899"/>
                    <a:pt x="522514" y="359229"/>
                  </a:cubicBezTo>
                  <a:cubicBezTo>
                    <a:pt x="555660" y="469713"/>
                    <a:pt x="535333" y="379773"/>
                    <a:pt x="555171" y="478972"/>
                  </a:cubicBezTo>
                  <a:cubicBezTo>
                    <a:pt x="558800" y="664029"/>
                    <a:pt x="556329" y="849306"/>
                    <a:pt x="566057" y="1034143"/>
                  </a:cubicBezTo>
                  <a:cubicBezTo>
                    <a:pt x="567263" y="1057060"/>
                    <a:pt x="577565" y="1078931"/>
                    <a:pt x="587828" y="1099457"/>
                  </a:cubicBezTo>
                  <a:lnTo>
                    <a:pt x="598714" y="1121229"/>
                  </a:ln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9" name="Přímá spojnice 38"/>
          <p:cNvCxnSpPr/>
          <p:nvPr/>
        </p:nvCxnSpPr>
        <p:spPr>
          <a:xfrm rot="5400000">
            <a:off x="7201145" y="368629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7129137" y="3686297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7771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2 0.05046 L -0.0618 -0.2856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0" y="-1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21. Na kolik dob je tato nota?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981875" y="1988840"/>
            <a:ext cx="81464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76256" y="4221088"/>
            <a:ext cx="81464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306527" y="4396353"/>
            <a:ext cx="81464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>
            <a:hlinkClick r:id="rId2" action="ppaction://hlinksldjump"/>
          </p:cNvPr>
          <p:cNvSpPr/>
          <p:nvPr/>
        </p:nvSpPr>
        <p:spPr>
          <a:xfrm>
            <a:off x="1259632" y="4365104"/>
            <a:ext cx="81464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919174" y="2001833"/>
            <a:ext cx="1980029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1/2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5957150" y="2275492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rot="5400000">
            <a:off x="5932426" y="2275492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904534" y="460987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rot="5400000">
            <a:off x="6904534" y="460987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rot="5400000">
            <a:off x="4281802" y="4818640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231963" y="4804921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198156" y="2001833"/>
            <a:ext cx="1422063" cy="1627438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1963252" y="2300029"/>
            <a:ext cx="1891871" cy="117499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9" name="Skupina 28"/>
          <p:cNvGrpSpPr/>
          <p:nvPr/>
        </p:nvGrpSpPr>
        <p:grpSpPr>
          <a:xfrm>
            <a:off x="8172400" y="260648"/>
            <a:ext cx="578209" cy="1018928"/>
            <a:chOff x="7452320" y="1772816"/>
            <a:chExt cx="578209" cy="1018928"/>
          </a:xfrm>
        </p:grpSpPr>
        <p:sp>
          <p:nvSpPr>
            <p:cNvPr id="30" name="Obdélník 29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015660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3562082" y="4348708"/>
            <a:ext cx="196079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9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9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/4</a:t>
            </a:r>
            <a:endParaRPr lang="cs-CZ" sz="9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28. </a:t>
            </a:r>
            <a:r>
              <a:rPr lang="cs-CZ" dirty="0"/>
              <a:t>V jakém taktu je tato písnička?</a:t>
            </a:r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1259632" y="2191487"/>
            <a:ext cx="196079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2/4</a:t>
            </a:r>
            <a:endParaRPr lang="cs-CZ" sz="9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4110431" y="460987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rot="5400000">
            <a:off x="4110431" y="460987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6465595" y="2976317"/>
            <a:ext cx="220605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celý</a:t>
            </a:r>
            <a:endParaRPr lang="cs-CZ" sz="9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7236296" y="328498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rot="5400000">
            <a:off x="7344308" y="3284984"/>
            <a:ext cx="864096" cy="108012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>
            <a:off x="4488390" y="1540648"/>
            <a:ext cx="3314546" cy="1457609"/>
            <a:chOff x="337419" y="834369"/>
            <a:chExt cx="7974968" cy="3087497"/>
          </a:xfrm>
        </p:grpSpPr>
        <p:grpSp>
          <p:nvGrpSpPr>
            <p:cNvPr id="11" name="Skupina 10"/>
            <p:cNvGrpSpPr/>
            <p:nvPr/>
          </p:nvGrpSpPr>
          <p:grpSpPr>
            <a:xfrm>
              <a:off x="751547" y="1569407"/>
              <a:ext cx="7560840" cy="1409424"/>
              <a:chOff x="1334117" y="4356090"/>
              <a:chExt cx="1451992" cy="578007"/>
            </a:xfrm>
          </p:grpSpPr>
          <p:cxnSp>
            <p:nvCxnSpPr>
              <p:cNvPr id="41" name="Přímá spojnice 40"/>
              <p:cNvCxnSpPr/>
              <p:nvPr/>
            </p:nvCxnSpPr>
            <p:spPr>
              <a:xfrm>
                <a:off x="1334117" y="43560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1334117" y="45084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>
                <a:off x="1345949" y="46608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nice 43"/>
              <p:cNvCxnSpPr/>
              <p:nvPr/>
            </p:nvCxnSpPr>
            <p:spPr>
              <a:xfrm>
                <a:off x="1345949" y="4813290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nice 44"/>
              <p:cNvCxnSpPr/>
              <p:nvPr/>
            </p:nvCxnSpPr>
            <p:spPr>
              <a:xfrm>
                <a:off x="1345949" y="4934097"/>
                <a:ext cx="1440160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0" name="TextovéPole 19"/>
            <p:cNvSpPr txBox="1"/>
            <p:nvPr/>
          </p:nvSpPr>
          <p:spPr>
            <a:xfrm>
              <a:off x="1763687" y="1503672"/>
              <a:ext cx="1080119" cy="24181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4400" b="1" dirty="0" smtClean="0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2014645" y="1886897"/>
              <a:ext cx="1547807" cy="996273"/>
              <a:chOff x="2437904" y="1903324"/>
              <a:chExt cx="1547807" cy="996273"/>
            </a:xfrm>
          </p:grpSpPr>
          <p:cxnSp>
            <p:nvCxnSpPr>
              <p:cNvPr id="34" name="Přímá spojnice 33"/>
              <p:cNvCxnSpPr/>
              <p:nvPr/>
            </p:nvCxnSpPr>
            <p:spPr>
              <a:xfrm flipV="1">
                <a:off x="3016114" y="1913063"/>
                <a:ext cx="845599" cy="44387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35" name="Skupina 34"/>
              <p:cNvGrpSpPr/>
              <p:nvPr/>
            </p:nvGrpSpPr>
            <p:grpSpPr>
              <a:xfrm>
                <a:off x="2437904" y="1913062"/>
                <a:ext cx="578209" cy="986535"/>
                <a:chOff x="2565996" y="-1124371"/>
                <a:chExt cx="2088232" cy="3751987"/>
              </a:xfrm>
              <a:solidFill>
                <a:schemeClr val="tx1"/>
              </a:solidFill>
            </p:grpSpPr>
            <p:sp>
              <p:nvSpPr>
                <p:cNvPr id="39" name="Ovál 38"/>
                <p:cNvSpPr/>
                <p:nvPr/>
              </p:nvSpPr>
              <p:spPr>
                <a:xfrm>
                  <a:off x="2565996" y="1331469"/>
                  <a:ext cx="2088232" cy="1296147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0" name="Obdélník 39"/>
                <p:cNvSpPr/>
                <p:nvPr/>
              </p:nvSpPr>
              <p:spPr>
                <a:xfrm>
                  <a:off x="4485791" y="-1124371"/>
                  <a:ext cx="165119" cy="3357987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36" name="Skupina 35"/>
              <p:cNvGrpSpPr/>
              <p:nvPr/>
            </p:nvGrpSpPr>
            <p:grpSpPr>
              <a:xfrm>
                <a:off x="3407502" y="1903324"/>
                <a:ext cx="578209" cy="977880"/>
                <a:chOff x="3212598" y="-782785"/>
                <a:chExt cx="2088232" cy="3719071"/>
              </a:xfrm>
              <a:solidFill>
                <a:schemeClr val="tx1"/>
              </a:solidFill>
            </p:grpSpPr>
            <p:sp>
              <p:nvSpPr>
                <p:cNvPr id="37" name="Ovál 36"/>
                <p:cNvSpPr/>
                <p:nvPr/>
              </p:nvSpPr>
              <p:spPr>
                <a:xfrm>
                  <a:off x="3212598" y="1640139"/>
                  <a:ext cx="2088232" cy="1296147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8" name="Obdélník 37"/>
                <p:cNvSpPr/>
                <p:nvPr/>
              </p:nvSpPr>
              <p:spPr>
                <a:xfrm>
                  <a:off x="4910938" y="-782785"/>
                  <a:ext cx="165119" cy="3357987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22" name="Skupina 21"/>
            <p:cNvGrpSpPr/>
            <p:nvPr/>
          </p:nvGrpSpPr>
          <p:grpSpPr>
            <a:xfrm>
              <a:off x="5868144" y="2132459"/>
              <a:ext cx="578209" cy="998931"/>
              <a:chOff x="2987824" y="1867993"/>
              <a:chExt cx="2088232" cy="3799132"/>
            </a:xfrm>
            <a:solidFill>
              <a:schemeClr val="tx1"/>
            </a:solidFill>
          </p:grpSpPr>
          <p:sp>
            <p:nvSpPr>
              <p:cNvPr id="32" name="Ovál 31"/>
              <p:cNvSpPr/>
              <p:nvPr/>
            </p:nvSpPr>
            <p:spPr>
              <a:xfrm>
                <a:off x="2987824" y="4370978"/>
                <a:ext cx="2088232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4745817" y="1867993"/>
                <a:ext cx="165120" cy="3357983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3" name="Skupina 22"/>
            <p:cNvGrpSpPr/>
            <p:nvPr/>
          </p:nvGrpSpPr>
          <p:grpSpPr>
            <a:xfrm>
              <a:off x="6686810" y="2128714"/>
              <a:ext cx="578209" cy="1051968"/>
              <a:chOff x="3091560" y="1853750"/>
              <a:chExt cx="2088232" cy="4000844"/>
            </a:xfrm>
            <a:solidFill>
              <a:schemeClr val="tx1"/>
            </a:solidFill>
          </p:grpSpPr>
          <p:sp>
            <p:nvSpPr>
              <p:cNvPr id="30" name="Ovál 29"/>
              <p:cNvSpPr/>
              <p:nvPr/>
            </p:nvSpPr>
            <p:spPr>
              <a:xfrm>
                <a:off x="3091560" y="4558447"/>
                <a:ext cx="2088232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4910936" y="1853750"/>
                <a:ext cx="165120" cy="3357983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3969349" y="1811435"/>
              <a:ext cx="578208" cy="1040907"/>
              <a:chOff x="4031940" y="-249123"/>
              <a:chExt cx="2088232" cy="3958776"/>
            </a:xfrm>
            <a:solidFill>
              <a:schemeClr val="tx1"/>
            </a:solidFill>
          </p:grpSpPr>
          <p:sp>
            <p:nvSpPr>
              <p:cNvPr id="28" name="Ovál 27"/>
              <p:cNvSpPr/>
              <p:nvPr/>
            </p:nvSpPr>
            <p:spPr>
              <a:xfrm>
                <a:off x="4031940" y="2413506"/>
                <a:ext cx="2088232" cy="1296147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5870051" y="-249123"/>
                <a:ext cx="165120" cy="3357991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5" name="Přímá spojnice 24"/>
            <p:cNvCxnSpPr/>
            <p:nvPr/>
          </p:nvCxnSpPr>
          <p:spPr>
            <a:xfrm>
              <a:off x="4950161" y="1549911"/>
              <a:ext cx="0" cy="1405989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7812360" y="1569406"/>
              <a:ext cx="0" cy="1405989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7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7419" y="834369"/>
              <a:ext cx="1224136" cy="30490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6" name="Obdélník 45"/>
          <p:cNvSpPr/>
          <p:nvPr/>
        </p:nvSpPr>
        <p:spPr>
          <a:xfrm>
            <a:off x="5039351" y="1162515"/>
            <a:ext cx="255576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Rybička maličká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672236" y="2139955"/>
            <a:ext cx="19002" cy="4168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6452679" y="2470980"/>
            <a:ext cx="240314" cy="16089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nice 49"/>
          <p:cNvCxnSpPr/>
          <p:nvPr/>
        </p:nvCxnSpPr>
        <p:spPr>
          <a:xfrm flipV="1">
            <a:off x="6681737" y="2151709"/>
            <a:ext cx="351447" cy="20955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198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4697" y="4005064"/>
            <a:ext cx="211468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ano</a:t>
            </a:r>
            <a:endParaRPr lang="cs-CZ" sz="96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Veselý obličej 2">
            <a:hlinkClick r:id="rId2" action="ppaction://hlinksldjump"/>
          </p:cNvPr>
          <p:cNvSpPr/>
          <p:nvPr/>
        </p:nvSpPr>
        <p:spPr>
          <a:xfrm>
            <a:off x="3347864" y="836712"/>
            <a:ext cx="2304256" cy="2130623"/>
          </a:xfrm>
          <a:prstGeom prst="smileyFac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677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835224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Veškeré obrázky jsou vytvořeny autorkou prezentace pomocí programů sady Microsoft 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742</TotalTime>
  <Words>513</Words>
  <Application>Microsoft Office PowerPoint</Application>
  <PresentationFormat>Předvádění na obrazovce (4:3)</PresentationFormat>
  <Paragraphs>119</Paragraphs>
  <Slides>33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2. Která nota se nazývá h1? </vt:lpstr>
      <vt:lpstr>3. Spoj noty se slovy:</vt:lpstr>
      <vt:lpstr>4. V jakém taktu je tato písnička?</vt:lpstr>
      <vt:lpstr>5. Který takt je tříčtvrteční?</vt:lpstr>
      <vt:lpstr>6. Která nota se nazývá g1? </vt:lpstr>
      <vt:lpstr>7. Spoj notu a pomlku stejné délky:</vt:lpstr>
      <vt:lpstr>8. Která nota se nazývá e1? </vt:lpstr>
      <vt:lpstr>9. Doplň do taktu jednu správnou notu:</vt:lpstr>
      <vt:lpstr>10. Která nota je osminová?</vt:lpstr>
      <vt:lpstr>11. Která nota se nazývá c2? </vt:lpstr>
      <vt:lpstr>12. Na kolik dob je tato nota?</vt:lpstr>
      <vt:lpstr>13. Který takt je dvoučtvrteční?</vt:lpstr>
      <vt:lpstr>14. Která nota se nazývá d1? </vt:lpstr>
      <vt:lpstr>15. Která nota se nazývá c1? </vt:lpstr>
      <vt:lpstr>16. Doplň do taktu jednu správnou notu:</vt:lpstr>
      <vt:lpstr>17. Která nota je celá?</vt:lpstr>
      <vt:lpstr>Prezentace aplikace PowerPoint</vt:lpstr>
      <vt:lpstr>19. Která notová osnova je správně?</vt:lpstr>
      <vt:lpstr>20. Který takt je celý?</vt:lpstr>
      <vt:lpstr>21. Na kolik dob je tato nota?</vt:lpstr>
      <vt:lpstr>22. Co způsobí tato hudební značka?</vt:lpstr>
      <vt:lpstr>23. Která nota se nazývá f1? </vt:lpstr>
      <vt:lpstr>24. Která nota je čtvrťová?</vt:lpstr>
      <vt:lpstr>25. Najdi k této notě pomlku stejné délky:   </vt:lpstr>
      <vt:lpstr>26. Doplň do taktu jednu správnou notu:</vt:lpstr>
      <vt:lpstr>21. Na kolik dob je tato nota?</vt:lpstr>
      <vt:lpstr>28. V jakém taktu je tato písnička?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76</cp:revision>
  <dcterms:created xsi:type="dcterms:W3CDTF">2012-02-24T08:41:04Z</dcterms:created>
  <dcterms:modified xsi:type="dcterms:W3CDTF">2012-10-25T20:48:29Z</dcterms:modified>
</cp:coreProperties>
</file>