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67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91" autoAdjust="0"/>
    <p:restoredTop sz="94576" autoAdjust="0"/>
  </p:normalViewPr>
  <p:slideViewPr>
    <p:cSldViewPr>
      <p:cViewPr varScale="1">
        <p:scale>
          <a:sx n="70" d="100"/>
          <a:sy n="70" d="100"/>
        </p:scale>
        <p:origin x="-137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708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F88F78-7A71-47AC-A8B6-CE1B947C066E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329C0D1-96C6-4410-B12E-ED80E00737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31641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867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55700" y="7938"/>
            <a:ext cx="6832600" cy="1908175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Bc. Michael RADIMERSKÝ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VY_32_INOVACE_16_5_ KONTROLNÍ PĚTIMINUTOVKA Č. 16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CZ.1.07/1.4.00/21.1115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424630"/>
            <a:ext cx="6400800" cy="1752600"/>
          </a:xfrm>
        </p:spPr>
        <p:txBody>
          <a:bodyPr>
            <a:normAutofit fontScale="92500" lnSpcReduction="10000"/>
          </a:bodyPr>
          <a:lstStyle/>
          <a:p>
            <a:pPr algn="ctr" eaLnBrk="1" hangingPunct="1">
              <a:defRPr/>
            </a:pP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KONTROLNÍ PĚTIMINUTIVKA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9.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ročník.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Jednotlivé snímky jsou časováním nastaveny tak, že se mění po 45 sekundách.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7" name="obrázek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5394325"/>
            <a:ext cx="4687887" cy="14636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158875" cy="1512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Obrázek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475" y="-14288"/>
            <a:ext cx="1152525" cy="14922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60921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332656"/>
            <a:ext cx="4246240" cy="1470025"/>
          </a:xfrm>
        </p:spPr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PĚTIMINUTOVKA č. 16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084168" y="0"/>
            <a:ext cx="3059832" cy="1124744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Devátý ročník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Obrázek 4" descr="italeri 607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3568" y="1797745"/>
            <a:ext cx="7740352" cy="5060255"/>
          </a:xfrm>
          <a:prstGeom prst="rect">
            <a:avLst/>
          </a:prstGeom>
        </p:spPr>
      </p:pic>
    </p:spTree>
  </p:cSld>
  <p:clrMapOvr>
    <a:masterClrMapping/>
  </p:clrMapOvr>
  <p:transition advTm="15460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roce </a:t>
            </a: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1940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napadá italská armáda </a:t>
            </a: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Africký kontinent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v první fázi </a:t>
            </a: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obsazuje britské kolonie v severovýchodní Africe</a:t>
            </a:r>
            <a:r>
              <a:rPr lang="cs-CZ" sz="4400" dirty="0" smtClean="0"/>
              <a:t>?</a:t>
            </a:r>
          </a:p>
          <a:p>
            <a:r>
              <a:rPr lang="cs-CZ" sz="4400" dirty="0" smtClean="0"/>
              <a:t>ANO/NE</a:t>
            </a:r>
            <a:endParaRPr lang="cs-CZ" sz="4400" dirty="0"/>
          </a:p>
        </p:txBody>
      </p:sp>
      <p:pic>
        <p:nvPicPr>
          <p:cNvPr id="9" name="Zástupný symbol pro obsah 8" descr="381741c81d_21187993_o2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860032" y="1700808"/>
            <a:ext cx="3788803" cy="4143240"/>
          </a:xfrm>
        </p:spPr>
      </p:pic>
    </p:spTree>
  </p:cSld>
  <p:clrMapOvr>
    <a:masterClrMapping/>
  </p:clrMapOvr>
  <p:transition advTm="45427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druhé fázi se italská vojska </a:t>
            </a: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pokusí dobýt Egypt 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následně </a:t>
            </a: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Gibraltarský průplav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  <a:endParaRPr lang="cs-CZ" sz="44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400" dirty="0" smtClean="0"/>
              <a:t>ANO/NE</a:t>
            </a:r>
            <a:endParaRPr lang="cs-CZ" sz="4400" dirty="0"/>
          </a:p>
        </p:txBody>
      </p:sp>
      <p:pic>
        <p:nvPicPr>
          <p:cNvPr id="6" name="Zástupný symbol pro obsah 5" descr="Satellite_Image_Photo_Strait_Gibraltar_Spain_Morocco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342123" y="1589162"/>
            <a:ext cx="4622365" cy="4576141"/>
          </a:xfrm>
        </p:spPr>
      </p:pic>
    </p:spTree>
  </p:cSld>
  <p:clrMapOvr>
    <a:masterClrMapping/>
  </p:clrMapOvr>
  <p:transition advTm="45474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637112"/>
          </a:xfrm>
        </p:spPr>
        <p:txBody>
          <a:bodyPr>
            <a:no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Italská vojska díky neúspěchům požádají Německo o vyslání pomoci.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 Afriky byla vyslána německá Afrikakorps pod vedením generála Heinricha Himmlera</a:t>
            </a:r>
            <a:r>
              <a:rPr lang="cs-CZ" dirty="0" smtClean="0"/>
              <a:t>?</a:t>
            </a:r>
          </a:p>
          <a:p>
            <a:r>
              <a:rPr lang="cs-CZ" sz="3200" dirty="0" smtClean="0"/>
              <a:t>ANO/NE</a:t>
            </a:r>
            <a:endParaRPr lang="cs-CZ" sz="3200" dirty="0"/>
          </a:p>
        </p:txBody>
      </p:sp>
      <p:pic>
        <p:nvPicPr>
          <p:cNvPr id="9" name="Zástupný symbol pro obsah 8" descr="Afrika_korps_emblema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449824" y="2621280"/>
            <a:ext cx="3694176" cy="4236720"/>
          </a:xfrm>
        </p:spPr>
      </p:pic>
      <p:pic>
        <p:nvPicPr>
          <p:cNvPr id="10" name="Obrázek 9" descr="wappen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732240" y="0"/>
            <a:ext cx="2411760" cy="2605296"/>
          </a:xfrm>
          <a:prstGeom prst="rect">
            <a:avLst/>
          </a:prstGeom>
        </p:spPr>
      </p:pic>
    </p:spTree>
  </p:cSld>
  <p:clrMapOvr>
    <a:masterClrMapping/>
  </p:clrMapOvr>
  <p:transition advTm="45022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Generál </a:t>
            </a: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Heinrich Himmler 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měl přezdívku „</a:t>
            </a: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Pouštní liška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</a:t>
            </a:r>
            <a:r>
              <a:rPr lang="cs-CZ" sz="4400" dirty="0" smtClean="0"/>
              <a:t>?</a:t>
            </a:r>
          </a:p>
          <a:p>
            <a:pPr lvl="0"/>
            <a:r>
              <a:rPr lang="cs-CZ" sz="4400" dirty="0" smtClean="0"/>
              <a:t>ANO/NE</a:t>
            </a:r>
            <a:endParaRPr lang="cs-CZ" sz="4400" dirty="0"/>
          </a:p>
          <a:p>
            <a:endParaRPr lang="cs-CZ" dirty="0"/>
          </a:p>
        </p:txBody>
      </p:sp>
      <p:pic>
        <p:nvPicPr>
          <p:cNvPr id="7" name="Zástupný symbol pro obsah 6" descr="200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715000" y="1484784"/>
            <a:ext cx="3429000" cy="4800600"/>
          </a:xfrm>
        </p:spPr>
      </p:pic>
    </p:spTree>
  </p:cSld>
  <p:clrMapOvr>
    <a:masterClrMapping/>
  </p:clrMapOvr>
  <p:transition advTm="45318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5. 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sz="57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bojích v Africe se podílel </a:t>
            </a:r>
            <a:r>
              <a:rPr lang="cs-CZ" sz="57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Československý tankový prapor</a:t>
            </a:r>
            <a:r>
              <a:rPr lang="cs-CZ" sz="57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který se vyznamenal v bojích o </a:t>
            </a:r>
            <a:r>
              <a:rPr lang="cs-CZ" sz="57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Tobruk a El-</a:t>
            </a:r>
            <a:r>
              <a:rPr lang="cs-CZ" sz="57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Alamein</a:t>
            </a:r>
            <a:r>
              <a:rPr lang="cs-CZ" sz="57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r>
              <a:rPr lang="cs-CZ" sz="4000" dirty="0" smtClean="0"/>
              <a:t>ANO/NE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0066" y="2276872"/>
            <a:ext cx="4513934" cy="3024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209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6.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roce </a:t>
            </a:r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1944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dochází k </a:t>
            </a:r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ukončení bojů na africkém kontinentě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  <a:endParaRPr lang="cs-CZ" sz="4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800" dirty="0" smtClean="0"/>
              <a:t>ANO/NE</a:t>
            </a:r>
            <a:endParaRPr lang="cs-CZ" sz="4800" dirty="0"/>
          </a:p>
        </p:txBody>
      </p:sp>
      <p:pic>
        <p:nvPicPr>
          <p:cNvPr id="7" name="Zástupný symbol pro obsah 6" descr="italeri 6076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000338" y="4149080"/>
            <a:ext cx="4143662" cy="2708920"/>
          </a:xfrm>
        </p:spPr>
      </p:pic>
      <p:pic>
        <p:nvPicPr>
          <p:cNvPr id="8" name="Obrázek 7" descr="druha-svetova-valka-v-afric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04048" y="923697"/>
            <a:ext cx="4139952" cy="2997325"/>
          </a:xfrm>
          <a:prstGeom prst="rect">
            <a:avLst/>
          </a:prstGeom>
        </p:spPr>
      </p:pic>
    </p:spTree>
  </p:cSld>
  <p:clrMapOvr>
    <a:masterClrMapping/>
  </p:clrMapOvr>
  <p:transition advTm="45412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7.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sz="51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7. prosince 1941 </a:t>
            </a:r>
            <a:r>
              <a:rPr lang="cs-CZ" sz="5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dochází k napadení americké vojenské základny ve </a:t>
            </a:r>
            <a:r>
              <a:rPr lang="cs-CZ" sz="51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Středozemním moři Pearl Harbor</a:t>
            </a:r>
            <a:r>
              <a:rPr lang="cs-CZ" sz="5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  <a:endParaRPr lang="cs-CZ" sz="5000" dirty="0" smtClean="0"/>
          </a:p>
          <a:p>
            <a:r>
              <a:rPr lang="cs-CZ" sz="5000" dirty="0" smtClean="0"/>
              <a:t>ANO/NE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988840"/>
            <a:ext cx="4644008" cy="37152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334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8.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Cílem japonské armády, která Pearl Harbor napadla </a:t>
            </a:r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bylo obsazení </a:t>
            </a:r>
            <a:r>
              <a:rPr lang="cs-CZ" sz="32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Středozemního moře </a:t>
            </a:r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</a:t>
            </a:r>
            <a:r>
              <a:rPr lang="cs-CZ" sz="32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invaze do Austrálie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  <a:endParaRPr lang="cs-CZ" sz="3200" dirty="0" smtClean="0"/>
          </a:p>
          <a:p>
            <a:r>
              <a:rPr lang="cs-CZ" sz="4000" dirty="0" smtClean="0"/>
              <a:t>ANO/NE</a:t>
            </a:r>
            <a:endParaRPr lang="cs-CZ" sz="4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0075" y="2204864"/>
            <a:ext cx="4733925" cy="290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116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9.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23528" y="1600200"/>
            <a:ext cx="4172272" cy="4525963"/>
          </a:xfrm>
        </p:spPr>
        <p:txBody>
          <a:bodyPr>
            <a:normAutofit fontScale="77500" lnSpcReduction="20000"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Vojska USA zastavila postup Japonska v bitvách </a:t>
            </a:r>
            <a:r>
              <a:rPr lang="cs-CZ" sz="4800" b="1" dirty="0" smtClean="0"/>
              <a:t>u </a:t>
            </a:r>
            <a:r>
              <a:rPr lang="cs-CZ" sz="4800" b="1" dirty="0" smtClean="0">
                <a:solidFill>
                  <a:srgbClr val="FF0000"/>
                </a:solidFill>
              </a:rPr>
              <a:t>ostrovů MIDWAY, bitvě GUADALCANAL na Šalamounových ostrovech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r>
              <a:rPr lang="cs-CZ" sz="4800" dirty="0" smtClean="0"/>
              <a:t>ANO/NE</a:t>
            </a:r>
            <a:endParaRPr lang="cs-CZ" sz="4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2413" y="2276872"/>
            <a:ext cx="4727577" cy="259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053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10.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5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Válka v Tichomoří </a:t>
            </a:r>
            <a:r>
              <a:rPr lang="cs-CZ" sz="5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končí 8. května 1945</a:t>
            </a:r>
            <a:r>
              <a:rPr lang="cs-CZ" sz="5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r>
              <a:rPr lang="cs-CZ" sz="4800" dirty="0" smtClean="0"/>
              <a:t>ANO/NE</a:t>
            </a:r>
            <a:endParaRPr lang="cs-CZ" sz="4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3311" y="1844824"/>
            <a:ext cx="5237044" cy="41044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4928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defRPr/>
            </a:pPr>
            <a:r>
              <a:rPr lang="cs-CZ" sz="2400" dirty="0" smtClean="0"/>
              <a:t>Obrázky jsou z </a:t>
            </a:r>
            <a:r>
              <a:rPr lang="cs-CZ" sz="2400" dirty="0" smtClean="0">
                <a:hlinkClick r:id="rId2"/>
              </a:rPr>
              <a:t>www.google.cz</a:t>
            </a:r>
            <a:r>
              <a:rPr lang="cs-CZ" sz="2400" dirty="0" smtClean="0"/>
              <a:t> a nepodléhají žádným autorským právům.</a:t>
            </a:r>
          </a:p>
          <a:p>
            <a:pPr>
              <a:defRPr/>
            </a:pPr>
            <a:r>
              <a:rPr lang="cs-CZ" sz="2400" dirty="0"/>
              <a:t>Není-li uvedeno jinak je materiál dílem autorky podle učebních osnov odpovídajících ŠVP vyučovaných podle učebnic</a:t>
            </a:r>
            <a:r>
              <a:rPr lang="cs-CZ" sz="2400" dirty="0" smtClean="0"/>
              <a:t>:</a:t>
            </a:r>
          </a:p>
          <a:p>
            <a:pPr marL="0" indent="0">
              <a:buFont typeface="Wingdings" pitchFamily="2" charset="2"/>
              <a:buNone/>
              <a:defRPr/>
            </a:pPr>
            <a:r>
              <a:rPr lang="cs-CZ" sz="2400" b="1" dirty="0" smtClean="0"/>
              <a:t>CSC. ČAPKA, František doc. PhDr</a:t>
            </a:r>
            <a:r>
              <a:rPr lang="cs-CZ" sz="2400" dirty="0" smtClean="0"/>
              <a:t>. </a:t>
            </a:r>
            <a:r>
              <a:rPr lang="cs-CZ" sz="2400" b="1" i="1" dirty="0" smtClean="0"/>
              <a:t>Dějepis pro 9. ročník. Novověk, moderní dějiny</a:t>
            </a:r>
            <a:r>
              <a:rPr lang="cs-CZ" sz="2400" i="1" dirty="0" smtClean="0"/>
              <a:t>.</a:t>
            </a:r>
            <a:r>
              <a:rPr lang="cs-CZ" sz="2400" dirty="0" smtClean="0"/>
              <a:t> 1</a:t>
            </a:r>
            <a:r>
              <a:rPr lang="cs-CZ" sz="2400" dirty="0"/>
              <a:t>. vydání. </a:t>
            </a:r>
            <a:r>
              <a:rPr lang="cs-CZ" sz="2400" dirty="0" smtClean="0"/>
              <a:t>Nový Malín: Nová škola, s. </a:t>
            </a:r>
            <a:r>
              <a:rPr lang="cs-CZ" sz="2400" dirty="0"/>
              <a:t>r. o</a:t>
            </a:r>
            <a:r>
              <a:rPr lang="cs-CZ" sz="2400"/>
              <a:t>., </a:t>
            </a:r>
            <a:r>
              <a:rPr lang="cs-CZ" sz="2400" smtClean="0"/>
              <a:t>2010. </a:t>
            </a:r>
            <a:r>
              <a:rPr lang="cs-CZ" sz="2400" dirty="0"/>
              <a:t>učebnice </a:t>
            </a:r>
            <a:r>
              <a:rPr lang="cs-CZ" sz="2400" dirty="0" smtClean="0"/>
              <a:t>vytvořená v souladu s RVP ZV. </a:t>
            </a:r>
            <a:r>
              <a:rPr lang="cs-CZ" sz="2400" dirty="0"/>
              <a:t>ISBN </a:t>
            </a:r>
            <a:r>
              <a:rPr lang="cs-CZ" sz="2400" dirty="0" smtClean="0"/>
              <a:t>978-80-7289-185-6. </a:t>
            </a:r>
          </a:p>
          <a:p>
            <a:pPr marL="0" indent="0">
              <a:buFont typeface="Wingdings" pitchFamily="2" charset="2"/>
              <a:buNone/>
              <a:defRPr/>
            </a:pPr>
            <a:r>
              <a:rPr lang="cs-CZ" sz="2400" dirty="0" smtClean="0"/>
              <a:t>Učebnice je vybavena doložkou: „Schválilo MŠMT čj. 11336/2010-22 dne 24. června 2010 k zařazení do seznamu učebnic pro základní školy jako součást ucelené řady učebnic pro vzdělávací obor Dějepis s dobou platnosti šest let.</a:t>
            </a:r>
            <a:endParaRPr lang="cs-CZ" sz="2400" dirty="0"/>
          </a:p>
          <a:p>
            <a:pPr marL="0" indent="0">
              <a:buFont typeface="Wingdings" pitchFamily="2" charset="2"/>
              <a:buNone/>
              <a:defRPr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460409874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 PRO OBRÁZKY: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www.bilek-eshop.cz/data/picture/italeri%206076.jpg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upload.wikimedia.org/wikipedia/commons/thumb/0/0c/Topography_of_africa.jpg/220px-Topography_of_africa.jpg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upload.wikimedia.org/wikipedia/commons/c/cf/Strait_of_gibraltar.jpg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www.militaryimages.net/photopost/data/563/11wappen1.jpg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upload.wikimedia.org/wikipedia/commons/0/0b/Afrika_korps_emblema.jpg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www.freeinfosociety.com/media/images/5174.jpg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www.people.cz/mag/articles_photo/14470.jpg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farm4.static.flickr.com/3084/3698138290_dd0b172fc1.jpg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http://www.bilek-eshop.cz/data/picture/italeri%206076.jpg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www.historyplace.com/worldwar2/ww2-pix/pearl.jpg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blog.hostgator.com/images/ph/pearlharbor1.jpg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media-1.web.britannica.com/eb-media/80/71380-004-B4724C34.jpg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www.circlecinema.com/wp-content/uploads/2012/06/Battle-of-midway.jpg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4217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554</TotalTime>
  <Words>383</Words>
  <Application>Microsoft Office PowerPoint</Application>
  <PresentationFormat>Předvádění na obrazovce (4:3)</PresentationFormat>
  <Paragraphs>53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Název školy: ZŠ Klášterec nad Ohří, Krátká 676 Autor: Bc. Michael RADIMERSKÝ Název materiálu: VY_32_INOVACE_16_5_ KONTROLNÍ PĚTIMINUTOVKA Č. 16 Číslo projektu: CZ.1.07/1.4.00/21.1115</vt:lpstr>
      <vt:lpstr>PĚTIMINUTOVKA č. 16</vt:lpstr>
      <vt:lpstr>1.</vt:lpstr>
      <vt:lpstr>2.</vt:lpstr>
      <vt:lpstr>3. </vt:lpstr>
      <vt:lpstr>4.</vt:lpstr>
      <vt:lpstr>5. </vt:lpstr>
      <vt:lpstr>6. </vt:lpstr>
      <vt:lpstr>7. </vt:lpstr>
      <vt:lpstr>8. </vt:lpstr>
      <vt:lpstr>9.</vt:lpstr>
      <vt:lpstr>10. </vt:lpstr>
      <vt:lpstr>Použité zdroje:</vt:lpstr>
      <vt:lpstr>ZDROJE PRO OBRÁZKY: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PĚTIMINUTOVKA č. 4</dc:title>
  <dc:creator>MSI</dc:creator>
  <cp:lastModifiedBy>Bc. Michael RADIMERSKÝ</cp:lastModifiedBy>
  <cp:revision>168</cp:revision>
  <dcterms:created xsi:type="dcterms:W3CDTF">2010-11-17T13:07:34Z</dcterms:created>
  <dcterms:modified xsi:type="dcterms:W3CDTF">2012-10-26T14:12:18Z</dcterms:modified>
</cp:coreProperties>
</file>