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11D6DAA-C36B-4B87-A330-6A6C529C9BE3}" type="datetimeFigureOut">
              <a:rPr lang="cs-CZ" smtClean="0"/>
              <a:pPr/>
              <a:t>25.10.2012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0D8AB3F-6819-4DA6-81F8-0711AA77C4B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0" name="Obdélník 39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1" name="Obdélník 40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42" name="Obdélník 41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tIns="45720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56" name="Obdélník 55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5" name="Obdélník 64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6" name="Obdélník 65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7" name="Obdélník 66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11D6DAA-C36B-4B87-A330-6A6C529C9BE3}" type="datetimeFigureOut">
              <a:rPr lang="cs-CZ" smtClean="0"/>
              <a:pPr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0D8AB3F-6819-4DA6-81F8-0711AA77C4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Volný tvar 13"/>
          <p:cNvSpPr>
            <a:spLocks/>
          </p:cNvSpPr>
          <p:nvPr/>
        </p:nvSpPr>
        <p:spPr bwMode="auto">
          <a:xfrm>
            <a:off x="4828952" y="1073888"/>
            <a:ext cx="4322136" cy="5791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3648"/>
              </a:cxn>
              <a:cxn ang="0">
                <a:pos x="720" y="2016"/>
              </a:cxn>
              <a:cxn ang="0">
                <a:pos x="2736" y="0"/>
              </a:cxn>
              <a:cxn ang="0">
                <a:pos x="2736" y="96"/>
              </a:cxn>
              <a:cxn ang="0">
                <a:pos x="744" y="2038"/>
              </a:cxn>
              <a:cxn ang="0">
                <a:pos x="48" y="3648"/>
              </a:cxn>
              <a:cxn ang="0">
                <a:pos x="0" y="3648"/>
              </a:cxn>
            </a:cxnLst>
            <a:rect l="0" t="0" r="0" b="0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48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5" name="Volný tvar 14"/>
          <p:cNvSpPr>
            <a:spLocks/>
          </p:cNvSpPr>
          <p:nvPr/>
        </p:nvSpPr>
        <p:spPr bwMode="auto">
          <a:xfrm>
            <a:off x="373966" y="0"/>
            <a:ext cx="5514536" cy="661533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4080"/>
              </a:cxn>
              <a:cxn ang="0">
                <a:pos x="0" y="4128"/>
              </a:cxn>
              <a:cxn ang="0">
                <a:pos x="3504" y="2640"/>
              </a:cxn>
              <a:cxn ang="0">
                <a:pos x="2880" y="0"/>
              </a:cxn>
              <a:cxn ang="0">
                <a:pos x="2832" y="0"/>
              </a:cxn>
              <a:cxn ang="0">
                <a:pos x="3465" y="2619"/>
              </a:cxn>
              <a:cxn ang="0">
                <a:pos x="0" y="4080"/>
              </a:cxn>
            </a:cxnLst>
            <a:rect l="0" t="0" r="0" b="0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3" name="Volný tvar 12"/>
          <p:cNvSpPr>
            <a:spLocks/>
          </p:cNvSpPr>
          <p:nvPr/>
        </p:nvSpPr>
        <p:spPr bwMode="auto">
          <a:xfrm rot="5236414">
            <a:off x="4462128" y="1483600"/>
            <a:ext cx="4114800" cy="118872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7" name="Volný tvar 16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8" name="Volný tvar 17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9" name="Volný tvar 18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0" name="Volný tvar 19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1" name="Volný tvar 20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2" name="Volný tvar 21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3" name="Volný tvar 22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4" name="Volný tvar 23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5" name="Volný tvar 24"/>
          <p:cNvSpPr>
            <a:spLocks/>
          </p:cNvSpPr>
          <p:nvPr/>
        </p:nvSpPr>
        <p:spPr bwMode="auto">
          <a:xfrm>
            <a:off x="366824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6" name="Volný tvar 25"/>
          <p:cNvSpPr>
            <a:spLocks/>
          </p:cNvSpPr>
          <p:nvPr/>
        </p:nvSpPr>
        <p:spPr bwMode="auto">
          <a:xfrm>
            <a:off x="366824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7" name="Volný tvar 26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tIns="45720" bIns="0" anchor="t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11D6DAA-C36B-4B87-A330-6A6C529C9BE3}" type="datetimeFigureOut">
              <a:rPr lang="cs-CZ" smtClean="0"/>
              <a:pPr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0D8AB3F-6819-4DA6-81F8-0711AA77C4B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63160" y="402264"/>
            <a:ext cx="850392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 flipH="1">
            <a:off x="371538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Obdélník 8"/>
          <p:cNvSpPr/>
          <p:nvPr/>
        </p:nvSpPr>
        <p:spPr>
          <a:xfrm flipH="1">
            <a:off x="411109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>
          <a:xfrm flipH="1">
            <a:off x="44845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H="1">
            <a:off x="476702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500478" y="680477"/>
            <a:ext cx="36576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11D6DAA-C36B-4B87-A330-6A6C529C9BE3}" type="datetimeFigureOut">
              <a:rPr lang="cs-CZ" smtClean="0"/>
              <a:pPr/>
              <a:t>25.10.2012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0D8AB3F-6819-4DA6-81F8-0711AA77C4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bdélník 24"/>
          <p:cNvSpPr/>
          <p:nvPr/>
        </p:nvSpPr>
        <p:spPr>
          <a:xfrm>
            <a:off x="0" y="402265"/>
            <a:ext cx="886708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 anchor="t"/>
          <a:lstStyle>
            <a:lvl1pPr>
              <a:defRPr sz="40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11D6DAA-C36B-4B87-A330-6A6C529C9BE3}" type="datetimeFigureOut">
              <a:rPr lang="cs-CZ" smtClean="0"/>
              <a:pPr/>
              <a:t>25.10.2012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0D8AB3F-6819-4DA6-81F8-0711AA77C4B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87790" y="680477"/>
            <a:ext cx="45720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7" name="Obdélník 16"/>
          <p:cNvSpPr/>
          <p:nvPr/>
        </p:nvSpPr>
        <p:spPr>
          <a:xfrm>
            <a:off x="47305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8" name="Obdélník 17"/>
          <p:cNvSpPr/>
          <p:nvPr/>
        </p:nvSpPr>
        <p:spPr>
          <a:xfrm>
            <a:off x="2825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0" name="Obdélník 19"/>
          <p:cNvSpPr/>
          <p:nvPr/>
        </p:nvSpPr>
        <p:spPr>
          <a:xfrm flipH="1">
            <a:off x="149770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1" name="Obdélník 20"/>
          <p:cNvSpPr/>
          <p:nvPr/>
        </p:nvSpPr>
        <p:spPr>
          <a:xfrm flipH="1">
            <a:off x="189341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Obdélník 21"/>
          <p:cNvSpPr/>
          <p:nvPr/>
        </p:nvSpPr>
        <p:spPr>
          <a:xfrm flipH="1">
            <a:off x="22668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 flipH="1">
            <a:off x="254934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0" name="Obdélník 29"/>
          <p:cNvSpPr/>
          <p:nvPr/>
        </p:nvSpPr>
        <p:spPr>
          <a:xfrm>
            <a:off x="278710" y="680477"/>
            <a:ext cx="36576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11D6DAA-C36B-4B87-A330-6A6C529C9BE3}" type="datetimeFigureOut">
              <a:rPr lang="cs-CZ" smtClean="0"/>
              <a:pPr/>
              <a:t>25.10.2012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0D8AB3F-6819-4DA6-81F8-0711AA77C4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11D6DAA-C36B-4B87-A330-6A6C529C9BE3}" type="datetimeFigureOut">
              <a:rPr lang="cs-CZ" smtClean="0"/>
              <a:pPr/>
              <a:t>25.10.2012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0D8AB3F-6819-4DA6-81F8-0711AA77C4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11D6DAA-C36B-4B87-A330-6A6C529C9BE3}" type="datetimeFigureOut">
              <a:rPr lang="cs-CZ" smtClean="0"/>
              <a:pPr/>
              <a:t>25.10.2012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0D8AB3F-6819-4DA6-81F8-0711AA77C4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68032" y="0"/>
            <a:ext cx="8778240" cy="1878037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9" name="Přímá spojovací čára 8"/>
          <p:cNvCxnSpPr/>
          <p:nvPr/>
        </p:nvCxnSpPr>
        <p:spPr>
          <a:xfrm flipV="1">
            <a:off x="363195" y="1885028"/>
            <a:ext cx="8782622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0" name="Skupina 9"/>
          <p:cNvGrpSpPr/>
          <p:nvPr/>
        </p:nvGrpSpPr>
        <p:grpSpPr>
          <a:xfrm rot="5400000">
            <a:off x="8514581" y="1219200"/>
            <a:ext cx="132763" cy="128466"/>
            <a:chOff x="6668087" y="1297746"/>
            <a:chExt cx="161840" cy="156602"/>
          </a:xfrm>
        </p:grpSpPr>
        <p:cxnSp>
          <p:nvCxnSpPr>
            <p:cNvPr id="15" name="Přímá spojovací čára 14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ovací čára 15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čára 16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grpSp>
        <p:nvGrpSpPr>
          <p:cNvPr id="14" name="Skupina 13"/>
          <p:cNvGrpSpPr/>
          <p:nvPr/>
        </p:nvGrpSpPr>
        <p:grpSpPr>
          <a:xfrm rot="5400000">
            <a:off x="8666981" y="1371600"/>
            <a:ext cx="132763" cy="128466"/>
            <a:chOff x="6668087" y="1297746"/>
            <a:chExt cx="161840" cy="156602"/>
          </a:xfrm>
        </p:grpSpPr>
        <p:cxnSp>
          <p:nvCxnSpPr>
            <p:cNvPr id="11" name="Přímá spojovací čára 10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 rot="5400000">
            <a:off x="8320088" y="1474763"/>
            <a:ext cx="132763" cy="128466"/>
            <a:chOff x="6668087" y="1297746"/>
            <a:chExt cx="161840" cy="156602"/>
          </a:xfrm>
        </p:grpSpPr>
        <p:cxnSp>
          <p:nvCxnSpPr>
            <p:cNvPr id="19" name="Přímá spojovací čára 18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ovací čára 19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ovací čára 20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477000" y="55499"/>
            <a:ext cx="2133600" cy="365125"/>
          </a:xfrm>
        </p:spPr>
        <p:txBody>
          <a:bodyPr/>
          <a:lstStyle>
            <a:extLst/>
          </a:lstStyle>
          <a:p>
            <a:fld id="{B11D6DAA-C36B-4B87-A330-6A6C529C9BE3}" type="datetimeFigureOut">
              <a:rPr lang="cs-CZ" smtClean="0"/>
              <a:pPr/>
              <a:t>25.10.2012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55499"/>
            <a:ext cx="5562600" cy="365125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10600" y="55499"/>
            <a:ext cx="457200" cy="365125"/>
          </a:xfrm>
        </p:spPr>
        <p:txBody>
          <a:bodyPr/>
          <a:lstStyle>
            <a:extLst/>
          </a:lstStyle>
          <a:p>
            <a:fld id="{60D8AB3F-6819-4DA6-81F8-0711AA77C4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11D6DAA-C36B-4B87-A330-6A6C529C9BE3}" type="datetimeFigureOut">
              <a:rPr lang="cs-CZ" smtClean="0"/>
              <a:pPr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0D8AB3F-6819-4DA6-81F8-0711AA77C4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11D6DAA-C36B-4B87-A330-6A6C529C9BE3}" type="datetimeFigureOut">
              <a:rPr lang="cs-CZ" smtClean="0"/>
              <a:pPr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0D8AB3F-6819-4DA6-81F8-0711AA77C4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7" name="Obdélník 16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783560"/>
            <a:ext cx="77724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B11D6DAA-C36B-4B87-A330-6A6C529C9BE3}" type="datetimeFigureOut">
              <a:rPr lang="cs-CZ" smtClean="0"/>
              <a:pPr/>
              <a:t>25.10.2012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fld id="{60D8AB3F-6819-4DA6-81F8-0711AA77C4B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 spc="-100" baseline="0">
          <a:solidFill>
            <a:schemeClr val="tx2">
              <a:satMod val="200000"/>
            </a:schemeClr>
          </a:solidFill>
          <a:latin typeface="+mj-lt"/>
          <a:ea typeface="+mj-ea"/>
          <a:cs typeface="+mj-cs"/>
        </a:defRPr>
      </a:lvl1pPr>
      <a:extLst/>
    </p:titleStyle>
    <p:bodyStyle>
      <a:lvl1pPr marL="411480" indent="-342900" algn="l" rtl="0" eaLnBrk="1" latinLnBrk="0" hangingPunct="1">
        <a:spcBef>
          <a:spcPts val="700"/>
        </a:spcBef>
        <a:buClr>
          <a:schemeClr val="tx2"/>
        </a:buClr>
        <a:buSzPct val="95000"/>
        <a:buFont typeface="Wingdings"/>
        <a:buChar char="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575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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1872" indent="-228600" algn="l" rtl="0" eaLnBrk="1" latinLnBrk="0" hangingPunct="1">
        <a:spcBef>
          <a:spcPct val="20000"/>
        </a:spcBef>
        <a:buClr>
          <a:schemeClr val="accent3"/>
        </a:buClr>
        <a:buFont typeface="Wingdings 3"/>
        <a:buChar char="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3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71600" y="2852936"/>
            <a:ext cx="7772400" cy="2952328"/>
          </a:xfrm>
        </p:spPr>
        <p:txBody>
          <a:bodyPr/>
          <a:lstStyle/>
          <a:p>
            <a:r>
              <a:rPr lang="cs-CZ" sz="16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 školy: ZŠ štětí, Ostrovní 300</a:t>
            </a:r>
            <a:br>
              <a:rPr lang="cs-CZ" sz="16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6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Autor: Lenka Pizúrová</a:t>
            </a:r>
            <a:br>
              <a:rPr lang="cs-CZ" sz="16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6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 materiálu: </a:t>
            </a:r>
            <a:r>
              <a:rPr lang="cs-CZ" sz="16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VY_32_INOVACE_AJ.6.01_to_</a:t>
            </a:r>
            <a:r>
              <a:rPr lang="cs-CZ" sz="1600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</a:t>
            </a:r>
            <a:r>
              <a:rPr lang="cs-CZ" sz="16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_</a:t>
            </a:r>
            <a:r>
              <a:rPr lang="cs-CZ" sz="1600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and</a:t>
            </a:r>
            <a:r>
              <a:rPr lang="cs-CZ" sz="16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_</a:t>
            </a:r>
            <a:r>
              <a:rPr lang="cs-CZ" sz="160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possessives</a:t>
            </a:r>
            <a:r>
              <a:rPr lang="cs-CZ" sz="16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16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6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Název: To </a:t>
            </a:r>
            <a:r>
              <a:rPr lang="cs-CZ" sz="1600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</a:t>
            </a:r>
            <a:r>
              <a:rPr lang="cs-CZ" sz="16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and </a:t>
            </a:r>
            <a:r>
              <a:rPr lang="cs-CZ" sz="1600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possessives</a:t>
            </a:r>
            <a:r>
              <a:rPr lang="cs-CZ" sz="16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16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6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Vzdělávací oblast: Jazyk a jazyková komunikace</a:t>
            </a:r>
            <a:br>
              <a:rPr lang="cs-CZ" sz="16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6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vzdělávací obor: Cizí jazyk – anglický jazyk</a:t>
            </a:r>
            <a:br>
              <a:rPr lang="cs-CZ" sz="16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6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Téma: Procvičení slovesa být, tvorba otázky a záporu, procvičení přivlastňovacích přídavných jmen</a:t>
            </a:r>
            <a:br>
              <a:rPr lang="cs-CZ" sz="16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6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Ročník:6.</a:t>
            </a:r>
            <a:br>
              <a:rPr lang="cs-CZ" sz="16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6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Školní rok: 2011/2012</a:t>
            </a:r>
            <a:br>
              <a:rPr lang="cs-CZ" sz="16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6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Datum: 14.10. 2011</a:t>
            </a:r>
            <a:br>
              <a:rPr lang="cs-CZ" sz="16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6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Číslo operačního programu: CZ.1.07/1.4.00/21.1693</a:t>
            </a:r>
            <a:r>
              <a:rPr lang="cs-CZ" sz="2000" dirty="0" smtClean="0"/>
              <a:t/>
            </a:r>
            <a:br>
              <a:rPr lang="cs-CZ" sz="2000" dirty="0" smtClean="0"/>
            </a:br>
            <a:endParaRPr lang="cs-CZ" sz="2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600" y="692696"/>
            <a:ext cx="7772400" cy="1508760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 smtClean="0"/>
              <a:t>Practicing of to be and possessives</a:t>
            </a:r>
            <a:endParaRPr lang="cs-CZ" sz="4000" b="1" dirty="0" smtClean="0"/>
          </a:p>
          <a:p>
            <a:pPr algn="ctr"/>
            <a:r>
              <a:rPr lang="cs-CZ" b="1" dirty="0" smtClean="0"/>
              <a:t>Anotace: </a:t>
            </a:r>
            <a:r>
              <a:rPr lang="cs-CZ" dirty="0" smtClean="0"/>
              <a:t>Materiál je určen pro žáky 6. ročníku. Slouží k opakování slovesa být a přivlastňovacích zájmen.</a:t>
            </a:r>
            <a:endParaRPr lang="en-GB" b="1" dirty="0"/>
          </a:p>
        </p:txBody>
      </p:sp>
      <p:pic>
        <p:nvPicPr>
          <p:cNvPr id="4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1619672" cy="1556792"/>
          </a:xfrm>
          <a:prstGeom prst="rect">
            <a:avLst/>
          </a:prstGeom>
          <a:noFill/>
        </p:spPr>
      </p:pic>
      <p:pic>
        <p:nvPicPr>
          <p:cNvPr id="5" name="Obrázek 2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339752" y="5994514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0"/>
            <a:ext cx="7772400" cy="1700808"/>
          </a:xfrm>
        </p:spPr>
        <p:txBody>
          <a:bodyPr/>
          <a:lstStyle/>
          <a:p>
            <a:pPr algn="ctr"/>
            <a:r>
              <a:rPr lang="en-GB" sz="3600" b="1" dirty="0" smtClean="0"/>
              <a:t>Fill in the correct form of „to be“</a:t>
            </a:r>
            <a:r>
              <a:rPr lang="cs-CZ" sz="3600" b="1" dirty="0" smtClean="0"/>
              <a:t>, </a:t>
            </a:r>
            <a:r>
              <a:rPr lang="en-GB" sz="3600" b="1" dirty="0" smtClean="0"/>
              <a:t>make questions and negatives.</a:t>
            </a:r>
            <a:endParaRPr lang="en-GB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2188224"/>
            <a:ext cx="7772400" cy="4669776"/>
          </a:xfrm>
        </p:spPr>
        <p:txBody>
          <a:bodyPr>
            <a:normAutofit fontScale="70000" lnSpcReduction="20000"/>
          </a:bodyPr>
          <a:lstStyle/>
          <a:p>
            <a:pPr>
              <a:lnSpc>
                <a:spcPct val="120000"/>
              </a:lnSpc>
            </a:pPr>
            <a:r>
              <a:rPr lang="en-GB" sz="3200" dirty="0" smtClean="0"/>
              <a:t>All my friends ……….  in the playground.</a:t>
            </a:r>
          </a:p>
          <a:p>
            <a:pPr>
              <a:lnSpc>
                <a:spcPct val="120000"/>
              </a:lnSpc>
            </a:pPr>
            <a:r>
              <a:rPr lang="en-GB" sz="3200" dirty="0" smtClean="0"/>
              <a:t>You ………. from Britain.</a:t>
            </a:r>
          </a:p>
          <a:p>
            <a:pPr>
              <a:lnSpc>
                <a:spcPct val="120000"/>
              </a:lnSpc>
            </a:pPr>
            <a:r>
              <a:rPr lang="en-GB" sz="3200" dirty="0" smtClean="0"/>
              <a:t>It ………. from America.</a:t>
            </a:r>
          </a:p>
          <a:p>
            <a:pPr>
              <a:lnSpc>
                <a:spcPct val="120000"/>
              </a:lnSpc>
            </a:pPr>
            <a:r>
              <a:rPr lang="en-GB" sz="3200" dirty="0" smtClean="0"/>
              <a:t>We ………. at school.</a:t>
            </a:r>
          </a:p>
          <a:p>
            <a:pPr>
              <a:lnSpc>
                <a:spcPct val="120000"/>
              </a:lnSpc>
            </a:pPr>
            <a:r>
              <a:rPr lang="en-GB" sz="3200" dirty="0" smtClean="0"/>
              <a:t>The pens ……….  in the bag.</a:t>
            </a:r>
          </a:p>
          <a:p>
            <a:pPr>
              <a:lnSpc>
                <a:spcPct val="120000"/>
              </a:lnSpc>
            </a:pPr>
            <a:r>
              <a:rPr lang="en-GB" sz="3200" dirty="0" smtClean="0"/>
              <a:t>Tom ………. a footballer.</a:t>
            </a:r>
          </a:p>
          <a:p>
            <a:pPr>
              <a:lnSpc>
                <a:spcPct val="120000"/>
              </a:lnSpc>
            </a:pPr>
            <a:r>
              <a:rPr lang="en-GB" sz="3200" dirty="0" smtClean="0"/>
              <a:t>Emma ………. a good student.</a:t>
            </a:r>
            <a:endParaRPr lang="cs-CZ" sz="3200" dirty="0" smtClean="0"/>
          </a:p>
          <a:p>
            <a:pPr>
              <a:lnSpc>
                <a:spcPct val="120000"/>
              </a:lnSpc>
            </a:pPr>
            <a:r>
              <a:rPr lang="en-GB" sz="3200" dirty="0" smtClean="0"/>
              <a:t>The books ………. on the table.</a:t>
            </a:r>
            <a:endParaRPr lang="cs-CZ" sz="3200" dirty="0" smtClean="0"/>
          </a:p>
          <a:p>
            <a:pPr>
              <a:lnSpc>
                <a:spcPct val="120000"/>
              </a:lnSpc>
            </a:pPr>
            <a:r>
              <a:rPr lang="en-GB" sz="3200" dirty="0" smtClean="0"/>
              <a:t>My favourite lesson ………. History.</a:t>
            </a:r>
            <a:endParaRPr lang="cs-CZ" sz="3200" dirty="0" smtClean="0"/>
          </a:p>
          <a:p>
            <a:pPr>
              <a:lnSpc>
                <a:spcPct val="120000"/>
              </a:lnSpc>
            </a:pPr>
            <a:r>
              <a:rPr lang="cs-CZ" sz="3200" dirty="0" err="1" smtClean="0"/>
              <a:t>They</a:t>
            </a:r>
            <a:r>
              <a:rPr lang="cs-CZ" sz="3200" dirty="0" smtClean="0"/>
              <a:t> ………. nice.</a:t>
            </a:r>
            <a:endParaRPr lang="en-GB" sz="3200" dirty="0" smtClean="0"/>
          </a:p>
          <a:p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332656"/>
            <a:ext cx="7772400" cy="1152128"/>
          </a:xfrm>
        </p:spPr>
        <p:txBody>
          <a:bodyPr/>
          <a:lstStyle/>
          <a:p>
            <a:pPr algn="ctr"/>
            <a:r>
              <a:rPr lang="en-GB" sz="3600" b="1" dirty="0" smtClean="0"/>
              <a:t>Fill in the correct possessive</a:t>
            </a:r>
            <a:r>
              <a:rPr lang="cs-CZ" sz="3600" b="1" dirty="0" smtClean="0"/>
              <a:t> </a:t>
            </a:r>
            <a:r>
              <a:rPr lang="en-GB" sz="3600" b="1" dirty="0" smtClean="0"/>
              <a:t>adjectives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or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pronoun</a:t>
            </a:r>
            <a:endParaRPr lang="en-GB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200" dirty="0" smtClean="0"/>
              <a:t>Emma is in the garden with ………. parents. ……….are having dinner. </a:t>
            </a:r>
          </a:p>
          <a:p>
            <a:r>
              <a:rPr lang="en-GB" sz="2200" dirty="0" smtClean="0"/>
              <a:t>Tom and Elis like playing with ………. dog.</a:t>
            </a:r>
          </a:p>
          <a:p>
            <a:r>
              <a:rPr lang="en-GB" sz="2200" dirty="0" smtClean="0"/>
              <a:t>We have 300 pupils in ………. school.</a:t>
            </a:r>
          </a:p>
          <a:p>
            <a:r>
              <a:rPr lang="en-GB" sz="2200" dirty="0" smtClean="0"/>
              <a:t>I like reading books. ………. favourite book is The Little Prince.</a:t>
            </a:r>
            <a:endParaRPr lang="cs-CZ" sz="2200" dirty="0" smtClean="0"/>
          </a:p>
          <a:p>
            <a:r>
              <a:rPr lang="en-GB" sz="2200" dirty="0" smtClean="0"/>
              <a:t>My friend has a little brother. ………. name is George.</a:t>
            </a:r>
            <a:endParaRPr lang="cs-CZ" sz="2200" dirty="0" smtClean="0"/>
          </a:p>
          <a:p>
            <a:r>
              <a:rPr lang="en-GB" sz="2200" dirty="0" smtClean="0"/>
              <a:t>You and ………. friends are very nice.</a:t>
            </a:r>
            <a:endParaRPr lang="cs-CZ" sz="2200" dirty="0" smtClean="0"/>
          </a:p>
          <a:p>
            <a:r>
              <a:rPr lang="cs-CZ" sz="2200" dirty="0" smtClean="0"/>
              <a:t>This </a:t>
            </a:r>
            <a:r>
              <a:rPr lang="cs-CZ" sz="2200" dirty="0" err="1" smtClean="0"/>
              <a:t>is</a:t>
            </a:r>
            <a:r>
              <a:rPr lang="cs-CZ" sz="2200" dirty="0" smtClean="0"/>
              <a:t> Lisa. ………. </a:t>
            </a:r>
            <a:r>
              <a:rPr lang="cs-CZ" sz="2200" dirty="0" err="1"/>
              <a:t>f</a:t>
            </a:r>
            <a:r>
              <a:rPr lang="cs-CZ" sz="2200" dirty="0" err="1" smtClean="0"/>
              <a:t>avourite</a:t>
            </a:r>
            <a:r>
              <a:rPr lang="cs-CZ" sz="2200" dirty="0" smtClean="0"/>
              <a:t> sport </a:t>
            </a:r>
            <a:r>
              <a:rPr lang="cs-CZ" sz="2200" dirty="0" err="1" smtClean="0"/>
              <a:t>is</a:t>
            </a:r>
            <a:r>
              <a:rPr lang="cs-CZ" sz="2200" dirty="0" smtClean="0"/>
              <a:t> </a:t>
            </a:r>
            <a:r>
              <a:rPr lang="cs-CZ" sz="2200" dirty="0" err="1" smtClean="0"/>
              <a:t>tennis</a:t>
            </a:r>
            <a:r>
              <a:rPr lang="cs-CZ" sz="2200" dirty="0" smtClean="0"/>
              <a:t>.</a:t>
            </a:r>
          </a:p>
          <a:p>
            <a:r>
              <a:rPr lang="cs-CZ" sz="2200" dirty="0" smtClean="0"/>
              <a:t>Tom and I are </a:t>
            </a:r>
            <a:r>
              <a:rPr lang="cs-CZ" sz="2200" dirty="0" err="1" smtClean="0"/>
              <a:t>thirteen</a:t>
            </a:r>
            <a:r>
              <a:rPr lang="cs-CZ" sz="2200" dirty="0" smtClean="0"/>
              <a:t>. ………. are </a:t>
            </a:r>
            <a:r>
              <a:rPr lang="cs-CZ" sz="2200" dirty="0" err="1" smtClean="0"/>
              <a:t>from</a:t>
            </a:r>
            <a:r>
              <a:rPr lang="cs-CZ" sz="2200" dirty="0" smtClean="0"/>
              <a:t> </a:t>
            </a:r>
            <a:r>
              <a:rPr lang="cs-CZ" sz="2200" dirty="0" err="1" smtClean="0"/>
              <a:t>Britain</a:t>
            </a:r>
            <a:r>
              <a:rPr lang="cs-CZ" sz="2200" dirty="0" smtClean="0"/>
              <a:t>.</a:t>
            </a:r>
          </a:p>
          <a:p>
            <a:r>
              <a:rPr lang="cs-CZ" sz="2200" dirty="0" smtClean="0"/>
              <a:t>Jack and Sam are </a:t>
            </a:r>
            <a:r>
              <a:rPr lang="cs-CZ" sz="2200" dirty="0" err="1" smtClean="0"/>
              <a:t>friends</a:t>
            </a:r>
            <a:r>
              <a:rPr lang="cs-CZ" sz="2200" dirty="0" smtClean="0"/>
              <a:t>. ………. </a:t>
            </a:r>
            <a:r>
              <a:rPr lang="cs-CZ" sz="2200" dirty="0" err="1"/>
              <a:t>f</a:t>
            </a:r>
            <a:r>
              <a:rPr lang="cs-CZ" sz="2200" dirty="0" err="1" smtClean="0"/>
              <a:t>athers</a:t>
            </a:r>
            <a:r>
              <a:rPr lang="cs-CZ" sz="2200" dirty="0" smtClean="0"/>
              <a:t> are </a:t>
            </a:r>
            <a:r>
              <a:rPr lang="cs-CZ" sz="2200" dirty="0" err="1" smtClean="0"/>
              <a:t>teachers</a:t>
            </a:r>
            <a:r>
              <a:rPr lang="cs-CZ" sz="2200" dirty="0" smtClean="0"/>
              <a:t>.</a:t>
            </a:r>
          </a:p>
          <a:p>
            <a:r>
              <a:rPr lang="cs-CZ" sz="2200" dirty="0" err="1" smtClean="0"/>
              <a:t>Look</a:t>
            </a:r>
            <a:r>
              <a:rPr lang="cs-CZ" sz="2200" dirty="0" smtClean="0"/>
              <a:t> </a:t>
            </a:r>
            <a:r>
              <a:rPr lang="cs-CZ" sz="2200" dirty="0" err="1" smtClean="0"/>
              <a:t>at</a:t>
            </a:r>
            <a:r>
              <a:rPr lang="cs-CZ" sz="2200" dirty="0" smtClean="0"/>
              <a:t> </a:t>
            </a:r>
            <a:r>
              <a:rPr lang="cs-CZ" sz="2200" dirty="0" err="1" smtClean="0"/>
              <a:t>our</a:t>
            </a:r>
            <a:r>
              <a:rPr lang="cs-CZ" sz="2200" dirty="0" smtClean="0"/>
              <a:t> </a:t>
            </a:r>
            <a:r>
              <a:rPr lang="cs-CZ" sz="2200" dirty="0" err="1" smtClean="0"/>
              <a:t>cat</a:t>
            </a:r>
            <a:r>
              <a:rPr lang="cs-CZ" sz="2200" dirty="0" smtClean="0"/>
              <a:t>! ………. </a:t>
            </a:r>
            <a:r>
              <a:rPr lang="cs-CZ" sz="2200" dirty="0" err="1" smtClean="0"/>
              <a:t>is</a:t>
            </a:r>
            <a:r>
              <a:rPr lang="cs-CZ" sz="2200" dirty="0" smtClean="0"/>
              <a:t> </a:t>
            </a:r>
            <a:r>
              <a:rPr lang="cs-CZ" sz="2200" dirty="0" err="1" smtClean="0"/>
              <a:t>hungry</a:t>
            </a:r>
            <a:r>
              <a:rPr lang="cs-CZ" sz="2200" dirty="0" smtClean="0"/>
              <a:t>. ………. food </a:t>
            </a:r>
            <a:r>
              <a:rPr lang="cs-CZ" sz="2200" dirty="0" err="1" smtClean="0"/>
              <a:t>is</a:t>
            </a:r>
            <a:r>
              <a:rPr lang="cs-CZ" sz="2200" dirty="0" smtClean="0"/>
              <a:t> on </a:t>
            </a:r>
            <a:r>
              <a:rPr lang="cs-CZ" sz="2200" dirty="0" err="1" smtClean="0"/>
              <a:t>the</a:t>
            </a:r>
            <a:r>
              <a:rPr lang="cs-CZ" sz="2200" dirty="0" smtClean="0"/>
              <a:t> table.</a:t>
            </a:r>
            <a:endParaRPr lang="en-GB" sz="2200" dirty="0" smtClean="0"/>
          </a:p>
          <a:p>
            <a:endParaRPr lang="en-GB" sz="2200" dirty="0" smtClean="0"/>
          </a:p>
          <a:p>
            <a:endParaRPr lang="en-GB" sz="2200" dirty="0" smtClean="0"/>
          </a:p>
          <a:p>
            <a:endParaRPr lang="en-GB" sz="2200" dirty="0" smtClean="0"/>
          </a:p>
          <a:p>
            <a:endParaRPr lang="cs-CZ" sz="2200" dirty="0" smtClean="0"/>
          </a:p>
          <a:p>
            <a:endParaRPr lang="cs-CZ" sz="2200" dirty="0" smtClean="0"/>
          </a:p>
          <a:p>
            <a:endParaRPr lang="cs-CZ" sz="2200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1692800"/>
          </a:xfrm>
        </p:spPr>
        <p:txBody>
          <a:bodyPr/>
          <a:lstStyle/>
          <a:p>
            <a:pPr algn="ctr"/>
            <a:r>
              <a:rPr lang="cs-CZ" sz="3200" dirty="0" smtClean="0"/>
              <a:t>Fill in </a:t>
            </a:r>
            <a:r>
              <a:rPr lang="cs-CZ" sz="3200" dirty="0" err="1" smtClean="0"/>
              <a:t>the</a:t>
            </a:r>
            <a:r>
              <a:rPr lang="cs-CZ" sz="3200" dirty="0" smtClean="0"/>
              <a:t> </a:t>
            </a:r>
            <a:r>
              <a:rPr lang="cs-CZ" sz="3200" dirty="0" err="1" smtClean="0"/>
              <a:t>correct</a:t>
            </a:r>
            <a:r>
              <a:rPr lang="cs-CZ" sz="3200" dirty="0" smtClean="0"/>
              <a:t> </a:t>
            </a:r>
            <a:r>
              <a:rPr lang="cs-CZ" sz="3200" dirty="0" err="1" smtClean="0"/>
              <a:t>form</a:t>
            </a:r>
            <a:r>
              <a:rPr lang="cs-CZ" sz="3200" dirty="0" smtClean="0"/>
              <a:t> </a:t>
            </a:r>
            <a:r>
              <a:rPr lang="cs-CZ" sz="3200" dirty="0" err="1" smtClean="0"/>
              <a:t>of</a:t>
            </a:r>
            <a:r>
              <a:rPr lang="cs-CZ" sz="3200" dirty="0" smtClean="0"/>
              <a:t> „to </a:t>
            </a:r>
            <a:r>
              <a:rPr lang="cs-CZ" sz="3200" dirty="0" err="1" smtClean="0"/>
              <a:t>be</a:t>
            </a:r>
            <a:r>
              <a:rPr lang="cs-CZ" sz="3200" dirty="0" smtClean="0"/>
              <a:t>“ and </a:t>
            </a:r>
            <a:r>
              <a:rPr lang="cs-CZ" sz="3200" dirty="0" err="1" smtClean="0"/>
              <a:t>the</a:t>
            </a:r>
            <a:r>
              <a:rPr lang="cs-CZ" sz="3200" dirty="0" smtClean="0"/>
              <a:t> </a:t>
            </a:r>
            <a:r>
              <a:rPr lang="cs-CZ" sz="3200" dirty="0" err="1" smtClean="0"/>
              <a:t>correct</a:t>
            </a:r>
            <a:r>
              <a:rPr lang="cs-CZ" sz="3200" dirty="0" smtClean="0"/>
              <a:t> </a:t>
            </a:r>
            <a:r>
              <a:rPr lang="cs-CZ" sz="3200" dirty="0" err="1" smtClean="0"/>
              <a:t>possessive</a:t>
            </a:r>
            <a:r>
              <a:rPr lang="cs-CZ" sz="3200" dirty="0" smtClean="0"/>
              <a:t> </a:t>
            </a:r>
            <a:r>
              <a:rPr lang="cs-CZ" sz="3200" dirty="0" err="1" smtClean="0"/>
              <a:t>adjective</a:t>
            </a:r>
            <a:r>
              <a:rPr lang="cs-CZ" sz="3200" dirty="0" smtClean="0"/>
              <a:t> </a:t>
            </a:r>
            <a:r>
              <a:rPr lang="cs-CZ" sz="3200" dirty="0" err="1" smtClean="0"/>
              <a:t>or</a:t>
            </a:r>
            <a:r>
              <a:rPr lang="cs-CZ" sz="3200" dirty="0" smtClean="0"/>
              <a:t> </a:t>
            </a:r>
            <a:r>
              <a:rPr lang="cs-CZ" sz="3200" dirty="0" err="1" smtClean="0"/>
              <a:t>pronoun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1988840"/>
            <a:ext cx="7772400" cy="4869160"/>
          </a:xfrm>
        </p:spPr>
        <p:txBody>
          <a:bodyPr>
            <a:normAutofit/>
          </a:bodyPr>
          <a:lstStyle/>
          <a:p>
            <a:r>
              <a:rPr lang="cs-CZ" sz="2200" dirty="0" smtClean="0"/>
              <a:t>Karen and </a:t>
            </a:r>
            <a:r>
              <a:rPr lang="cs-CZ" sz="2200" dirty="0" err="1" smtClean="0"/>
              <a:t>Ashley</a:t>
            </a:r>
            <a:r>
              <a:rPr lang="cs-CZ" sz="2200" dirty="0" smtClean="0"/>
              <a:t> ………. </a:t>
            </a:r>
            <a:r>
              <a:rPr lang="cs-CZ" sz="2200" dirty="0" err="1" smtClean="0"/>
              <a:t>sisters</a:t>
            </a:r>
            <a:r>
              <a:rPr lang="cs-CZ" sz="2200" dirty="0" smtClean="0"/>
              <a:t>. .......... ………. </a:t>
            </a:r>
            <a:r>
              <a:rPr lang="cs-CZ" sz="2200" dirty="0" err="1"/>
              <a:t>s</a:t>
            </a:r>
            <a:r>
              <a:rPr lang="cs-CZ" sz="2200" dirty="0" err="1" smtClean="0"/>
              <a:t>even</a:t>
            </a:r>
            <a:r>
              <a:rPr lang="cs-CZ" sz="2200" dirty="0" smtClean="0"/>
              <a:t>. ………. </a:t>
            </a:r>
            <a:r>
              <a:rPr lang="cs-CZ" sz="2200" dirty="0" err="1" smtClean="0"/>
              <a:t>brother</a:t>
            </a:r>
            <a:r>
              <a:rPr lang="cs-CZ" sz="2200" dirty="0" smtClean="0"/>
              <a:t> </a:t>
            </a:r>
            <a:r>
              <a:rPr lang="cs-CZ" sz="2200" dirty="0" err="1" smtClean="0"/>
              <a:t>is</a:t>
            </a:r>
            <a:r>
              <a:rPr lang="cs-CZ" sz="2200" dirty="0" smtClean="0"/>
              <a:t> </a:t>
            </a:r>
            <a:r>
              <a:rPr lang="cs-CZ" sz="2200" dirty="0" err="1" smtClean="0"/>
              <a:t>five</a:t>
            </a:r>
            <a:r>
              <a:rPr lang="cs-CZ" sz="2200" dirty="0" smtClean="0"/>
              <a:t>.</a:t>
            </a:r>
          </a:p>
          <a:p>
            <a:r>
              <a:rPr lang="cs-CZ" sz="2200" dirty="0" err="1" smtClean="0"/>
              <a:t>This</a:t>
            </a:r>
            <a:r>
              <a:rPr lang="cs-CZ" sz="2200" dirty="0" smtClean="0"/>
              <a:t> </a:t>
            </a:r>
            <a:r>
              <a:rPr lang="cs-CZ" sz="2200" dirty="0" err="1" smtClean="0"/>
              <a:t>woman</a:t>
            </a:r>
            <a:r>
              <a:rPr lang="cs-CZ" sz="2200" dirty="0" smtClean="0"/>
              <a:t> ………. a </a:t>
            </a:r>
            <a:r>
              <a:rPr lang="cs-CZ" sz="2200" dirty="0" err="1" smtClean="0"/>
              <a:t>teacher</a:t>
            </a:r>
            <a:r>
              <a:rPr lang="cs-CZ" sz="2200" dirty="0" smtClean="0"/>
              <a:t>. ………. </a:t>
            </a:r>
            <a:r>
              <a:rPr lang="cs-CZ" sz="2200" dirty="0" err="1"/>
              <a:t>n</a:t>
            </a:r>
            <a:r>
              <a:rPr lang="cs-CZ" sz="2200" dirty="0" err="1" smtClean="0"/>
              <a:t>ame</a:t>
            </a:r>
            <a:r>
              <a:rPr lang="cs-CZ" sz="2200" dirty="0" smtClean="0"/>
              <a:t> ………. Emily. ………. .......... A </a:t>
            </a:r>
            <a:r>
              <a:rPr lang="cs-CZ" sz="2200" dirty="0" err="1" smtClean="0"/>
              <a:t>good</a:t>
            </a:r>
            <a:r>
              <a:rPr lang="cs-CZ" sz="2200" dirty="0" smtClean="0"/>
              <a:t> person.</a:t>
            </a:r>
          </a:p>
          <a:p>
            <a:r>
              <a:rPr lang="cs-CZ" sz="2200" dirty="0" smtClean="0"/>
              <a:t>Helen and </a:t>
            </a:r>
            <a:r>
              <a:rPr lang="cs-CZ" sz="2200" dirty="0" err="1" smtClean="0"/>
              <a:t>Jessy</a:t>
            </a:r>
            <a:r>
              <a:rPr lang="cs-CZ" sz="2200" dirty="0" smtClean="0"/>
              <a:t> ………. </a:t>
            </a:r>
            <a:r>
              <a:rPr lang="cs-CZ" sz="2200" dirty="0" err="1" smtClean="0"/>
              <a:t>at</a:t>
            </a:r>
            <a:r>
              <a:rPr lang="cs-CZ" sz="2200" dirty="0" smtClean="0"/>
              <a:t> </a:t>
            </a:r>
            <a:r>
              <a:rPr lang="cs-CZ" sz="2200" dirty="0" err="1" smtClean="0"/>
              <a:t>school</a:t>
            </a:r>
            <a:r>
              <a:rPr lang="cs-CZ" sz="2200" dirty="0" smtClean="0"/>
              <a:t>. ………. ………. in </a:t>
            </a:r>
            <a:r>
              <a:rPr lang="cs-CZ" sz="2200" dirty="0" err="1" smtClean="0"/>
              <a:t>an</a:t>
            </a:r>
            <a:r>
              <a:rPr lang="cs-CZ" sz="2200" dirty="0" smtClean="0"/>
              <a:t> </a:t>
            </a:r>
            <a:r>
              <a:rPr lang="cs-CZ" sz="2200" dirty="0" err="1" smtClean="0"/>
              <a:t>English</a:t>
            </a:r>
            <a:r>
              <a:rPr lang="cs-CZ" sz="2200" dirty="0" smtClean="0"/>
              <a:t> </a:t>
            </a:r>
            <a:r>
              <a:rPr lang="cs-CZ" sz="2200" dirty="0" err="1" smtClean="0"/>
              <a:t>lesson</a:t>
            </a:r>
            <a:r>
              <a:rPr lang="cs-CZ" sz="2200" dirty="0" smtClean="0"/>
              <a:t>. ………. </a:t>
            </a:r>
            <a:r>
              <a:rPr lang="cs-CZ" sz="2200" dirty="0" err="1" smtClean="0"/>
              <a:t>English</a:t>
            </a:r>
            <a:r>
              <a:rPr lang="cs-CZ" sz="2200" dirty="0"/>
              <a:t> </a:t>
            </a:r>
            <a:r>
              <a:rPr lang="cs-CZ" sz="2200" dirty="0" smtClean="0"/>
              <a:t>………. very </a:t>
            </a:r>
            <a:r>
              <a:rPr lang="cs-CZ" sz="2200" dirty="0" err="1" smtClean="0"/>
              <a:t>good</a:t>
            </a:r>
            <a:r>
              <a:rPr lang="cs-CZ" sz="2200" dirty="0" smtClean="0"/>
              <a:t>.</a:t>
            </a:r>
          </a:p>
          <a:p>
            <a:r>
              <a:rPr lang="cs-CZ" sz="2200" dirty="0" smtClean="0"/>
              <a:t>Hello. I ………. Betty. </a:t>
            </a:r>
            <a:r>
              <a:rPr lang="cs-CZ" sz="2200" dirty="0" err="1" smtClean="0"/>
              <a:t>What´s</a:t>
            </a:r>
            <a:r>
              <a:rPr lang="cs-CZ" sz="2200" dirty="0" smtClean="0"/>
              <a:t> ………. </a:t>
            </a:r>
            <a:r>
              <a:rPr lang="cs-CZ" sz="2200" dirty="0" err="1" smtClean="0"/>
              <a:t>name</a:t>
            </a:r>
            <a:r>
              <a:rPr lang="cs-CZ" sz="2200" dirty="0" smtClean="0"/>
              <a:t>?</a:t>
            </a:r>
          </a:p>
          <a:p>
            <a:r>
              <a:rPr lang="cs-CZ" sz="2200" dirty="0" err="1" smtClean="0"/>
              <a:t>Tim</a:t>
            </a:r>
            <a:r>
              <a:rPr lang="cs-CZ" sz="2200" dirty="0" smtClean="0"/>
              <a:t> ………. </a:t>
            </a:r>
            <a:r>
              <a:rPr lang="cs-CZ" sz="2200" dirty="0" err="1" smtClean="0"/>
              <a:t>at</a:t>
            </a:r>
            <a:r>
              <a:rPr lang="cs-CZ" sz="2200" dirty="0" smtClean="0"/>
              <a:t> </a:t>
            </a:r>
            <a:r>
              <a:rPr lang="cs-CZ" sz="2200" dirty="0" err="1" smtClean="0"/>
              <a:t>school</a:t>
            </a:r>
            <a:r>
              <a:rPr lang="cs-CZ" sz="2200" dirty="0" smtClean="0"/>
              <a:t>. ………. ………. In </a:t>
            </a:r>
            <a:r>
              <a:rPr lang="cs-CZ" sz="2200" dirty="0" err="1" smtClean="0"/>
              <a:t>Class</a:t>
            </a:r>
            <a:r>
              <a:rPr lang="cs-CZ" sz="2200" dirty="0" smtClean="0"/>
              <a:t> 5. ………. </a:t>
            </a:r>
            <a:r>
              <a:rPr lang="cs-CZ" sz="2200" dirty="0" err="1" smtClean="0"/>
              <a:t>favourite</a:t>
            </a:r>
            <a:r>
              <a:rPr lang="cs-CZ" sz="2200" dirty="0" smtClean="0"/>
              <a:t> </a:t>
            </a:r>
            <a:r>
              <a:rPr lang="cs-CZ" sz="2200" dirty="0" err="1" smtClean="0"/>
              <a:t>subject</a:t>
            </a:r>
            <a:r>
              <a:rPr lang="cs-CZ" sz="2200" dirty="0" smtClean="0"/>
              <a:t> ………. science.</a:t>
            </a:r>
          </a:p>
          <a:p>
            <a:r>
              <a:rPr lang="cs-CZ" sz="2200" dirty="0" err="1" smtClean="0"/>
              <a:t>This</a:t>
            </a:r>
            <a:r>
              <a:rPr lang="cs-CZ" sz="2200" dirty="0" smtClean="0"/>
              <a:t> ………. a </a:t>
            </a:r>
            <a:r>
              <a:rPr lang="cs-CZ" sz="2200" dirty="0" err="1" smtClean="0"/>
              <a:t>picture</a:t>
            </a:r>
            <a:r>
              <a:rPr lang="cs-CZ" sz="2200" dirty="0" smtClean="0"/>
              <a:t> </a:t>
            </a:r>
            <a:r>
              <a:rPr lang="cs-CZ" sz="2200" dirty="0" err="1" smtClean="0"/>
              <a:t>of</a:t>
            </a:r>
            <a:r>
              <a:rPr lang="cs-CZ" sz="2200" dirty="0" smtClean="0"/>
              <a:t> </a:t>
            </a:r>
            <a:r>
              <a:rPr lang="cs-CZ" sz="2200" dirty="0" err="1" smtClean="0"/>
              <a:t>Georgina´s</a:t>
            </a:r>
            <a:r>
              <a:rPr lang="cs-CZ" sz="2200" dirty="0" smtClean="0"/>
              <a:t> </a:t>
            </a:r>
            <a:r>
              <a:rPr lang="cs-CZ" sz="2200" dirty="0" err="1" smtClean="0"/>
              <a:t>family</a:t>
            </a:r>
            <a:r>
              <a:rPr lang="cs-CZ" sz="2200" dirty="0" smtClean="0"/>
              <a:t>. ………. ………. on </a:t>
            </a:r>
            <a:r>
              <a:rPr lang="cs-CZ" sz="2200" dirty="0" err="1" smtClean="0"/>
              <a:t>the</a:t>
            </a:r>
            <a:r>
              <a:rPr lang="cs-CZ" sz="2200" dirty="0" smtClean="0"/>
              <a:t> </a:t>
            </a:r>
            <a:r>
              <a:rPr lang="cs-CZ" sz="2200" dirty="0" err="1" smtClean="0"/>
              <a:t>chair</a:t>
            </a:r>
            <a:r>
              <a:rPr lang="cs-CZ" sz="2200" dirty="0" smtClean="0"/>
              <a:t> and ………. </a:t>
            </a:r>
            <a:r>
              <a:rPr lang="cs-CZ" sz="2200" dirty="0" err="1"/>
              <a:t>m</a:t>
            </a:r>
            <a:r>
              <a:rPr lang="cs-CZ" sz="2200" dirty="0" err="1" smtClean="0"/>
              <a:t>um</a:t>
            </a:r>
            <a:r>
              <a:rPr lang="cs-CZ" sz="2200" dirty="0" smtClean="0"/>
              <a:t> ………. </a:t>
            </a:r>
            <a:r>
              <a:rPr lang="cs-CZ" sz="2200" dirty="0" err="1"/>
              <a:t>w</a:t>
            </a:r>
            <a:r>
              <a:rPr lang="cs-CZ" sz="2200" dirty="0" err="1" smtClean="0"/>
              <a:t>ith</a:t>
            </a:r>
            <a:r>
              <a:rPr lang="cs-CZ" sz="2200" dirty="0" smtClean="0"/>
              <a:t> her.</a:t>
            </a:r>
          </a:p>
          <a:p>
            <a:pPr marL="68580" indent="0">
              <a:buNone/>
            </a:pPr>
            <a:endParaRPr lang="cs-CZ" sz="2200" dirty="0"/>
          </a:p>
        </p:txBody>
      </p:sp>
    </p:spTree>
    <p:extLst>
      <p:ext uri="{BB962C8B-B14F-4D97-AF65-F5344CB8AC3E}">
        <p14:creationId xmlns:p14="http://schemas.microsoft.com/office/powerpoint/2010/main" xmlns="" val="4888444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Metodický návod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slouží k procvičení slovesa být, přivlastňovacích a osobních zájmen.</a:t>
            </a:r>
          </a:p>
          <a:p>
            <a:r>
              <a:rPr lang="cs-CZ" dirty="0" smtClean="0"/>
              <a:t>1. </a:t>
            </a:r>
            <a:r>
              <a:rPr lang="cs-CZ" dirty="0" err="1" smtClean="0"/>
              <a:t>slide</a:t>
            </a:r>
            <a:r>
              <a:rPr lang="cs-CZ" dirty="0" smtClean="0"/>
              <a:t> – žáci doplní příslušný tvar slovesa být, ústně danou větu převedou do otázky a záporu (možné samozřejmě psát)</a:t>
            </a:r>
          </a:p>
          <a:p>
            <a:r>
              <a:rPr lang="cs-CZ" dirty="0" smtClean="0"/>
              <a:t>2. </a:t>
            </a:r>
            <a:r>
              <a:rPr lang="cs-CZ" dirty="0" err="1" smtClean="0"/>
              <a:t>slide</a:t>
            </a:r>
            <a:r>
              <a:rPr lang="cs-CZ" dirty="0" smtClean="0"/>
              <a:t> – žáci doplní správné osobní nebo přivlastňovací zájmeno</a:t>
            </a:r>
          </a:p>
          <a:p>
            <a:r>
              <a:rPr lang="cs-CZ" dirty="0" smtClean="0"/>
              <a:t>3. </a:t>
            </a:r>
            <a:r>
              <a:rPr lang="cs-CZ" dirty="0" err="1" smtClean="0"/>
              <a:t>slide</a:t>
            </a:r>
            <a:r>
              <a:rPr lang="cs-CZ" dirty="0" smtClean="0"/>
              <a:t> – žáci doplní správný tvar slovesa být, správné osobní nebo </a:t>
            </a:r>
            <a:r>
              <a:rPr lang="cs-CZ" smtClean="0"/>
              <a:t>přivlastňovací zájmeno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7615888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tro">
  <a:themeElements>
    <a:clrScheme name="Vlastní 13">
      <a:dk1>
        <a:srgbClr val="FF3399"/>
      </a:dk1>
      <a:lt1>
        <a:sysClr val="window" lastClr="FFFFFF"/>
      </a:lt1>
      <a:dk2>
        <a:srgbClr val="FFADD6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</Template>
  <TotalTime>68</TotalTime>
  <Words>409</Words>
  <Application>Microsoft Office PowerPoint</Application>
  <PresentationFormat>Předvádění na obrazovce (4:3)</PresentationFormat>
  <Paragraphs>41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Metro</vt:lpstr>
      <vt:lpstr>Název školy: ZŠ štětí, Ostrovní 300 Autor: Lenka Pizúrová Název materiálu: VY_32_INOVACE_AJ.6.01_to_be_and_possessives Název: To be and possessives Vzdělávací oblast: Jazyk a jazyková komunikace vzdělávací obor: Cizí jazyk – anglický jazyk Téma: Procvičení slovesa být, tvorba otázky a záporu, procvičení přivlastňovacích přídavných jmen Ročník:6. Školní rok: 2011/2012 Datum: 14.10. 2011 Číslo operačního programu: CZ.1.07/1.4.00/21.1693 </vt:lpstr>
      <vt:lpstr>Fill in the correct form of „to be“, make questions and negatives.</vt:lpstr>
      <vt:lpstr>Fill in the correct possessive adjectives or pronoun</vt:lpstr>
      <vt:lpstr>Fill in the correct form of „to be“ and the correct possessive adjective or pronoun</vt:lpstr>
      <vt:lpstr>Metodický návod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ZŠ štětí, Ostrovní 300 Autor: Lenka Pizúrová Název materiálu: VY_32_INOVACE_Aj.7.ročník.01_Past simple  Název: Past simple  Číslo operačního programu: CZ.1.07/1.4.00/21.1693</dc:title>
  <dc:creator>Lenočka</dc:creator>
  <cp:lastModifiedBy>Jan Táborský</cp:lastModifiedBy>
  <cp:revision>15</cp:revision>
  <dcterms:created xsi:type="dcterms:W3CDTF">2011-10-13T15:59:20Z</dcterms:created>
  <dcterms:modified xsi:type="dcterms:W3CDTF">2012-10-25T16:21:11Z</dcterms:modified>
</cp:coreProperties>
</file>