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2" r:id="rId6"/>
    <p:sldId id="263" r:id="rId7"/>
    <p:sldId id="264" r:id="rId8"/>
    <p:sldId id="265" r:id="rId9"/>
    <p:sldId id="261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C230D7DF-9A54-4C7F-9080-78A2353D6258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1422-0C4D-4F10-98EE-853822C28068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0B6E8-161A-4DA9-8069-964CFF350849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AEFF5B-7591-4B29-A74A-08C8D69ED84B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72B68-D3DE-4D15-8775-7265D37D5442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9F8DD-171E-4103-BDCF-360604A90395}" type="datetime1">
              <a:rPr/>
              <a:pPr/>
              <a:t>3/5/2008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6A308-50E9-40BB-93A3-480D9EF55114}" type="datetime1">
              <a:rPr/>
              <a:pPr/>
              <a:t>3/5/2008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CA8AE-17A6-44FE-A8D6-2BACC4B287BB}" type="datetime1">
              <a:rPr/>
              <a:pPr/>
              <a:t>3/5/2008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667D-E1E4-4A24-8096-9861A741B26D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Klepnutím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00348-8346-46E7-9CC2-98F108BF95F5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350F8-5C4B-490E-9517-90EEC27D2A76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4F948-BAEC-4412-8865-2ED9A393D0E8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51A9C-1FA6-46C3-A2C5-DDD93EB5705A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33F2D-3C69-4B09-8961-04B1CF41F150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76A05E-13CC-4D8D-8C18-087C8EABDD89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1" r:id="rId10"/>
    <p:sldLayoutId id="2147483662" r:id="rId11"/>
    <p:sldLayoutId id="2147483658" r:id="rId12"/>
    <p:sldLayoutId id="2147483659" r:id="rId13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hodiny&amp;ex=1&amp;origin=FX010132103#ai:MP900387950|" TargetMode="External"/><Relationship Id="rId7" Type="http://schemas.openxmlformats.org/officeDocument/2006/relationships/hyperlink" Target="http://www.nemecky-jazyk.cz/gramatika/datum%20a%20cas.htm" TargetMode="External"/><Relationship Id="rId2" Type="http://schemas.openxmlformats.org/officeDocument/2006/relationships/hyperlink" Target="http://office.microsoft.com/cs-cz/images/results.aspx?qu=hodiny&amp;ex=1&amp;origin=FX010132103#ai:MP900289557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%C4%8Das&amp;ex=1#ai:MP900408989|" TargetMode="External"/><Relationship Id="rId5" Type="http://schemas.openxmlformats.org/officeDocument/2006/relationships/hyperlink" Target="http://office.microsoft.com/cs-cz/images/results.aspx?qu=%C4%8Das&amp;ex=1#ai:MP900430829|" TargetMode="External"/><Relationship Id="rId4" Type="http://schemas.openxmlformats.org/officeDocument/2006/relationships/hyperlink" Target="http://office.microsoft.com/cs-cz/images/results.aspx?qu=hodiny&amp;ex=1#ai:MP900385683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92696"/>
            <a:ext cx="7086600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Time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/>
              <a:t>Anotace: Materiál je určen pro žáky 6. ročníku a slouží k výkladu a procvičení tvorby času v anglickém jazyce.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946400"/>
            <a:ext cx="7533580" cy="3911600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</a:t>
            </a:r>
            <a:r>
              <a:rPr lang="cs-CZ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VY_32_INOVACE_AJ.6.03_time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Čas</a:t>
            </a:r>
            <a:b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Ročník:6.</a:t>
            </a:r>
            <a:b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22.11. 2011</a:t>
            </a:r>
            <a:b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r>
              <a:rPr lang="cs-CZ" sz="2800" dirty="0" smtClean="0">
                <a:solidFill>
                  <a:srgbClr val="C00000"/>
                </a:solidFill>
              </a:rPr>
              <a:t/>
            </a:r>
            <a:br>
              <a:rPr lang="cs-CZ" sz="2800" dirty="0" smtClean="0">
                <a:solidFill>
                  <a:srgbClr val="C00000"/>
                </a:solidFill>
              </a:rPr>
            </a:b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2627784" y="1700808"/>
            <a:ext cx="3024336" cy="2880320"/>
          </a:xfrm>
          <a:prstGeom prst="ellipse">
            <a:avLst/>
          </a:prstGeom>
          <a:solidFill>
            <a:schemeClr val="tx1"/>
          </a:solidFill>
          <a:ln>
            <a:solidFill>
              <a:schemeClr val="tx1"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4211960" y="1412776"/>
            <a:ext cx="0" cy="72008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flipH="1">
            <a:off x="5292080" y="3068960"/>
            <a:ext cx="855712" cy="8384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211960" y="4221088"/>
            <a:ext cx="0" cy="72008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2123728" y="3068960"/>
            <a:ext cx="855712" cy="8384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louk 21"/>
          <p:cNvSpPr/>
          <p:nvPr/>
        </p:nvSpPr>
        <p:spPr>
          <a:xfrm>
            <a:off x="1691680" y="1556792"/>
            <a:ext cx="4608512" cy="3168352"/>
          </a:xfrm>
          <a:prstGeom prst="arc">
            <a:avLst>
              <a:gd name="adj1" fmla="val 16709141"/>
              <a:gd name="adj2" fmla="val 4832790"/>
            </a:avLst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372200" y="2708920"/>
            <a:ext cx="15327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PAST</a:t>
            </a:r>
            <a:endParaRPr lang="cs-CZ" sz="4000" dirty="0">
              <a:solidFill>
                <a:srgbClr val="FFC000"/>
              </a:solidFill>
            </a:endParaRPr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4139952" y="4221088"/>
            <a:ext cx="0" cy="72008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139952" y="1412776"/>
            <a:ext cx="0" cy="72008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louk 25"/>
          <p:cNvSpPr/>
          <p:nvPr/>
        </p:nvSpPr>
        <p:spPr>
          <a:xfrm flipH="1">
            <a:off x="1979712" y="1556792"/>
            <a:ext cx="4248472" cy="3168352"/>
          </a:xfrm>
          <a:prstGeom prst="arc">
            <a:avLst>
              <a:gd name="adj1" fmla="val 16170285"/>
              <a:gd name="adj2" fmla="val 5400958"/>
            </a:avLst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899592" y="2708920"/>
            <a:ext cx="9428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TO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851920" y="764704"/>
            <a:ext cx="6190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923928" y="5013176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492896"/>
            <a:ext cx="857318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čtvrt = čtvrtka </a:t>
            </a:r>
            <a:r>
              <a:rPr lang="cs-CZ" sz="2400" b="1" dirty="0" smtClean="0">
                <a:solidFill>
                  <a:srgbClr val="C00000"/>
                </a:solidFill>
              </a:rPr>
              <a:t>PO</a:t>
            </a:r>
            <a:r>
              <a:rPr lang="cs-CZ" sz="2400" dirty="0" smtClean="0"/>
              <a:t> celé                  </a:t>
            </a:r>
            <a:r>
              <a:rPr lang="cs-CZ" sz="2400" dirty="0" err="1" smtClean="0"/>
              <a:t>quarter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PAST</a:t>
            </a:r>
            <a:r>
              <a:rPr lang="cs-CZ" sz="2400" b="1" dirty="0" smtClean="0"/>
              <a:t>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                  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půl = polovina </a:t>
            </a:r>
            <a:r>
              <a:rPr lang="cs-CZ" sz="2400" b="1" dirty="0" smtClean="0">
                <a:solidFill>
                  <a:srgbClr val="C00000"/>
                </a:solidFill>
              </a:rPr>
              <a:t>PO</a:t>
            </a:r>
            <a:r>
              <a:rPr lang="cs-CZ" sz="2400" dirty="0" smtClean="0"/>
              <a:t> celé                      half </a:t>
            </a:r>
            <a:r>
              <a:rPr lang="cs-CZ" sz="2400" b="1" dirty="0" smtClean="0">
                <a:solidFill>
                  <a:srgbClr val="C00000"/>
                </a:solidFill>
              </a:rPr>
              <a:t>PAST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                      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třičtvrtě</a:t>
            </a:r>
            <a:r>
              <a:rPr lang="cs-CZ" sz="2400" dirty="0" smtClean="0"/>
              <a:t> = čtvrt </a:t>
            </a:r>
            <a:r>
              <a:rPr lang="cs-CZ" sz="2400" b="1" dirty="0" smtClean="0">
                <a:solidFill>
                  <a:srgbClr val="C00000"/>
                </a:solidFill>
              </a:rPr>
              <a:t>DO</a:t>
            </a:r>
            <a:r>
              <a:rPr lang="cs-CZ" sz="2400" dirty="0" smtClean="0"/>
              <a:t> celé                 </a:t>
            </a:r>
            <a:r>
              <a:rPr lang="cs-CZ" sz="2400" dirty="0" err="1" smtClean="0"/>
              <a:t>quarter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TO</a:t>
            </a:r>
          </a:p>
          <a:p>
            <a:pPr>
              <a:lnSpc>
                <a:spcPct val="150000"/>
              </a:lnSpc>
            </a:pPr>
            <a:endParaRPr lang="cs-CZ" sz="2400" dirty="0"/>
          </a:p>
          <a:p>
            <a:pPr>
              <a:lnSpc>
                <a:spcPct val="150000"/>
              </a:lnSpc>
            </a:pPr>
            <a:r>
              <a:rPr lang="cs-CZ" sz="2400" dirty="0" smtClean="0"/>
              <a:t>celá                                                 </a:t>
            </a:r>
            <a:r>
              <a:rPr lang="cs-CZ" sz="2400" b="1" dirty="0" err="1" smtClean="0">
                <a:solidFill>
                  <a:srgbClr val="C00000"/>
                </a:solidFill>
              </a:rPr>
              <a:t>o´clock</a:t>
            </a:r>
            <a:r>
              <a:rPr lang="cs-CZ" sz="2400" dirty="0" smtClean="0"/>
              <a:t> (</a:t>
            </a:r>
            <a:r>
              <a:rPr lang="cs-CZ" sz="2400" dirty="0" err="1" smtClean="0"/>
              <a:t>three</a:t>
            </a:r>
            <a:r>
              <a:rPr lang="cs-CZ" sz="2400" dirty="0" smtClean="0"/>
              <a:t> </a:t>
            </a:r>
            <a:r>
              <a:rPr lang="cs-CZ" sz="2400" dirty="0" err="1" smtClean="0"/>
              <a:t>o´clock</a:t>
            </a:r>
            <a:r>
              <a:rPr lang="cs-CZ" sz="2400" dirty="0" smtClean="0"/>
              <a:t>)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84784"/>
            <a:ext cx="1224136" cy="96470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547664" y="1484784"/>
            <a:ext cx="41232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10:10 = </a:t>
            </a:r>
            <a:r>
              <a:rPr lang="cs-CZ" sz="2400" dirty="0" err="1" smtClean="0"/>
              <a:t>10</a:t>
            </a:r>
            <a:r>
              <a:rPr lang="cs-CZ" sz="2400" dirty="0" smtClean="0"/>
              <a:t> minut </a:t>
            </a:r>
            <a:r>
              <a:rPr lang="cs-CZ" sz="2400" b="1" dirty="0" smtClean="0">
                <a:solidFill>
                  <a:srgbClr val="C00000"/>
                </a:solidFill>
              </a:rPr>
              <a:t>PO</a:t>
            </a:r>
            <a:r>
              <a:rPr lang="cs-CZ" sz="2400" dirty="0" smtClean="0"/>
              <a:t> desáté</a:t>
            </a:r>
          </a:p>
          <a:p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2195736" y="1988840"/>
            <a:ext cx="21900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Ten </a:t>
            </a:r>
            <a:r>
              <a:rPr lang="cs-CZ" sz="2400" b="1" dirty="0" smtClean="0">
                <a:solidFill>
                  <a:srgbClr val="C00000"/>
                </a:solidFill>
              </a:rPr>
              <a:t>PAST</a:t>
            </a:r>
            <a:r>
              <a:rPr lang="cs-CZ" sz="2400" dirty="0" smtClean="0"/>
              <a:t> ten</a:t>
            </a:r>
            <a:endParaRPr lang="cs-CZ" sz="2400" dirty="0"/>
          </a:p>
        </p:txBody>
      </p:sp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212976"/>
            <a:ext cx="1080120" cy="89269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619672" y="3140968"/>
            <a:ext cx="39148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9:50 = 10minut </a:t>
            </a:r>
            <a:r>
              <a:rPr lang="cs-CZ" sz="2400" b="1" dirty="0" smtClean="0">
                <a:solidFill>
                  <a:srgbClr val="C00000"/>
                </a:solidFill>
              </a:rPr>
              <a:t>DO</a:t>
            </a:r>
            <a:r>
              <a:rPr lang="cs-CZ" sz="2400" dirty="0" smtClean="0"/>
              <a:t> desáté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11760" y="3789040"/>
            <a:ext cx="18373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Ten </a:t>
            </a:r>
            <a:r>
              <a:rPr lang="cs-CZ" sz="2400" b="1" dirty="0" smtClean="0">
                <a:solidFill>
                  <a:srgbClr val="C00000"/>
                </a:solidFill>
              </a:rPr>
              <a:t>TO</a:t>
            </a:r>
            <a:r>
              <a:rPr lang="cs-CZ" sz="2400" dirty="0" smtClean="0"/>
              <a:t> ten</a:t>
            </a:r>
            <a:endParaRPr lang="cs-CZ" sz="2400" dirty="0"/>
          </a:p>
        </p:txBody>
      </p:sp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653136"/>
            <a:ext cx="1259632" cy="96470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619672" y="4653136"/>
            <a:ext cx="35974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10:15 = čtvrt </a:t>
            </a:r>
            <a:r>
              <a:rPr lang="cs-CZ" sz="2400" b="1" dirty="0" smtClean="0">
                <a:solidFill>
                  <a:srgbClr val="C00000"/>
                </a:solidFill>
              </a:rPr>
              <a:t>PO</a:t>
            </a:r>
            <a:r>
              <a:rPr lang="cs-CZ" sz="2400" dirty="0" smtClean="0"/>
              <a:t> desáté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79712" y="5157192"/>
            <a:ext cx="28440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Quarter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PAST</a:t>
            </a:r>
            <a:r>
              <a:rPr lang="cs-CZ" sz="2400" dirty="0" smtClean="0"/>
              <a:t> ten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časy,ciferníky,čísla,domácnosti,Fotografie,hodiny,obchodní metafory,pojmy,práce,symbol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653136"/>
            <a:ext cx="1583457" cy="1439441"/>
          </a:xfrm>
          <a:prstGeom prst="rect">
            <a:avLst/>
          </a:prstGeom>
          <a:noFill/>
        </p:spPr>
      </p:pic>
      <p:pic>
        <p:nvPicPr>
          <p:cNvPr id="21506" name="Picture 2" descr="akcie,časy,čísla,čte,firmy,fotografie,hodiny,lidé,muži,noviny,obchodní oddělení,obchodníci,symboly,trhy,údaje (u přístroje),zabezpeče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924944"/>
            <a:ext cx="1547664" cy="1439441"/>
          </a:xfrm>
          <a:prstGeom prst="rect">
            <a:avLst/>
          </a:prstGeom>
          <a:noFill/>
        </p:spPr>
      </p:pic>
      <p:pic>
        <p:nvPicPr>
          <p:cNvPr id="21508" name="Picture 4" descr="http://www.nemecky-jazyk.cz/gramatika/datum%20a%20cas_soubory/image003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196752"/>
            <a:ext cx="1584176" cy="14447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979712" y="1412776"/>
            <a:ext cx="35734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13:45 = čtvrt </a:t>
            </a:r>
            <a:r>
              <a:rPr lang="cs-CZ" sz="2400" b="1" dirty="0" smtClean="0">
                <a:solidFill>
                  <a:srgbClr val="C00000"/>
                </a:solidFill>
              </a:rPr>
              <a:t>DO</a:t>
            </a:r>
            <a:r>
              <a:rPr lang="cs-CZ" sz="2400" dirty="0" smtClean="0"/>
              <a:t> druhé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1916832"/>
            <a:ext cx="25795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Quarter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TO </a:t>
            </a:r>
            <a:r>
              <a:rPr lang="cs-CZ" sz="2400" dirty="0" err="1" smtClean="0"/>
              <a:t>two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3140968"/>
            <a:ext cx="29402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8:30 = půl </a:t>
            </a:r>
            <a:r>
              <a:rPr lang="cs-CZ" sz="2400" b="1" dirty="0" smtClean="0">
                <a:solidFill>
                  <a:srgbClr val="C00000"/>
                </a:solidFill>
              </a:rPr>
              <a:t>PO </a:t>
            </a:r>
            <a:r>
              <a:rPr lang="cs-CZ" sz="2400" dirty="0" smtClean="0"/>
              <a:t>osmé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3645024"/>
            <a:ext cx="24673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Half </a:t>
            </a:r>
            <a:r>
              <a:rPr lang="cs-CZ" sz="2400" b="1" dirty="0" smtClean="0">
                <a:solidFill>
                  <a:srgbClr val="C00000"/>
                </a:solidFill>
              </a:rPr>
              <a:t>PAST </a:t>
            </a:r>
            <a:r>
              <a:rPr lang="cs-CZ" sz="2400" dirty="0" err="1" smtClean="0"/>
              <a:t>two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51720" y="4725144"/>
            <a:ext cx="23182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Celá = </a:t>
            </a:r>
            <a:r>
              <a:rPr lang="cs-CZ" sz="2400" b="1" dirty="0" smtClean="0">
                <a:solidFill>
                  <a:srgbClr val="C00000"/>
                </a:solidFill>
              </a:rPr>
              <a:t>o ´</a:t>
            </a:r>
            <a:r>
              <a:rPr lang="cs-CZ" sz="2400" b="1" dirty="0" err="1" smtClean="0">
                <a:solidFill>
                  <a:srgbClr val="C00000"/>
                </a:solidFill>
              </a:rPr>
              <a:t>clock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79712" y="5301208"/>
            <a:ext cx="3895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Nine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o´</a:t>
            </a:r>
            <a:r>
              <a:rPr lang="cs-CZ" sz="2400" b="1" dirty="0" err="1" smtClean="0">
                <a:solidFill>
                  <a:srgbClr val="C00000"/>
                </a:solidFill>
              </a:rPr>
              <a:t>clock</a:t>
            </a:r>
            <a:r>
              <a:rPr lang="cs-CZ" sz="2400" dirty="0" smtClean="0"/>
              <a:t>, </a:t>
            </a:r>
            <a:r>
              <a:rPr lang="cs-CZ" sz="2400" dirty="0" err="1" smtClean="0"/>
              <a:t>five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o´</a:t>
            </a:r>
            <a:r>
              <a:rPr lang="cs-CZ" sz="2400" b="1" dirty="0" err="1" smtClean="0">
                <a:solidFill>
                  <a:srgbClr val="C00000"/>
                </a:solidFill>
              </a:rPr>
              <a:t>clock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NOW PRACTICE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060848"/>
            <a:ext cx="976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10:00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2060848"/>
            <a:ext cx="1665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 o´</a:t>
            </a:r>
            <a:r>
              <a:rPr lang="cs-CZ" sz="2400" dirty="0" err="1" smtClean="0"/>
              <a:t>clock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924944"/>
            <a:ext cx="976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15:50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2924944"/>
            <a:ext cx="18405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Ten to </a:t>
            </a:r>
            <a:r>
              <a:rPr lang="cs-CZ" sz="2400" dirty="0" err="1" smtClean="0"/>
              <a:t>four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7784" y="4941168"/>
            <a:ext cx="976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14:45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63888" y="4941168"/>
            <a:ext cx="26741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Quarter</a:t>
            </a:r>
            <a:r>
              <a:rPr lang="cs-CZ" sz="2400" dirty="0" smtClean="0"/>
              <a:t> to </a:t>
            </a:r>
            <a:r>
              <a:rPr lang="cs-CZ" sz="2400" dirty="0" err="1" smtClean="0"/>
              <a:t>three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0" y="2060848"/>
            <a:ext cx="7889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9:15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2060848"/>
            <a:ext cx="27558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Quarter</a:t>
            </a:r>
            <a:r>
              <a:rPr lang="cs-CZ" sz="2400" dirty="0" smtClean="0"/>
              <a:t> past </a:t>
            </a:r>
            <a:r>
              <a:rPr lang="cs-CZ" sz="2400" dirty="0" err="1" smtClean="0"/>
              <a:t>nine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99992" y="2996952"/>
            <a:ext cx="838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8:25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2996952"/>
            <a:ext cx="34676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Twenty</a:t>
            </a:r>
            <a:r>
              <a:rPr lang="cs-CZ" sz="2400" dirty="0" smtClean="0"/>
              <a:t>-</a:t>
            </a:r>
            <a:r>
              <a:rPr lang="cs-CZ" sz="2400" dirty="0" err="1" smtClean="0"/>
              <a:t>five</a:t>
            </a:r>
            <a:r>
              <a:rPr lang="cs-CZ" sz="2400" dirty="0" smtClean="0"/>
              <a:t> past </a:t>
            </a:r>
            <a:r>
              <a:rPr lang="cs-CZ" sz="2400" dirty="0" err="1" smtClean="0"/>
              <a:t>eight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3717032"/>
            <a:ext cx="838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7:40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3717032"/>
            <a:ext cx="2468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Twenty</a:t>
            </a:r>
            <a:r>
              <a:rPr lang="cs-CZ" sz="2400" dirty="0" smtClean="0"/>
              <a:t> to </a:t>
            </a:r>
            <a:r>
              <a:rPr lang="cs-CZ" sz="2400" dirty="0" err="1" smtClean="0"/>
              <a:t>eight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3789040"/>
            <a:ext cx="976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10:35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08104" y="3789040"/>
            <a:ext cx="33185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Twenty</a:t>
            </a:r>
            <a:r>
              <a:rPr lang="cs-CZ" sz="2400" dirty="0" smtClean="0"/>
              <a:t>-</a:t>
            </a:r>
            <a:r>
              <a:rPr lang="cs-CZ" sz="2400" dirty="0" err="1" smtClean="0"/>
              <a:t>five</a:t>
            </a:r>
            <a:r>
              <a:rPr lang="cs-CZ" sz="2400" dirty="0" smtClean="0"/>
              <a:t> to </a:t>
            </a:r>
            <a:r>
              <a:rPr lang="cs-CZ" sz="2400" dirty="0" err="1" smtClean="0"/>
              <a:t>eleven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  <p:bldP spid="13" grpId="0"/>
      <p:bldP spid="15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PRACTICE MORE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887215"/>
            <a:ext cx="838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9:00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6606" y="2348880"/>
            <a:ext cx="976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15:45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6606" y="2821378"/>
            <a:ext cx="976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16:30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4" y="3283043"/>
            <a:ext cx="838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5:25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3" y="3744708"/>
            <a:ext cx="838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7:40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4206373"/>
            <a:ext cx="838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6:35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1449" y="4668038"/>
            <a:ext cx="9268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13:15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1449" y="5170867"/>
            <a:ext cx="976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16:22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0154" y="5574430"/>
            <a:ext cx="976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17:43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slouží k výkladu a procvičení vyjádření času v aj.</a:t>
            </a:r>
          </a:p>
          <a:p>
            <a:r>
              <a:rPr lang="cs-CZ" dirty="0" smtClean="0"/>
              <a:t>Slide 2 – nákres hodin slouží ke znázornění chápání vyjádření času v aj</a:t>
            </a:r>
          </a:p>
          <a:p>
            <a:r>
              <a:rPr lang="cs-CZ" dirty="0" smtClean="0"/>
              <a:t>4.+5. slide – aj řešení se objeví po kliknutí, je tedy možné se dětí nejprve na zkoušku zeptat, než se řešení objeví</a:t>
            </a:r>
          </a:p>
          <a:p>
            <a:r>
              <a:rPr lang="cs-CZ" dirty="0" smtClean="0"/>
              <a:t>Slide 6 – procvičení – po kliknutí na daný čas se objeví jeho vyjádření v aj</a:t>
            </a:r>
          </a:p>
          <a:p>
            <a:r>
              <a:rPr lang="cs-CZ" dirty="0" smtClean="0"/>
              <a:t>Slide 7 – žáci ústně říkají daný čas nebo jej mohou psát na </a:t>
            </a:r>
            <a:r>
              <a:rPr lang="cs-CZ" smtClean="0"/>
              <a:t>tabuli/do sešitu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196752"/>
            <a:ext cx="6629400" cy="5661248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</a:pPr>
            <a:r>
              <a:rPr lang="cs-CZ" sz="1200" dirty="0" smtClean="0">
                <a:hlinkClick r:id="rId2"/>
              </a:rPr>
              <a:t>Všechny materiály dostupné z:</a:t>
            </a:r>
          </a:p>
          <a:p>
            <a:pPr>
              <a:spcBef>
                <a:spcPts val="600"/>
              </a:spcBef>
            </a:pPr>
            <a:r>
              <a:rPr lang="cs-CZ" sz="1200" dirty="0" smtClean="0"/>
              <a:t>Klipart </a:t>
            </a:r>
            <a:r>
              <a:rPr lang="en-US" sz="1200" dirty="0" smtClean="0"/>
              <a:t>[</a:t>
            </a:r>
            <a:r>
              <a:rPr lang="cs-CZ" sz="1200" dirty="0" smtClean="0"/>
              <a:t>on-line</a:t>
            </a:r>
            <a:r>
              <a:rPr lang="en-US" sz="1200" dirty="0" smtClean="0"/>
              <a:t>]</a:t>
            </a:r>
            <a:r>
              <a:rPr lang="cs-CZ" sz="1200" dirty="0" smtClean="0"/>
              <a:t>. 2011 </a:t>
            </a:r>
            <a:r>
              <a:rPr lang="en-US" sz="1200" dirty="0" smtClean="0"/>
              <a:t>[</a:t>
            </a:r>
            <a:r>
              <a:rPr lang="cs-CZ" sz="1200" dirty="0" smtClean="0"/>
              <a:t>cit. 2011-11-21</a:t>
            </a:r>
            <a:r>
              <a:rPr lang="en-US" sz="1200" dirty="0" smtClean="0"/>
              <a:t>]</a:t>
            </a:r>
            <a:r>
              <a:rPr lang="cs-CZ" sz="1200" dirty="0" smtClean="0"/>
              <a:t>. Dostupný z www: </a:t>
            </a:r>
          </a:p>
          <a:p>
            <a:pPr>
              <a:spcBef>
                <a:spcPts val="600"/>
              </a:spcBef>
            </a:pPr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results.aspx</a:t>
            </a:r>
            <a:r>
              <a:rPr lang="cs-CZ" sz="1200" dirty="0" smtClean="0">
                <a:hlinkClick r:id="rId2"/>
              </a:rPr>
              <a:t>?</a:t>
            </a:r>
            <a:r>
              <a:rPr lang="cs-CZ" sz="1200" dirty="0" err="1" smtClean="0">
                <a:hlinkClick r:id="rId2"/>
              </a:rPr>
              <a:t>qu</a:t>
            </a:r>
            <a:r>
              <a:rPr lang="cs-CZ" sz="1200" dirty="0" smtClean="0">
                <a:hlinkClick r:id="rId2"/>
              </a:rPr>
              <a:t>=hodiny&amp;ex=1&amp;</a:t>
            </a:r>
            <a:r>
              <a:rPr lang="cs-CZ" sz="1200" dirty="0" err="1" smtClean="0">
                <a:hlinkClick r:id="rId2"/>
              </a:rPr>
              <a:t>origin</a:t>
            </a:r>
            <a:r>
              <a:rPr lang="cs-CZ" sz="1200" dirty="0" smtClean="0">
                <a:hlinkClick r:id="rId2"/>
              </a:rPr>
              <a:t>=FX010132103#</a:t>
            </a:r>
            <a:r>
              <a:rPr lang="cs-CZ" sz="1200" dirty="0" err="1" smtClean="0">
                <a:hlinkClick r:id="rId2"/>
              </a:rPr>
              <a:t>ai</a:t>
            </a:r>
            <a:r>
              <a:rPr lang="cs-CZ" sz="1200" dirty="0" smtClean="0">
                <a:hlinkClick r:id="rId2"/>
              </a:rPr>
              <a:t>:MP900289557|</a:t>
            </a:r>
            <a:endParaRPr lang="cs-CZ" sz="1200" dirty="0" smtClean="0"/>
          </a:p>
          <a:p>
            <a:pPr>
              <a:spcBef>
                <a:spcPts val="600"/>
              </a:spcBef>
            </a:pPr>
            <a:r>
              <a:rPr lang="cs-CZ" sz="1200" dirty="0" smtClean="0">
                <a:hlinkClick r:id="rId3"/>
              </a:rPr>
              <a:t>http://office.</a:t>
            </a:r>
            <a:r>
              <a:rPr lang="cs-CZ" sz="1200" dirty="0" err="1" smtClean="0">
                <a:hlinkClick r:id="rId3"/>
              </a:rPr>
              <a:t>microsoft.com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cs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images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results.aspx</a:t>
            </a:r>
            <a:r>
              <a:rPr lang="cs-CZ" sz="1200" dirty="0" smtClean="0">
                <a:hlinkClick r:id="rId3"/>
              </a:rPr>
              <a:t>?</a:t>
            </a:r>
            <a:r>
              <a:rPr lang="cs-CZ" sz="1200" dirty="0" err="1" smtClean="0">
                <a:hlinkClick r:id="rId3"/>
              </a:rPr>
              <a:t>qu</a:t>
            </a:r>
            <a:r>
              <a:rPr lang="cs-CZ" sz="1200" dirty="0" smtClean="0">
                <a:hlinkClick r:id="rId3"/>
              </a:rPr>
              <a:t>=hodiny&amp;ex=1&amp;</a:t>
            </a:r>
            <a:r>
              <a:rPr lang="cs-CZ" sz="1200" dirty="0" err="1" smtClean="0">
                <a:hlinkClick r:id="rId3"/>
              </a:rPr>
              <a:t>origin</a:t>
            </a:r>
            <a:r>
              <a:rPr lang="cs-CZ" sz="1200" dirty="0" smtClean="0">
                <a:hlinkClick r:id="rId3"/>
              </a:rPr>
              <a:t>=FX010132103#</a:t>
            </a:r>
            <a:r>
              <a:rPr lang="cs-CZ" sz="1200" dirty="0" err="1" smtClean="0">
                <a:hlinkClick r:id="rId3"/>
              </a:rPr>
              <a:t>ai</a:t>
            </a:r>
            <a:r>
              <a:rPr lang="cs-CZ" sz="1200" dirty="0" smtClean="0">
                <a:hlinkClick r:id="rId3"/>
              </a:rPr>
              <a:t>:MP900387950</a:t>
            </a:r>
          </a:p>
          <a:p>
            <a:pPr>
              <a:spcBef>
                <a:spcPts val="600"/>
              </a:spcBef>
            </a:pPr>
            <a:r>
              <a:rPr lang="cs-CZ" sz="1200" dirty="0" smtClean="0">
                <a:hlinkClick r:id="rId4"/>
              </a:rPr>
              <a:t>http://office.</a:t>
            </a:r>
            <a:r>
              <a:rPr lang="cs-CZ" sz="1200" dirty="0" err="1" smtClean="0">
                <a:hlinkClick r:id="rId4"/>
              </a:rPr>
              <a:t>microsoft.com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results.aspx</a:t>
            </a:r>
            <a:r>
              <a:rPr lang="cs-CZ" sz="1200" dirty="0" smtClean="0">
                <a:hlinkClick r:id="rId4"/>
              </a:rPr>
              <a:t>?</a:t>
            </a:r>
            <a:r>
              <a:rPr lang="cs-CZ" sz="1200" dirty="0" err="1" smtClean="0">
                <a:hlinkClick r:id="rId4"/>
              </a:rPr>
              <a:t>qu</a:t>
            </a:r>
            <a:r>
              <a:rPr lang="cs-CZ" sz="1200" dirty="0" smtClean="0">
                <a:hlinkClick r:id="rId4"/>
              </a:rPr>
              <a:t>=hodiny&amp;ex=1#</a:t>
            </a:r>
            <a:r>
              <a:rPr lang="cs-CZ" sz="1200" dirty="0" err="1" smtClean="0">
                <a:hlinkClick r:id="rId4"/>
              </a:rPr>
              <a:t>ai</a:t>
            </a:r>
            <a:r>
              <a:rPr lang="cs-CZ" sz="1200" dirty="0" smtClean="0">
                <a:hlinkClick r:id="rId4"/>
              </a:rPr>
              <a:t>:MP900385683|</a:t>
            </a:r>
            <a:endParaRPr lang="cs-CZ" sz="1200" dirty="0" smtClean="0">
              <a:hlinkClick r:id="rId3"/>
            </a:endParaRPr>
          </a:p>
          <a:p>
            <a:pPr>
              <a:spcBef>
                <a:spcPts val="600"/>
              </a:spcBef>
            </a:pPr>
            <a:r>
              <a:rPr lang="cs-CZ" sz="1200" dirty="0" smtClean="0">
                <a:hlinkClick r:id="rId3"/>
              </a:rPr>
              <a:t>|</a:t>
            </a:r>
            <a:r>
              <a:rPr lang="cs-CZ" sz="1200" dirty="0" smtClean="0">
                <a:hlinkClick r:id="rId5"/>
              </a:rPr>
              <a:t>http://office.</a:t>
            </a:r>
            <a:r>
              <a:rPr lang="cs-CZ" sz="1200" dirty="0" err="1" smtClean="0">
                <a:hlinkClick r:id="rId5"/>
              </a:rPr>
              <a:t>microsoft.com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cs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images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results.aspx</a:t>
            </a:r>
            <a:r>
              <a:rPr lang="cs-CZ" sz="1200" dirty="0" smtClean="0">
                <a:hlinkClick r:id="rId5"/>
              </a:rPr>
              <a:t>?</a:t>
            </a:r>
            <a:r>
              <a:rPr lang="cs-CZ" sz="1200" dirty="0" err="1" smtClean="0">
                <a:hlinkClick r:id="rId5"/>
              </a:rPr>
              <a:t>qu</a:t>
            </a:r>
            <a:r>
              <a:rPr lang="cs-CZ" sz="1200" dirty="0" smtClean="0">
                <a:hlinkClick r:id="rId5"/>
              </a:rPr>
              <a:t>=%C4%8Das&amp;ex=1#</a:t>
            </a:r>
            <a:r>
              <a:rPr lang="cs-CZ" sz="1200" dirty="0" err="1" smtClean="0">
                <a:hlinkClick r:id="rId5"/>
              </a:rPr>
              <a:t>ai</a:t>
            </a:r>
            <a:r>
              <a:rPr lang="cs-CZ" sz="1200" dirty="0" smtClean="0">
                <a:hlinkClick r:id="rId5"/>
              </a:rPr>
              <a:t>:MP900430829|</a:t>
            </a:r>
            <a:endParaRPr lang="cs-CZ" sz="1200" dirty="0" smtClean="0"/>
          </a:p>
          <a:p>
            <a:pPr>
              <a:spcBef>
                <a:spcPts val="600"/>
              </a:spcBef>
            </a:pPr>
            <a:r>
              <a:rPr lang="cs-CZ" sz="1200" dirty="0" smtClean="0">
                <a:hlinkClick r:id="rId6"/>
              </a:rPr>
              <a:t>http://office.</a:t>
            </a:r>
            <a:r>
              <a:rPr lang="cs-CZ" sz="1200" dirty="0" err="1" smtClean="0">
                <a:hlinkClick r:id="rId6"/>
              </a:rPr>
              <a:t>microsoft.com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cs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images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results.aspx</a:t>
            </a:r>
            <a:r>
              <a:rPr lang="cs-CZ" sz="1200" dirty="0" smtClean="0">
                <a:hlinkClick r:id="rId6"/>
              </a:rPr>
              <a:t>?</a:t>
            </a:r>
            <a:r>
              <a:rPr lang="cs-CZ" sz="1200" dirty="0" err="1" smtClean="0">
                <a:hlinkClick r:id="rId6"/>
              </a:rPr>
              <a:t>qu</a:t>
            </a:r>
            <a:r>
              <a:rPr lang="cs-CZ" sz="1200" dirty="0" smtClean="0">
                <a:hlinkClick r:id="rId6"/>
              </a:rPr>
              <a:t>=%C4%8Das&amp;ex=1#</a:t>
            </a:r>
            <a:r>
              <a:rPr lang="cs-CZ" sz="1200" dirty="0" err="1" smtClean="0">
                <a:hlinkClick r:id="rId6"/>
              </a:rPr>
              <a:t>ai</a:t>
            </a:r>
            <a:r>
              <a:rPr lang="cs-CZ" sz="1200" dirty="0" smtClean="0">
                <a:hlinkClick r:id="rId6"/>
              </a:rPr>
              <a:t>:MP900408989|</a:t>
            </a:r>
            <a:endParaRPr lang="cs-CZ" sz="1200" dirty="0" smtClean="0"/>
          </a:p>
          <a:p>
            <a:pPr>
              <a:spcBef>
                <a:spcPts val="600"/>
              </a:spcBef>
            </a:pPr>
            <a:r>
              <a:rPr lang="cs-CZ" sz="1200" smtClean="0"/>
              <a:t>A </a:t>
            </a:r>
            <a:endParaRPr lang="cs-CZ" sz="1200" dirty="0" smtClean="0"/>
          </a:p>
          <a:p>
            <a:pPr>
              <a:spcBef>
                <a:spcPts val="600"/>
              </a:spcBef>
            </a:pPr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nemecky</a:t>
            </a:r>
            <a:r>
              <a:rPr lang="cs-CZ" sz="1200" dirty="0" smtClean="0">
                <a:hlinkClick r:id="rId7"/>
              </a:rPr>
              <a:t>-jazyk.</a:t>
            </a:r>
            <a:r>
              <a:rPr lang="cs-CZ" sz="1200" dirty="0" err="1" smtClean="0">
                <a:hlinkClick r:id="rId7"/>
              </a:rPr>
              <a:t>cz</a:t>
            </a:r>
            <a:r>
              <a:rPr lang="cs-CZ" sz="1200" dirty="0" smtClean="0">
                <a:hlinkClick r:id="rId7"/>
              </a:rPr>
              <a:t>/gramatika/datum%20a%20cas.htm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ubbles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Bubbles</Template>
  <TotalTime>82</TotalTime>
  <Words>268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Bubbles</vt:lpstr>
      <vt:lpstr>Time Anotace: Materiál je určen pro žáky 6. ročníku a slouží k výkladu a procvičení tvorby času v anglickém jazyce.</vt:lpstr>
      <vt:lpstr>Prezentace aplikace PowerPoint</vt:lpstr>
      <vt:lpstr>Prezentace aplikace PowerPoint</vt:lpstr>
      <vt:lpstr>Prezentace aplikace PowerPoint</vt:lpstr>
      <vt:lpstr>Prezentace aplikace PowerPoint</vt:lpstr>
      <vt:lpstr>NOW PRACTICE</vt:lpstr>
      <vt:lpstr>PRACTICE MORE</vt:lpstr>
      <vt:lpstr>METODICKÝ NÁVOD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Lenočka</dc:creator>
  <cp:lastModifiedBy>PC-03TY</cp:lastModifiedBy>
  <cp:revision>17</cp:revision>
  <dcterms:created xsi:type="dcterms:W3CDTF">2011-11-20T15:57:27Z</dcterms:created>
  <dcterms:modified xsi:type="dcterms:W3CDTF">2012-03-07T09:04:11Z</dcterms:modified>
</cp:coreProperties>
</file>