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8DF54BC-B6B3-4DE2-9376-D78CC4B062C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482359-877B-46E7-91E8-75F0F1C9FF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souhvezdi.webnode.cz/co-je-to-souhvezdi-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eznam_souhv%C4%9Bzd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observatory.cz/static/Encyklopedie/Hvezdy/hvezdy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astro.cz/apod/ap020715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ommons.wikimedia.org/wiki/File:He1523a.jpg?uselang=cs" TargetMode="External"/><Relationship Id="rId7" Type="http://schemas.openxmlformats.org/officeDocument/2006/relationships/hyperlink" Target="http://cs.wikipedia.org/wiki/Soubor:Position_from_Proxima_Centauri.png" TargetMode="External"/><Relationship Id="rId2" Type="http://schemas.openxmlformats.org/officeDocument/2006/relationships/hyperlink" Target="http://cs.wikipedia.org/wiki/Soubor:Solar-type_Red_Giant_structu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dler.svg?uselang=cs" TargetMode="External"/><Relationship Id="rId5" Type="http://schemas.openxmlformats.org/officeDocument/2006/relationships/hyperlink" Target="http://commons.wikimedia.org/wiki/File:Gro%C3%9Fer_Wagen.svg?uselang=cs" TargetMode="External"/><Relationship Id="rId4" Type="http://schemas.openxmlformats.org/officeDocument/2006/relationships/hyperlink" Target="http://commons.wikimedia.org/wiki/File:Perseus1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1503" y="764704"/>
            <a:ext cx="7406640" cy="191697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Člověk a jeho svět, Přírodověda,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+mn-lt"/>
              </a:rPr>
              <a:t>Hvězdy a souhvězdí</a:t>
            </a: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400" dirty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400" b="1" dirty="0"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+mn-lt"/>
              </a:rPr>
              <a:t>VY_32_INOVACE_13/III.SADA</a:t>
            </a: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12976"/>
            <a:ext cx="7406640" cy="1512168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5.ročníku, slouží   k výkladu učiva </a:t>
            </a:r>
            <a:r>
              <a:rPr lang="cs-CZ" sz="2400" dirty="0" smtClean="0">
                <a:solidFill>
                  <a:schemeClr val="tx1"/>
                </a:solidFill>
              </a:rPr>
              <a:t>Hvězdy a souhvězdí. </a:t>
            </a:r>
            <a:r>
              <a:rPr lang="cs-CZ" sz="2400" dirty="0">
                <a:solidFill>
                  <a:schemeClr val="tx1"/>
                </a:solidFill>
              </a:rPr>
              <a:t>Žáci pracují na PC.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7817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397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98080" cy="172819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Co je to souhvězdí a podle čeho je pojmenováváme</a:t>
            </a:r>
            <a:r>
              <a:rPr lang="cs-CZ" sz="3200" dirty="0">
                <a:latin typeface="+mn-lt"/>
              </a:rPr>
              <a:t>? </a:t>
            </a:r>
            <a:r>
              <a:rPr lang="cs-CZ" sz="3200" dirty="0">
                <a:latin typeface="+mn-lt"/>
                <a:hlinkClick r:id="rId2"/>
              </a:rPr>
              <a:t>http://souhvezdi.webnode.cz/co-je-to-souhvezdi-</a:t>
            </a:r>
            <a:r>
              <a:rPr lang="cs-CZ" sz="3200" dirty="0" smtClean="0">
                <a:latin typeface="+mn-lt"/>
                <a:hlinkClick r:id="rId2"/>
              </a:rPr>
              <a:t>/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132856"/>
            <a:ext cx="7498080" cy="4115544"/>
          </a:xfrm>
        </p:spPr>
        <p:txBody>
          <a:bodyPr>
            <a:normAutofit/>
          </a:bodyPr>
          <a:lstStyle/>
          <a:p>
            <a:r>
              <a:rPr lang="cs-CZ" dirty="0"/>
              <a:t>Souhvězdí jsou </a:t>
            </a:r>
            <a:r>
              <a:rPr lang="cs-CZ" dirty="0" smtClean="0"/>
              <a:t>skupiny hvězd obloze</a:t>
            </a:r>
            <a:r>
              <a:rPr lang="cs-CZ" dirty="0"/>
              <a:t>. Často se souhvězdí říká i </a:t>
            </a:r>
            <a:r>
              <a:rPr lang="cs-CZ" dirty="0" smtClean="0"/>
              <a:t>útvaru </a:t>
            </a:r>
            <a:r>
              <a:rPr lang="cs-CZ" dirty="0"/>
              <a:t>na obloze, který je tvořen spojnicemi několika nejjasnějších hvězd.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dávných dobách lidem připomínaly různé bohy, zvířata apod., podle kterých je pak pojmenovali.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930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49817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Znáš </a:t>
            </a:r>
            <a:r>
              <a:rPr lang="cs-CZ" sz="3200" smtClean="0">
                <a:latin typeface="+mn-lt"/>
              </a:rPr>
              <a:t>některá souhvězdí? </a:t>
            </a:r>
            <a:r>
              <a:rPr lang="cs-CZ" sz="3200" dirty="0">
                <a:latin typeface="+mn-lt"/>
              </a:rPr>
              <a:t>Najdi na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cs.wikipedia.org/wiki/Seznam_souhv%C4%9Bzd%C3%AD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988840"/>
            <a:ext cx="7498080" cy="1584176"/>
          </a:xfrm>
        </p:spPr>
        <p:txBody>
          <a:bodyPr/>
          <a:lstStyle/>
          <a:p>
            <a:r>
              <a:rPr lang="cs-CZ" dirty="0" smtClean="0"/>
              <a:t>Například Orion, Andromeda, Jižní kříž, Malá a Velká medvědice a </a:t>
            </a:r>
            <a:r>
              <a:rPr lang="cs-CZ" dirty="0" smtClean="0"/>
              <a:t>spousta </a:t>
            </a:r>
            <a:r>
              <a:rPr lang="cs-CZ" dirty="0" smtClean="0"/>
              <a:t>dalších.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573016"/>
            <a:ext cx="1790611" cy="2469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1888677" cy="2469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73016"/>
            <a:ext cx="1818482" cy="2471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287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42617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Co je to hvězda? </a:t>
            </a:r>
            <a:r>
              <a:rPr lang="cs-CZ" sz="3200" dirty="0" smtClean="0">
                <a:latin typeface="+mn-lt"/>
                <a:hlinkClick r:id="rId2"/>
              </a:rPr>
              <a:t>http</a:t>
            </a:r>
            <a:r>
              <a:rPr lang="cs-CZ" sz="3200" dirty="0">
                <a:latin typeface="+mn-lt"/>
                <a:hlinkClick r:id="rId2"/>
              </a:rPr>
              <a:t>://</a:t>
            </a:r>
            <a:r>
              <a:rPr lang="cs-CZ" sz="3200" dirty="0" smtClean="0">
                <a:latin typeface="+mn-lt"/>
                <a:hlinkClick r:id="rId2"/>
              </a:rPr>
              <a:t>www.observatory.cz/static/Encyklopedie/Hvezdy/hvezdy.php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309634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Hvězdy jsou základními stavebními kameny </a:t>
            </a:r>
            <a:r>
              <a:rPr lang="cs-CZ" dirty="0" smtClean="0"/>
              <a:t>vesmíru. </a:t>
            </a:r>
          </a:p>
          <a:p>
            <a:r>
              <a:rPr lang="cs-CZ" dirty="0"/>
              <a:t>Hvězdu lze z </a:t>
            </a:r>
            <a:r>
              <a:rPr lang="cs-CZ" dirty="0" smtClean="0"/>
              <a:t>popsat </a:t>
            </a:r>
            <a:r>
              <a:rPr lang="cs-CZ" dirty="0"/>
              <a:t>jako rozžhavenou plynnou kouli. </a:t>
            </a:r>
            <a:endParaRPr lang="cs-CZ" dirty="0" smtClean="0"/>
          </a:p>
          <a:p>
            <a:r>
              <a:rPr lang="cs-CZ" dirty="0" smtClean="0"/>
              <a:t>Jejím </a:t>
            </a:r>
            <a:r>
              <a:rPr lang="cs-CZ" dirty="0"/>
              <a:t>základním znakem je, že funguje </a:t>
            </a:r>
            <a:r>
              <a:rPr lang="cs-CZ" dirty="0" smtClean="0"/>
              <a:t>jako </a:t>
            </a:r>
            <a:r>
              <a:rPr lang="cs-CZ" b="1" dirty="0"/>
              <a:t>zdroj energie</a:t>
            </a:r>
            <a:r>
              <a:rPr lang="cs-CZ" dirty="0"/>
              <a:t>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58675"/>
            <a:ext cx="1656184" cy="1910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09120"/>
            <a:ext cx="2495178" cy="2234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737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Která hvězda je našemu </a:t>
            </a:r>
            <a:r>
              <a:rPr lang="cs-CZ" sz="3200" dirty="0">
                <a:latin typeface="+mn-lt"/>
              </a:rPr>
              <a:t>Slunci nejblíž? </a:t>
            </a:r>
            <a:r>
              <a:rPr lang="cs-CZ" sz="3200" dirty="0">
                <a:latin typeface="+mn-lt"/>
                <a:hlinkClick r:id="rId2"/>
              </a:rPr>
              <a:t>http://</a:t>
            </a:r>
            <a:r>
              <a:rPr lang="cs-CZ" sz="3200" dirty="0" smtClean="0">
                <a:latin typeface="+mn-lt"/>
                <a:hlinkClick r:id="rId2"/>
              </a:rPr>
              <a:t>www.astro.cz/apod/ap020715.html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72816"/>
            <a:ext cx="7498080" cy="1944216"/>
          </a:xfrm>
        </p:spPr>
        <p:txBody>
          <a:bodyPr/>
          <a:lstStyle/>
          <a:p>
            <a:r>
              <a:rPr lang="cs-CZ" dirty="0"/>
              <a:t>Je to </a:t>
            </a:r>
            <a:r>
              <a:rPr lang="cs-CZ" dirty="0">
                <a:solidFill>
                  <a:srgbClr val="FF0000"/>
                </a:solidFill>
              </a:rPr>
              <a:t>Proxima </a:t>
            </a:r>
            <a:r>
              <a:rPr lang="cs-CZ" dirty="0" smtClean="0">
                <a:solidFill>
                  <a:srgbClr val="FF0000"/>
                </a:solidFill>
              </a:rPr>
              <a:t>Centauri </a:t>
            </a:r>
            <a:r>
              <a:rPr lang="cs-CZ" dirty="0" smtClean="0"/>
              <a:t>- nejbližší člen </a:t>
            </a:r>
            <a:r>
              <a:rPr lang="cs-CZ" dirty="0" err="1" smtClean="0"/>
              <a:t>trojhvězdné</a:t>
            </a:r>
            <a:r>
              <a:rPr lang="cs-CZ" dirty="0" smtClean="0"/>
              <a:t> soustavy </a:t>
            </a:r>
            <a:r>
              <a:rPr lang="cs-CZ" dirty="0"/>
              <a:t>Alfa </a:t>
            </a:r>
            <a:r>
              <a:rPr lang="cs-CZ" dirty="0" smtClean="0"/>
              <a:t>Centauri.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07842"/>
            <a:ext cx="5682208" cy="3515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34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Použité zdroje: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68760"/>
            <a:ext cx="7498080" cy="4536504"/>
          </a:xfrm>
        </p:spPr>
        <p:txBody>
          <a:bodyPr>
            <a:normAutofit lnSpcReduction="10000"/>
          </a:bodyPr>
          <a:lstStyle/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cs.wikipedia.org/wiki/Soubor:Solar-type_Red_Giant_structure.jpg</a:t>
            </a:r>
            <a:r>
              <a:rPr lang="cs-CZ" sz="2200" dirty="0" smtClean="0"/>
              <a:t> </a:t>
            </a:r>
          </a:p>
          <a:p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commons.wikimedia.org/wiki/File:He1523a.jpg?uselang=cs</a:t>
            </a:r>
            <a:r>
              <a:rPr lang="cs-CZ" sz="2200" dirty="0" smtClean="0"/>
              <a:t> </a:t>
            </a:r>
          </a:p>
          <a:p>
            <a:r>
              <a:rPr lang="cs-CZ" sz="2200" dirty="0">
                <a:hlinkClick r:id="rId4"/>
              </a:rPr>
              <a:t>http://</a:t>
            </a:r>
            <a:r>
              <a:rPr lang="cs-CZ" sz="2200" dirty="0" smtClean="0">
                <a:hlinkClick r:id="rId4"/>
              </a:rPr>
              <a:t>commons.wikimedia.org/wiki/File:Perseus1.svg?uselang=cs</a:t>
            </a:r>
            <a:r>
              <a:rPr lang="cs-CZ" sz="2200" dirty="0" smtClean="0"/>
              <a:t> </a:t>
            </a:r>
          </a:p>
          <a:p>
            <a:r>
              <a:rPr lang="cs-CZ" sz="2200" dirty="0">
                <a:hlinkClick r:id="rId5"/>
              </a:rPr>
              <a:t>http://</a:t>
            </a:r>
            <a:r>
              <a:rPr lang="cs-CZ" sz="2200" dirty="0" smtClean="0">
                <a:hlinkClick r:id="rId5"/>
              </a:rPr>
              <a:t>commons.wikimedia.org/wiki/File:Gro%C3%9Fer_Wagen.svg?uselang=cs</a:t>
            </a:r>
            <a:r>
              <a:rPr lang="cs-CZ" sz="2200" dirty="0" smtClean="0"/>
              <a:t> </a:t>
            </a:r>
          </a:p>
          <a:p>
            <a:r>
              <a:rPr lang="cs-CZ" sz="2200" dirty="0">
                <a:hlinkClick r:id="rId6"/>
              </a:rPr>
              <a:t>http://</a:t>
            </a:r>
            <a:r>
              <a:rPr lang="cs-CZ" sz="2200" dirty="0" smtClean="0">
                <a:hlinkClick r:id="rId6"/>
              </a:rPr>
              <a:t>commons.wikimedia.org/wiki/File:Adler.svg?uselang=cs</a:t>
            </a:r>
            <a:endParaRPr lang="cs-CZ" sz="2200" dirty="0" smtClean="0"/>
          </a:p>
          <a:p>
            <a:r>
              <a:rPr lang="cs-CZ" sz="2200" dirty="0">
                <a:hlinkClick r:id="rId7"/>
              </a:rPr>
              <a:t>http://</a:t>
            </a:r>
            <a:r>
              <a:rPr lang="cs-CZ" sz="2200" dirty="0" smtClean="0">
                <a:hlinkClick r:id="rId7"/>
              </a:rPr>
              <a:t>cs.wikipedia.org/wiki/Soubor:Position_from_Proxima_Centauri.png</a:t>
            </a:r>
            <a:r>
              <a:rPr lang="cs-CZ" sz="2200" dirty="0" smtClean="0"/>
              <a:t>  </a:t>
            </a:r>
          </a:p>
          <a:p>
            <a:r>
              <a:rPr lang="cs-CZ" sz="2200" smtClean="0"/>
              <a:t>Citováno25.9.2011</a:t>
            </a:r>
            <a:endParaRPr lang="cs-CZ" sz="2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1" y="5702095"/>
            <a:ext cx="4536504" cy="986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806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</TotalTime>
  <Words>224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Název školy: ZŠ Varnsdorf, Edisonova 2821, okres Děčín, příspěvková organizace Člověk a jeho svět, Přírodověda, Hvězdy a souhvězdí Autor: Mgr. Marta Samlerová Název materiálu:  VY_32_INOVACE_13/III.SADA</vt:lpstr>
      <vt:lpstr>Návod k práci:</vt:lpstr>
      <vt:lpstr>Co je to souhvězdí a podle čeho je pojmenováváme? http://souhvezdi.webnode.cz/co-je-to-souhvezdi-/ </vt:lpstr>
      <vt:lpstr>Znáš některá souhvězdí? Najdi na http://cs.wikipedia.org/wiki/Seznam_souhv%C4%9Bzd%C3%AD </vt:lpstr>
      <vt:lpstr>Co je to hvězda? http://www.observatory.cz/static/Encyklopedie/Hvezdy/hvezdy.php </vt:lpstr>
      <vt:lpstr>Která hvězda je našemu Slunci nejblíž? http://www.astro.cz/apod/ap020715.html </vt:lpstr>
      <vt:lpstr>Použité zdroje:</vt:lpstr>
    </vt:vector>
  </TitlesOfParts>
  <Company>ZŠ Edisonova 2821,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Hvězdy a souhvězdí Autor: Mgr. Marta Samlerová Název materiálu:  VY_32_INOVACE__14/III.SADA</dc:title>
  <dc:creator>třída 5A</dc:creator>
  <cp:lastModifiedBy>Dum</cp:lastModifiedBy>
  <cp:revision>12</cp:revision>
  <dcterms:created xsi:type="dcterms:W3CDTF">2011-11-08T14:52:27Z</dcterms:created>
  <dcterms:modified xsi:type="dcterms:W3CDTF">2012-03-08T16:59:03Z</dcterms:modified>
</cp:coreProperties>
</file>