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A7D9C10-870F-405B-B597-1B5439EB88C8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CCBDF77-3B80-4FF9-B501-EAA2BD0729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A7D9C10-870F-405B-B597-1B5439EB88C8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BDF77-3B80-4FF9-B501-EAA2BD0729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A7D9C10-870F-405B-B597-1B5439EB88C8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CCBDF77-3B80-4FF9-B501-EAA2BD0729F3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A7D9C10-870F-405B-B597-1B5439EB88C8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CCBDF77-3B80-4FF9-B501-EAA2BD0729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A7D9C10-870F-405B-B597-1B5439EB88C8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CCBDF77-3B80-4FF9-B501-EAA2BD0729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D9C10-870F-405B-B597-1B5439EB88C8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BDF77-3B80-4FF9-B501-EAA2BD0729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A7D9C10-870F-405B-B597-1B5439EB88C8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CCBDF77-3B80-4FF9-B501-EAA2BD0729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A7D9C10-870F-405B-B597-1B5439EB88C8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CCBDF77-3B80-4FF9-B501-EAA2BD0729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A7D9C10-870F-405B-B597-1B5439EB88C8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CCBDF77-3B80-4FF9-B501-EAA2BD0729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D9C10-870F-405B-B597-1B5439EB88C8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BDF77-3B80-4FF9-B501-EAA2BD0729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D9C10-870F-405B-B597-1B5439EB88C8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BDF77-3B80-4FF9-B501-EAA2BD0729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A7D9C10-870F-405B-B597-1B5439EB88C8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CCBDF77-3B80-4FF9-B501-EAA2BD0729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topp.cz/ProductImages.aspx?image=800px600\Detske_pokoje\pokoje%20z%20lamina\pokoj%20BOLZANO\detske-pokoje-bolzano3.jpg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hyperlink" Target="http://openclipart.org/people/netalloy/yellow_convertible_sports_car.sv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theveganvoice.org/media/2010/08/kids_menu2.gif" TargetMode="External"/><Relationship Id="rId2" Type="http://schemas.openxmlformats.org/officeDocument/2006/relationships/hyperlink" Target="http://www.topp.cz/detske-pokoje/detske-pokoje-z-lamina/pokoj-bolzano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litomerice-info.cz/cz/infocentrum/sluzby-infocentra/restaurac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8062912" cy="1470025"/>
          </a:xfrm>
        </p:spPr>
        <p:txBody>
          <a:bodyPr/>
          <a:lstStyle/>
          <a:p>
            <a:pPr algn="ctr"/>
            <a:r>
              <a:rPr lang="cs-CZ" dirty="0" smtClean="0"/>
              <a:t>PLAYING WITH ENGLISH II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sz="2000" dirty="0" smtClean="0"/>
              <a:t>Anotace: Materiál je určen pro děti 6. ročníku a slouží k zopakování slovní zásoby a gramatických </a:t>
            </a:r>
            <a:r>
              <a:rPr lang="cs-CZ" sz="2000" smtClean="0"/>
              <a:t>jevů formou hry.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348880"/>
            <a:ext cx="8062912" cy="3600400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</a:t>
            </a:r>
            <a:r>
              <a:rPr lang="cs-CZ" sz="3200" dirty="0" err="1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štětí</a:t>
            </a:r>
            <a: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Ostrovní 300</a:t>
            </a:r>
            <a:b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sz="3200" dirty="0" err="1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materiálu: VY_32_INOVACE_AJ.6.10_</a:t>
            </a:r>
            <a:r>
              <a:rPr lang="cs-CZ" sz="3200" dirty="0" err="1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playing</a:t>
            </a:r>
            <a: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r>
              <a:rPr lang="cs-CZ" sz="3200" dirty="0" err="1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</a:t>
            </a:r>
            <a: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r>
              <a:rPr lang="cs-CZ" sz="3200" dirty="0" err="1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english</a:t>
            </a:r>
            <a: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_II</a:t>
            </a:r>
            <a:b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sz="3200" dirty="0" err="1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Playing</a:t>
            </a:r>
            <a: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dirty="0" err="1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</a:t>
            </a:r>
            <a: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dirty="0" err="1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English</a:t>
            </a:r>
            <a: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II.</a:t>
            </a:r>
            <a:b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Hrajeme si s angličtinou II.</a:t>
            </a:r>
            <a:b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Ročník:6.</a:t>
            </a:r>
            <a:b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</a:t>
            </a:r>
            <a:r>
              <a:rPr lang="cs-CZ" sz="320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15.05. </a:t>
            </a:r>
            <a: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2012</a:t>
            </a:r>
            <a:b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 CZ.1.07/1.4.00/21.1693</a:t>
            </a:r>
            <a:endParaRPr lang="cs-CZ" sz="3200" dirty="0" smtClean="0">
              <a:solidFill>
                <a:schemeClr val="accent3">
                  <a:lumMod val="20000"/>
                  <a:lumOff val="80000"/>
                </a:schemeClr>
              </a:solidFill>
            </a:endParaRPr>
          </a:p>
          <a:p>
            <a:pPr algn="l"/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4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5994514"/>
            <a:ext cx="3995936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What are the names of the rooms?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6275040" cy="4572000"/>
          </a:xfrm>
        </p:spPr>
        <p:txBody>
          <a:bodyPr>
            <a:normAutofit/>
          </a:bodyPr>
          <a:lstStyle/>
          <a:p>
            <a:r>
              <a:rPr lang="en-GB" sz="2000" dirty="0" smtClean="0"/>
              <a:t>You usual</a:t>
            </a:r>
            <a:r>
              <a:rPr lang="cs-CZ" sz="2000" dirty="0" smtClean="0"/>
              <a:t>l</a:t>
            </a:r>
            <a:r>
              <a:rPr lang="en-GB" sz="2000" dirty="0" smtClean="0"/>
              <a:t>y sleep in this room</a:t>
            </a:r>
          </a:p>
          <a:p>
            <a:endParaRPr lang="en-GB" sz="2000" dirty="0" smtClean="0"/>
          </a:p>
          <a:p>
            <a:r>
              <a:rPr lang="en-GB" sz="2000" dirty="0" smtClean="0"/>
              <a:t>You can have breakfast in this room</a:t>
            </a:r>
          </a:p>
          <a:p>
            <a:endParaRPr lang="en-GB" sz="2000" dirty="0" smtClean="0"/>
          </a:p>
          <a:p>
            <a:r>
              <a:rPr lang="en-GB" sz="2000" dirty="0" smtClean="0"/>
              <a:t>You prepare meals in this room</a:t>
            </a:r>
          </a:p>
          <a:p>
            <a:endParaRPr lang="en-GB" sz="2000" dirty="0" smtClean="0"/>
          </a:p>
          <a:p>
            <a:r>
              <a:rPr lang="en-GB" sz="2000" dirty="0" smtClean="0"/>
              <a:t>People usual</a:t>
            </a:r>
            <a:r>
              <a:rPr lang="cs-CZ" sz="2000" dirty="0" smtClean="0"/>
              <a:t>l</a:t>
            </a:r>
            <a:r>
              <a:rPr lang="en-GB" sz="2000" dirty="0" smtClean="0"/>
              <a:t>y watch TV in this room</a:t>
            </a:r>
          </a:p>
          <a:p>
            <a:endParaRPr lang="en-GB" sz="2000" dirty="0" smtClean="0"/>
          </a:p>
          <a:p>
            <a:r>
              <a:rPr lang="en-GB" sz="2000" dirty="0" smtClean="0"/>
              <a:t>You can have a shower or a bath in this room</a:t>
            </a:r>
          </a:p>
          <a:p>
            <a:endParaRPr lang="en-GB" sz="2000" dirty="0" smtClean="0"/>
          </a:p>
          <a:p>
            <a:r>
              <a:rPr lang="en-GB" sz="2000" dirty="0" smtClean="0"/>
              <a:t>You leave your shoes and coats here</a:t>
            </a:r>
            <a:endParaRPr lang="en-GB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1844824"/>
            <a:ext cx="16017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 bedroom</a:t>
            </a:r>
            <a:endParaRPr lang="en-GB" sz="2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24128" y="2636912"/>
            <a:ext cx="19207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 dining room</a:t>
            </a:r>
            <a:endParaRPr lang="en-GB" sz="2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48064" y="3284984"/>
            <a:ext cx="13436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 kitchen</a:t>
            </a:r>
            <a:endParaRPr lang="en-GB" sz="2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24128" y="4077072"/>
            <a:ext cx="17812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 living room</a:t>
            </a:r>
            <a:endParaRPr lang="en-GB" sz="2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32240" y="4797152"/>
            <a:ext cx="16770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a</a:t>
            </a:r>
            <a:r>
              <a:rPr lang="en-GB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bathroom</a:t>
            </a:r>
            <a:endParaRPr lang="en-GB" sz="2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24128" y="5517232"/>
            <a:ext cx="8643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a</a:t>
            </a:r>
            <a:r>
              <a:rPr lang="en-GB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hall</a:t>
            </a:r>
            <a:endParaRPr lang="en-GB" sz="2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600" decel="100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6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6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7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8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9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0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1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Describe the room</a:t>
            </a:r>
            <a:endParaRPr lang="en-GB" dirty="0"/>
          </a:p>
        </p:txBody>
      </p:sp>
      <p:pic>
        <p:nvPicPr>
          <p:cNvPr id="1026" name="Picture 2" descr="p_102_produkt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844824"/>
            <a:ext cx="8208912" cy="501317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051720" y="2564904"/>
            <a:ext cx="13083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bg1"/>
                </a:solidFill>
              </a:rPr>
              <a:t>a picture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92080" y="2420888"/>
            <a:ext cx="9845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bg1"/>
                </a:solidFill>
              </a:rPr>
              <a:t>a shelf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64288" y="2132856"/>
            <a:ext cx="16578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bg1"/>
                </a:solidFill>
              </a:rPr>
              <a:t>a wardrobe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3645024"/>
            <a:ext cx="10214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bg1"/>
                </a:solidFill>
              </a:rPr>
              <a:t>a desk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72000" y="3717032"/>
            <a:ext cx="10567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chemeClr val="bg1"/>
                </a:solidFill>
              </a:rPr>
              <a:t>a</a:t>
            </a:r>
            <a:r>
              <a:rPr lang="en-GB" sz="2000" b="1" dirty="0" smtClean="0">
                <a:solidFill>
                  <a:schemeClr val="bg1"/>
                </a:solidFill>
              </a:rPr>
              <a:t> chair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95936" y="4941168"/>
            <a:ext cx="9300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bg1"/>
                </a:solidFill>
              </a:rPr>
              <a:t>a bed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32240" y="6381328"/>
            <a:ext cx="7264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bg1"/>
                </a:solidFill>
              </a:rPr>
              <a:t>floor</a:t>
            </a:r>
            <a:endParaRPr lang="en-GB" sz="2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399032"/>
          </a:xfrm>
        </p:spPr>
        <p:txBody>
          <a:bodyPr/>
          <a:lstStyle/>
          <a:p>
            <a:pPr algn="ctr"/>
            <a:r>
              <a:rPr lang="en-GB" dirty="0" smtClean="0"/>
              <a:t>Name the buildings</a:t>
            </a:r>
            <a:endParaRPr lang="en-GB" dirty="0"/>
          </a:p>
        </p:txBody>
      </p:sp>
      <p:sp>
        <p:nvSpPr>
          <p:cNvPr id="3" name="Obdélník 2"/>
          <p:cNvSpPr/>
          <p:nvPr/>
        </p:nvSpPr>
        <p:spPr>
          <a:xfrm>
            <a:off x="323528" y="1412776"/>
            <a:ext cx="1346448" cy="17784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bg1"/>
                </a:solidFill>
              </a:rPr>
              <a:t>cinema</a:t>
            </a:r>
            <a:endParaRPr lang="en-GB" sz="1400" b="1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07704" y="1988840"/>
            <a:ext cx="1584176" cy="113042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bg1"/>
                </a:solidFill>
              </a:rPr>
              <a:t>cafe</a:t>
            </a:r>
            <a:endParaRPr lang="en-GB" sz="14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07904" y="2204864"/>
            <a:ext cx="1584176" cy="9144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bg1"/>
                </a:solidFill>
              </a:rPr>
              <a:t>bank</a:t>
            </a:r>
            <a:endParaRPr lang="en-GB" sz="14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95936" y="1412776"/>
            <a:ext cx="1008112" cy="6263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bg1"/>
                </a:solidFill>
              </a:rPr>
              <a:t>library</a:t>
            </a:r>
            <a:endParaRPr lang="en-GB" sz="1400" b="1" dirty="0">
              <a:solidFill>
                <a:schemeClr val="bg1"/>
              </a:solidFill>
            </a:endParaRPr>
          </a:p>
        </p:txBody>
      </p:sp>
      <p:pic>
        <p:nvPicPr>
          <p:cNvPr id="16386" name="Picture 2" descr="bus stop graphi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132856"/>
            <a:ext cx="596230" cy="1060748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323528" y="3861048"/>
            <a:ext cx="1346448" cy="1778496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supermarket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979712" y="3933056"/>
            <a:ext cx="1728192" cy="1008112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bg1"/>
                </a:solidFill>
              </a:rPr>
              <a:t>p</a:t>
            </a:r>
            <a:r>
              <a:rPr lang="cs-CZ" sz="1400" b="1" dirty="0" smtClean="0">
                <a:solidFill>
                  <a:schemeClr val="bg1"/>
                </a:solidFill>
              </a:rPr>
              <a:t>ost office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23928" y="3861048"/>
            <a:ext cx="1346448" cy="698376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bg1"/>
                </a:solidFill>
              </a:rPr>
              <a:t>video shop</a:t>
            </a:r>
            <a:endParaRPr lang="en-GB" sz="1400" b="1" dirty="0">
              <a:solidFill>
                <a:schemeClr val="bg1"/>
              </a:solidFill>
            </a:endParaRPr>
          </a:p>
        </p:txBody>
      </p:sp>
      <p:pic>
        <p:nvPicPr>
          <p:cNvPr id="16388" name="Picture 4" descr="brašny,červené auto,cestování,cesty,dovolená,iCLIPART,prázdniny,zavazadl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733256"/>
            <a:ext cx="720080" cy="620688"/>
          </a:xfrm>
          <a:prstGeom prst="rect">
            <a:avLst/>
          </a:prstGeom>
          <a:noFill/>
        </p:spPr>
      </p:pic>
      <p:pic>
        <p:nvPicPr>
          <p:cNvPr id="16390" name="Picture 6" descr="Yellow Convertible sports car by netalloy - motor sports clip art by NetAlloy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5733256"/>
            <a:ext cx="1152128" cy="620688"/>
          </a:xfrm>
          <a:prstGeom prst="rect">
            <a:avLst/>
          </a:prstGeom>
          <a:noFill/>
        </p:spPr>
      </p:pic>
      <p:pic>
        <p:nvPicPr>
          <p:cNvPr id="16392" name="Picture 8" descr="http://www.jihoy.com/pictures/0017/0674/compact-car-rental-chennai-tata-indic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5656" y="6229822"/>
            <a:ext cx="1052116" cy="62817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084168" y="1556792"/>
            <a:ext cx="3149586" cy="5427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 this picture there are</a:t>
            </a:r>
          </a:p>
          <a:p>
            <a:r>
              <a:rPr lang="en-GB" dirty="0" smtClean="0"/>
              <a:t>7 buildings – a cinema,</a:t>
            </a:r>
          </a:p>
          <a:p>
            <a:r>
              <a:rPr lang="en-GB" dirty="0" smtClean="0"/>
              <a:t> a video shop, a library,</a:t>
            </a:r>
          </a:p>
          <a:p>
            <a:r>
              <a:rPr lang="en-GB" dirty="0" smtClean="0"/>
              <a:t>a post office, a supermarket, a cafe, and a bank. The post office is between the supermarket and  the video shop. The library isn´t next to the cinema. There´s a car park behind the supermarket. The bank isn´t next to the cinema. The post office is opposite the cafe. There´s a bus stop in front of the </a:t>
            </a:r>
            <a:r>
              <a:rPr lang="cs-CZ" dirty="0" smtClean="0"/>
              <a:t>bank</a:t>
            </a:r>
            <a:r>
              <a:rPr lang="en-GB" dirty="0" smtClean="0"/>
              <a:t> The cinema isn´t opposite the video shop.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 tmFilter="0,0; .5, 1; 1, 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0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1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6" name="Picture 4" descr="http://theveganvoice.org/media/2010/08/kids_menu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24744"/>
            <a:ext cx="6840760" cy="468052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399032"/>
          </a:xfrm>
        </p:spPr>
        <p:txBody>
          <a:bodyPr/>
          <a:lstStyle/>
          <a:p>
            <a:pPr algn="ctr"/>
            <a:r>
              <a:rPr lang="en-GB" dirty="0" smtClean="0"/>
              <a:t>How much is…?</a:t>
            </a:r>
            <a:endParaRPr lang="en-GB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5805264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How much is a hamburger and a Pepsi?                      What would you like to eat?                            </a:t>
            </a:r>
          </a:p>
          <a:p>
            <a:r>
              <a:rPr lang="en-GB" dirty="0" smtClean="0"/>
              <a:t>How much is a cheese pizza and Tropical Fizz?</a:t>
            </a:r>
          </a:p>
          <a:p>
            <a:r>
              <a:rPr lang="en-GB" dirty="0" smtClean="0"/>
              <a:t>How much is grilled cheese and chocolate milk?</a:t>
            </a: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 rot="20670087">
            <a:off x="6739986" y="1839634"/>
            <a:ext cx="239681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Make a dialogue </a:t>
            </a:r>
          </a:p>
          <a:p>
            <a:r>
              <a:rPr lang="en-GB" sz="2000" b="1" dirty="0" smtClean="0"/>
              <a:t>with you friend</a:t>
            </a:r>
            <a:r>
              <a:rPr lang="cs-CZ" sz="2000" b="1" dirty="0" smtClean="0"/>
              <a:t> – In a restaurant</a:t>
            </a:r>
            <a:endParaRPr lang="en-GB" sz="2000" b="1" dirty="0"/>
          </a:p>
        </p:txBody>
      </p:sp>
      <p:pic>
        <p:nvPicPr>
          <p:cNvPr id="18440" name="Picture 8" descr="http://www.litomerice-info.cz/userfiles/image/Waiter_-_Cartoon_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3356992"/>
            <a:ext cx="1656184" cy="1556792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l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Describe these film characters</a:t>
            </a:r>
            <a:endParaRPr lang="en-GB" dirty="0"/>
          </a:p>
        </p:txBody>
      </p:sp>
      <p:pic>
        <p:nvPicPr>
          <p:cNvPr id="1028" name="Picture 4" descr="http://upload.wikimedia.org/wikipedia/en/0/0b/Marge_Simpso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88840"/>
            <a:ext cx="2857500" cy="4410075"/>
          </a:xfrm>
          <a:prstGeom prst="rect">
            <a:avLst/>
          </a:prstGeom>
          <a:noFill/>
        </p:spPr>
      </p:pic>
      <p:pic>
        <p:nvPicPr>
          <p:cNvPr id="1030" name="Picture 6" descr="http://upload.wikimedia.org/wikipedia/en/0/02/Homer_Simpson_2006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67525" y="2708920"/>
            <a:ext cx="2276475" cy="3724275"/>
          </a:xfrm>
          <a:prstGeom prst="rect">
            <a:avLst/>
          </a:prstGeom>
          <a:noFill/>
        </p:spPr>
      </p:pic>
      <p:pic>
        <p:nvPicPr>
          <p:cNvPr id="1032" name="Picture 8" descr="http://upload.wikimedia.org/wikipedia/en/e/ec/Lisa_Simpso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4293096"/>
            <a:ext cx="1440160" cy="212792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1556792"/>
            <a:ext cx="473879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Marge is quite tall and slim.</a:t>
            </a:r>
          </a:p>
          <a:p>
            <a:r>
              <a:rPr lang="en-GB" dirty="0" smtClean="0"/>
              <a:t> She has got long blue hair and big eyes.</a:t>
            </a:r>
          </a:p>
          <a:p>
            <a:r>
              <a:rPr lang="en-GB" dirty="0" smtClean="0"/>
              <a:t>She has got a lovely smile.</a:t>
            </a:r>
            <a:endParaRPr lang="en-GB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3429000"/>
            <a:ext cx="340189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Lisa is small. </a:t>
            </a:r>
          </a:p>
          <a:p>
            <a:r>
              <a:rPr lang="en-GB" dirty="0" smtClean="0"/>
              <a:t>She has got short yellow hair.</a:t>
            </a:r>
          </a:p>
          <a:p>
            <a:r>
              <a:rPr lang="en-GB" dirty="0" smtClean="0"/>
              <a:t>She has got big eyes.</a:t>
            </a:r>
            <a:endParaRPr lang="en-GB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50360" y="2060848"/>
            <a:ext cx="36936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Homer is not very tall and </a:t>
            </a:r>
          </a:p>
          <a:p>
            <a:r>
              <a:rPr lang="en-GB" dirty="0" smtClean="0"/>
              <a:t>he is fat, because he eats a lot.</a:t>
            </a:r>
          </a:p>
          <a:p>
            <a:r>
              <a:rPr lang="en-GB" dirty="0" smtClean="0"/>
              <a:t>He is bald.</a:t>
            </a:r>
            <a:endParaRPr lang="en-GB" dirty="0"/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30064"/>
          </a:xfrm>
        </p:spPr>
        <p:txBody>
          <a:bodyPr>
            <a:normAutofit/>
          </a:bodyPr>
          <a:lstStyle/>
          <a:p>
            <a:r>
              <a:rPr lang="cs-CZ" sz="2200" dirty="0" smtClean="0"/>
              <a:t>Materiál je určen pro žáky 6. ročníku a slouží k zopakování látky probrané v tomto ročníku.</a:t>
            </a:r>
          </a:p>
          <a:p>
            <a:r>
              <a:rPr lang="cs-CZ" sz="2200" dirty="0" smtClean="0"/>
              <a:t>1. slide – žáci na základě jednoduchého popisu určí o jaké místnosti v domě se jedná, po </a:t>
            </a:r>
            <a:r>
              <a:rPr lang="cs-CZ" sz="2200" dirty="0" err="1" smtClean="0"/>
              <a:t>pokliku</a:t>
            </a:r>
            <a:r>
              <a:rPr lang="cs-CZ" sz="2200" dirty="0" smtClean="0"/>
              <a:t> se objeví správné řešení</a:t>
            </a:r>
          </a:p>
          <a:p>
            <a:r>
              <a:rPr lang="cs-CZ" sz="2200" dirty="0" smtClean="0"/>
              <a:t>2. slide – žáci popíší jaký nábytek je v pokoji, opět po </a:t>
            </a:r>
            <a:r>
              <a:rPr lang="cs-CZ" sz="2200" dirty="0" err="1" smtClean="0"/>
              <a:t>pokliku</a:t>
            </a:r>
            <a:r>
              <a:rPr lang="cs-CZ" sz="2200" dirty="0" smtClean="0"/>
              <a:t> se některá slova objeví</a:t>
            </a:r>
          </a:p>
          <a:p>
            <a:r>
              <a:rPr lang="cs-CZ" sz="2200" dirty="0" smtClean="0"/>
              <a:t>3. slide – žáci na základě popisu pojmenují budovy – po </a:t>
            </a:r>
            <a:r>
              <a:rPr lang="cs-CZ" sz="2200" dirty="0" err="1" smtClean="0"/>
              <a:t>pokliku</a:t>
            </a:r>
            <a:r>
              <a:rPr lang="cs-CZ" sz="2200" dirty="0" smtClean="0"/>
              <a:t> na danou budovu se objeví její název</a:t>
            </a:r>
          </a:p>
          <a:p>
            <a:r>
              <a:rPr lang="cs-CZ" sz="2200" dirty="0" smtClean="0"/>
              <a:t>4. slide – žáci zodpoví otázky a připraví se na základě daného menu rozhovor ve dvojicích (In a restaurant)</a:t>
            </a:r>
          </a:p>
          <a:p>
            <a:r>
              <a:rPr lang="cs-CZ" sz="2200" dirty="0" smtClean="0"/>
              <a:t>5. slide – žáci popíší vzhled rodiny </a:t>
            </a:r>
            <a:r>
              <a:rPr lang="cs-CZ" sz="2200" dirty="0" err="1" smtClean="0"/>
              <a:t>Simpsonových</a:t>
            </a:r>
            <a:r>
              <a:rPr lang="cs-CZ" sz="2200" dirty="0" smtClean="0"/>
              <a:t> (po </a:t>
            </a:r>
            <a:r>
              <a:rPr lang="cs-CZ" sz="2200" dirty="0" err="1" smtClean="0"/>
              <a:t>pokliku</a:t>
            </a:r>
            <a:r>
              <a:rPr lang="cs-CZ" sz="2200" dirty="0" smtClean="0"/>
              <a:t> se objeví možné řešení)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 fontScale="77500" lnSpcReduction="20000"/>
          </a:bodyPr>
          <a:lstStyle/>
          <a:p>
            <a:endParaRPr lang="cs-CZ" sz="2000" dirty="0" smtClean="0">
              <a:hlinkClick r:id="rId2"/>
            </a:endParaRPr>
          </a:p>
          <a:p>
            <a:r>
              <a:rPr lang="cs-CZ" sz="2000" b="1" dirty="0" smtClean="0"/>
              <a:t>Dětský pokoj</a:t>
            </a:r>
            <a:r>
              <a:rPr lang="cs-CZ" sz="2000" dirty="0" smtClean="0"/>
              <a:t>,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cit. 2012-05-13</a:t>
            </a:r>
            <a:r>
              <a:rPr lang="en-US" sz="2000" dirty="0" smtClean="0"/>
              <a:t>]</a:t>
            </a:r>
            <a:r>
              <a:rPr lang="cs-CZ" sz="2000" dirty="0" smtClean="0"/>
              <a:t>.</a:t>
            </a:r>
            <a:r>
              <a:rPr lang="en-US" sz="2000" dirty="0" smtClean="0"/>
              <a:t> </a:t>
            </a:r>
            <a:r>
              <a:rPr lang="cs-CZ" sz="2000" dirty="0" smtClean="0"/>
              <a:t>Dostupné z:</a:t>
            </a:r>
            <a:endParaRPr lang="cs-CZ" sz="2000" dirty="0" smtClean="0">
              <a:hlinkClick r:id="rId2"/>
            </a:endParaRPr>
          </a:p>
          <a:p>
            <a:pPr>
              <a:buNone/>
            </a:pPr>
            <a:r>
              <a:rPr lang="cs-CZ" sz="2000" dirty="0" smtClean="0"/>
              <a:t>     </a:t>
            </a:r>
            <a:r>
              <a:rPr lang="cs-CZ" sz="2000" dirty="0" smtClean="0">
                <a:hlinkClick r:id="rId2"/>
              </a:rPr>
              <a:t> </a:t>
            </a:r>
            <a:r>
              <a:rPr lang="cs-CZ" sz="2000" dirty="0" smtClean="0"/>
              <a:t>http://www.</a:t>
            </a:r>
            <a:r>
              <a:rPr lang="cs-CZ" sz="2000" dirty="0" err="1" smtClean="0"/>
              <a:t>topp.cz</a:t>
            </a:r>
            <a:r>
              <a:rPr lang="cs-CZ" sz="2000" dirty="0" smtClean="0"/>
              <a:t>/</a:t>
            </a:r>
            <a:r>
              <a:rPr lang="cs-CZ" sz="2000" dirty="0" err="1" smtClean="0"/>
              <a:t>detske</a:t>
            </a:r>
            <a:r>
              <a:rPr lang="cs-CZ" sz="2000" dirty="0" smtClean="0"/>
              <a:t>-pokoje/</a:t>
            </a:r>
            <a:r>
              <a:rPr lang="cs-CZ" sz="2000" dirty="0" err="1" smtClean="0"/>
              <a:t>detske</a:t>
            </a:r>
            <a:r>
              <a:rPr lang="cs-CZ" sz="2000" dirty="0" smtClean="0"/>
              <a:t>-pokoje-z-lamina/pokoj-</a:t>
            </a:r>
            <a:r>
              <a:rPr lang="cs-CZ" sz="2000" dirty="0" err="1" smtClean="0"/>
              <a:t>bolzano.html</a:t>
            </a:r>
            <a:endParaRPr lang="cs-CZ" sz="2000" dirty="0" smtClean="0"/>
          </a:p>
          <a:p>
            <a:r>
              <a:rPr lang="cs-CZ" sz="2000" b="1" dirty="0" smtClean="0"/>
              <a:t>Autobusová zastávka</a:t>
            </a:r>
            <a:r>
              <a:rPr lang="cs-CZ" sz="2000" dirty="0" smtClean="0"/>
              <a:t>,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cit. 2012-05-13</a:t>
            </a:r>
            <a:r>
              <a:rPr lang="en-US" sz="2000" dirty="0" smtClean="0"/>
              <a:t>]</a:t>
            </a:r>
            <a:r>
              <a:rPr lang="cs-CZ" sz="2000" dirty="0" smtClean="0"/>
              <a:t>.</a:t>
            </a:r>
            <a:r>
              <a:rPr lang="en-US" sz="2000" dirty="0" smtClean="0"/>
              <a:t> </a:t>
            </a:r>
            <a:r>
              <a:rPr lang="cs-CZ" sz="2000" dirty="0" smtClean="0"/>
              <a:t>Dostupné z:</a:t>
            </a:r>
            <a:endParaRPr lang="cs-CZ" sz="2000" dirty="0" smtClean="0">
              <a:hlinkClick r:id="rId2"/>
            </a:endParaRPr>
          </a:p>
          <a:p>
            <a:pPr>
              <a:buNone/>
            </a:pPr>
            <a:r>
              <a:rPr lang="cs-CZ" sz="2000" dirty="0" smtClean="0"/>
              <a:t>       http://www.</a:t>
            </a:r>
            <a:r>
              <a:rPr lang="cs-CZ" sz="2000" dirty="0" err="1" smtClean="0"/>
              <a:t>travelinedata.org.uk</a:t>
            </a:r>
            <a:r>
              <a:rPr lang="cs-CZ" sz="2000" dirty="0" smtClean="0"/>
              <a:t>/</a:t>
            </a:r>
            <a:r>
              <a:rPr lang="cs-CZ" sz="2000" dirty="0" err="1" smtClean="0"/>
              <a:t>busstops.htm</a:t>
            </a:r>
            <a:endParaRPr lang="cs-CZ" sz="2000" dirty="0" smtClean="0"/>
          </a:p>
          <a:p>
            <a:r>
              <a:rPr lang="cs-CZ" sz="2000" b="1" dirty="0" smtClean="0"/>
              <a:t>Žluté auto</a:t>
            </a:r>
            <a:r>
              <a:rPr lang="cs-CZ" sz="2000" dirty="0" smtClean="0"/>
              <a:t>,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cit. 2012-05-13</a:t>
            </a:r>
            <a:r>
              <a:rPr lang="en-US" sz="2000" dirty="0" smtClean="0"/>
              <a:t>]</a:t>
            </a:r>
            <a:r>
              <a:rPr lang="cs-CZ" sz="2000" dirty="0" smtClean="0"/>
              <a:t>.</a:t>
            </a:r>
            <a:r>
              <a:rPr lang="en-US" sz="2000" dirty="0" smtClean="0"/>
              <a:t> </a:t>
            </a:r>
            <a:r>
              <a:rPr lang="cs-CZ" sz="2000" dirty="0" smtClean="0"/>
              <a:t>Dostupné z:</a:t>
            </a:r>
            <a:endParaRPr lang="cs-CZ" sz="2000" dirty="0" smtClean="0">
              <a:hlinkClick r:id="rId2"/>
            </a:endParaRPr>
          </a:p>
          <a:p>
            <a:pPr>
              <a:buNone/>
            </a:pPr>
            <a:r>
              <a:rPr lang="cs-CZ" sz="2000" dirty="0" smtClean="0"/>
              <a:t>       http://openclipart.org/detail/116785/yellow-convertible-sports-car-by-netalloy</a:t>
            </a:r>
          </a:p>
          <a:p>
            <a:r>
              <a:rPr lang="cs-CZ" sz="2000" b="1" dirty="0" smtClean="0"/>
              <a:t>Modré auto</a:t>
            </a:r>
            <a:r>
              <a:rPr lang="cs-CZ" sz="2000" dirty="0" smtClean="0"/>
              <a:t>,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cit. 2012-05-13</a:t>
            </a:r>
            <a:r>
              <a:rPr lang="en-US" sz="2000" dirty="0" smtClean="0"/>
              <a:t>]</a:t>
            </a:r>
            <a:r>
              <a:rPr lang="cs-CZ" sz="2000" dirty="0" smtClean="0"/>
              <a:t>.</a:t>
            </a:r>
            <a:r>
              <a:rPr lang="en-US" sz="2000" dirty="0" smtClean="0"/>
              <a:t> </a:t>
            </a:r>
            <a:r>
              <a:rPr lang="cs-CZ" sz="2000" dirty="0" smtClean="0"/>
              <a:t>Dostupné z:</a:t>
            </a:r>
            <a:endParaRPr lang="cs-CZ" sz="2000" dirty="0" smtClean="0">
              <a:hlinkClick r:id="rId2"/>
            </a:endParaRPr>
          </a:p>
          <a:p>
            <a:pPr>
              <a:buNone/>
            </a:pPr>
            <a:r>
              <a:rPr lang="cs-CZ" sz="2000" dirty="0" smtClean="0"/>
              <a:t>       http://www.</a:t>
            </a:r>
            <a:r>
              <a:rPr lang="cs-CZ" sz="2000" dirty="0" err="1" smtClean="0"/>
              <a:t>jihoy.com</a:t>
            </a:r>
            <a:r>
              <a:rPr lang="cs-CZ" sz="2000" dirty="0" smtClean="0"/>
              <a:t>/</a:t>
            </a:r>
            <a:r>
              <a:rPr lang="cs-CZ" sz="2000" dirty="0" err="1" smtClean="0"/>
              <a:t>ads</a:t>
            </a:r>
            <a:r>
              <a:rPr lang="cs-CZ" sz="2000" dirty="0" smtClean="0"/>
              <a:t>/Car-</a:t>
            </a:r>
            <a:r>
              <a:rPr lang="cs-CZ" sz="2000" dirty="0" err="1" smtClean="0"/>
              <a:t>Rental</a:t>
            </a:r>
            <a:r>
              <a:rPr lang="cs-CZ" sz="2000" dirty="0" smtClean="0"/>
              <a:t>-</a:t>
            </a:r>
            <a:r>
              <a:rPr lang="cs-CZ" sz="2000" dirty="0" err="1" smtClean="0"/>
              <a:t>Maui</a:t>
            </a:r>
            <a:r>
              <a:rPr lang="cs-CZ" sz="2000" dirty="0" smtClean="0"/>
              <a:t>/71785</a:t>
            </a:r>
          </a:p>
          <a:p>
            <a:r>
              <a:rPr lang="cs-CZ" sz="2000" b="1" dirty="0" smtClean="0"/>
              <a:t>Menu</a:t>
            </a:r>
            <a:r>
              <a:rPr lang="cs-CZ" sz="2000" dirty="0" smtClean="0"/>
              <a:t>,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cit. 2012-05-13</a:t>
            </a:r>
            <a:r>
              <a:rPr lang="en-US" sz="2000" dirty="0" smtClean="0"/>
              <a:t>]</a:t>
            </a:r>
            <a:r>
              <a:rPr lang="cs-CZ" sz="2000" dirty="0" smtClean="0"/>
              <a:t>.</a:t>
            </a:r>
            <a:r>
              <a:rPr lang="en-US" sz="2000" dirty="0" smtClean="0"/>
              <a:t> </a:t>
            </a:r>
            <a:r>
              <a:rPr lang="cs-CZ" sz="2000" dirty="0" smtClean="0"/>
              <a:t>Dostupné z:</a:t>
            </a:r>
            <a:endParaRPr lang="cs-CZ" sz="2000" dirty="0" smtClean="0">
              <a:hlinkClick r:id="rId3"/>
            </a:endParaRPr>
          </a:p>
          <a:p>
            <a:pPr>
              <a:buNone/>
            </a:pPr>
            <a:r>
              <a:rPr lang="cs-CZ" sz="2000" dirty="0" smtClean="0"/>
              <a:t>       http://theveganvoice.org/media/2010/08/kids_menu2.gif</a:t>
            </a:r>
          </a:p>
          <a:p>
            <a:r>
              <a:rPr lang="cs-CZ" sz="2000" b="1" dirty="0" smtClean="0"/>
              <a:t>Číšník</a:t>
            </a:r>
            <a:r>
              <a:rPr lang="cs-CZ" sz="2000" dirty="0" smtClean="0"/>
              <a:t>,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cit. 2012-05-13</a:t>
            </a:r>
            <a:r>
              <a:rPr lang="en-US" sz="2000" dirty="0" smtClean="0"/>
              <a:t>]</a:t>
            </a:r>
            <a:r>
              <a:rPr lang="cs-CZ" sz="2000" dirty="0" smtClean="0"/>
              <a:t>.</a:t>
            </a:r>
            <a:r>
              <a:rPr lang="en-US" sz="2000" dirty="0" smtClean="0"/>
              <a:t> </a:t>
            </a:r>
            <a:r>
              <a:rPr lang="cs-CZ" sz="2000" dirty="0" smtClean="0"/>
              <a:t>Dostupné z:</a:t>
            </a:r>
            <a:endParaRPr lang="cs-CZ" sz="2000" dirty="0" smtClean="0">
              <a:hlinkClick r:id="rId3"/>
            </a:endParaRPr>
          </a:p>
          <a:p>
            <a:pPr>
              <a:buNone/>
            </a:pPr>
            <a:r>
              <a:rPr lang="cs-CZ" sz="2000" dirty="0" smtClean="0"/>
              <a:t>       http://www.</a:t>
            </a:r>
            <a:r>
              <a:rPr lang="cs-CZ" sz="2000" dirty="0" err="1" smtClean="0"/>
              <a:t>litomerice</a:t>
            </a:r>
            <a:r>
              <a:rPr lang="cs-CZ" sz="2000" dirty="0" smtClean="0"/>
              <a:t>-</a:t>
            </a:r>
            <a:r>
              <a:rPr lang="cs-CZ" sz="2000" dirty="0" err="1" smtClean="0"/>
              <a:t>info.cz</a:t>
            </a:r>
            <a:r>
              <a:rPr lang="cs-CZ" sz="2000" dirty="0" smtClean="0"/>
              <a:t>/</a:t>
            </a:r>
            <a:r>
              <a:rPr lang="cs-CZ" sz="2000" dirty="0" err="1" smtClean="0"/>
              <a:t>cz</a:t>
            </a:r>
            <a:r>
              <a:rPr lang="cs-CZ" sz="2000" dirty="0" smtClean="0"/>
              <a:t>/</a:t>
            </a:r>
            <a:r>
              <a:rPr lang="cs-CZ" sz="2000" dirty="0" err="1" smtClean="0"/>
              <a:t>infocentrum</a:t>
            </a:r>
            <a:r>
              <a:rPr lang="cs-CZ" sz="2000" dirty="0" smtClean="0"/>
              <a:t>/</a:t>
            </a:r>
            <a:r>
              <a:rPr lang="cs-CZ" sz="2000" dirty="0" err="1" smtClean="0"/>
              <a:t>sluzby</a:t>
            </a:r>
            <a:r>
              <a:rPr lang="cs-CZ" sz="2000" dirty="0" smtClean="0"/>
              <a:t>-</a:t>
            </a:r>
            <a:r>
              <a:rPr lang="cs-CZ" sz="2000" dirty="0" err="1" smtClean="0"/>
              <a:t>infocentra</a:t>
            </a:r>
            <a:r>
              <a:rPr lang="cs-CZ" sz="2000" dirty="0" smtClean="0"/>
              <a:t>/restaurace</a:t>
            </a:r>
            <a:r>
              <a:rPr lang="cs-CZ" sz="2000" dirty="0" smtClean="0">
                <a:hlinkClick r:id="rId4"/>
              </a:rPr>
              <a:t>/</a:t>
            </a:r>
            <a:endParaRPr lang="cs-CZ" sz="2000" dirty="0" smtClean="0"/>
          </a:p>
          <a:p>
            <a:r>
              <a:rPr lang="cs-CZ" sz="2000" b="1" dirty="0" err="1" smtClean="0"/>
              <a:t>Marge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Simpson</a:t>
            </a:r>
            <a:r>
              <a:rPr lang="cs-CZ" sz="2000" dirty="0" smtClean="0"/>
              <a:t>,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cit. 2012-05-13</a:t>
            </a:r>
            <a:r>
              <a:rPr lang="en-US" sz="2000" dirty="0" smtClean="0"/>
              <a:t>]</a:t>
            </a:r>
            <a:r>
              <a:rPr lang="cs-CZ" sz="2000" dirty="0" smtClean="0"/>
              <a:t>.</a:t>
            </a:r>
            <a:r>
              <a:rPr lang="en-US" sz="2000" dirty="0" smtClean="0"/>
              <a:t> </a:t>
            </a:r>
            <a:r>
              <a:rPr lang="cs-CZ" sz="2000" dirty="0" smtClean="0"/>
              <a:t>Dostupné z:</a:t>
            </a:r>
            <a:endParaRPr lang="cs-CZ" sz="2000" dirty="0" smtClean="0">
              <a:hlinkClick r:id="rId3"/>
            </a:endParaRPr>
          </a:p>
          <a:p>
            <a:pPr>
              <a:buNone/>
            </a:pPr>
            <a:r>
              <a:rPr lang="cs-CZ" sz="2000" dirty="0" smtClean="0"/>
              <a:t>        http://upload.wikimedia.org/wikipedia/en/0/0b/Marge_Simpson.png</a:t>
            </a:r>
          </a:p>
          <a:p>
            <a:r>
              <a:rPr lang="cs-CZ" sz="2000" b="1" dirty="0" err="1" smtClean="0"/>
              <a:t>Homer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Simpson</a:t>
            </a:r>
            <a:r>
              <a:rPr lang="cs-CZ" sz="2000" dirty="0" smtClean="0"/>
              <a:t>,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cit. 2012-05-13</a:t>
            </a:r>
            <a:r>
              <a:rPr lang="en-US" sz="2000" dirty="0" smtClean="0"/>
              <a:t>]</a:t>
            </a:r>
            <a:r>
              <a:rPr lang="cs-CZ" sz="2000" dirty="0" smtClean="0"/>
              <a:t>.</a:t>
            </a:r>
            <a:r>
              <a:rPr lang="en-US" sz="2000" dirty="0" smtClean="0"/>
              <a:t> </a:t>
            </a:r>
            <a:r>
              <a:rPr lang="cs-CZ" sz="2000" dirty="0" smtClean="0"/>
              <a:t>Dostupné z:</a:t>
            </a:r>
            <a:endParaRPr lang="cs-CZ" sz="2000" dirty="0" smtClean="0">
              <a:hlinkClick r:id="rId3"/>
            </a:endParaRPr>
          </a:p>
          <a:p>
            <a:pPr>
              <a:buNone/>
            </a:pPr>
            <a:r>
              <a:rPr lang="cs-CZ" sz="2000" dirty="0" smtClean="0"/>
              <a:t>       http://upload.wikimedia.org/wikipedia/en/0/02/Homer_Simpson_2006.png</a:t>
            </a:r>
          </a:p>
          <a:p>
            <a:r>
              <a:rPr lang="cs-CZ" sz="2000" b="1" dirty="0" err="1" smtClean="0"/>
              <a:t>Bart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Simpson</a:t>
            </a:r>
            <a:r>
              <a:rPr lang="cs-CZ" sz="2000" dirty="0" smtClean="0"/>
              <a:t>,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cit. 2012-05-13</a:t>
            </a:r>
            <a:r>
              <a:rPr lang="en-US" sz="2000" dirty="0" smtClean="0"/>
              <a:t>]</a:t>
            </a:r>
            <a:r>
              <a:rPr lang="cs-CZ" sz="2000" dirty="0" smtClean="0"/>
              <a:t>.</a:t>
            </a:r>
            <a:r>
              <a:rPr lang="en-US" sz="2000" dirty="0" smtClean="0"/>
              <a:t> </a:t>
            </a:r>
            <a:r>
              <a:rPr lang="cs-CZ" sz="2000" dirty="0" smtClean="0"/>
              <a:t>Dostupné z:</a:t>
            </a:r>
            <a:endParaRPr lang="cs-CZ" sz="2000" dirty="0" smtClean="0">
              <a:hlinkClick r:id="rId3"/>
            </a:endParaRPr>
          </a:p>
          <a:p>
            <a:pPr>
              <a:buNone/>
            </a:pPr>
            <a:r>
              <a:rPr lang="cs-CZ" sz="2000" dirty="0" smtClean="0"/>
              <a:t>       http://upload.wikimedia.org/wikipedia/en/e/ec/Lisa_Simpson.png</a:t>
            </a:r>
          </a:p>
          <a:p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158</TotalTime>
  <Words>586</Words>
  <Application>Microsoft Office PowerPoint</Application>
  <PresentationFormat>Předvádění na obrazovce (4:3)</PresentationFormat>
  <Paragraphs>83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PLAYING WITH ENGLISH II. Anotace: Materiál je určen pro děti 6. ročníku a slouží k zopakování slovní zásoby a gramatických jevů formou hry.</vt:lpstr>
      <vt:lpstr>What are the names of the rooms?</vt:lpstr>
      <vt:lpstr>Describe the room</vt:lpstr>
      <vt:lpstr>Name the buildings</vt:lpstr>
      <vt:lpstr>How much is…?</vt:lpstr>
      <vt:lpstr>Describe these film characters</vt:lpstr>
      <vt:lpstr>Metodický návod</vt:lpstr>
      <vt:lpstr>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PLAYING WITH ENGLISH II.</dc:title>
  <dc:creator>Lenočka</dc:creator>
  <cp:lastModifiedBy>Základní škola Ostrovní</cp:lastModifiedBy>
  <cp:revision>18</cp:revision>
  <dcterms:created xsi:type="dcterms:W3CDTF">2012-05-12T14:21:35Z</dcterms:created>
  <dcterms:modified xsi:type="dcterms:W3CDTF">2012-05-17T05:46:23Z</dcterms:modified>
</cp:coreProperties>
</file>