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_rels/presentation.xml.rels" ContentType="application/vnd.openxmlformats-package.relationships+xml"/>
  <Override PartName="/ppt/media/image6.gif" ContentType="image/gif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  <Override PartName="/ppt/media/image8.png" ContentType="image/png"/>
  <Override PartName="/ppt/media/image7.jpeg" ContentType="image/jpeg"/>
  <Override PartName="/ppt/slideLayouts/slideLayout2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_rels/slideLayout37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39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48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46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44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42.xml.rels" ContentType="application/vnd.openxmlformats-package.relationships+xml"/>
  <Override PartName="/ppt/slideLayouts/_rels/slideLayout40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38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47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45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43.xml.rels" ContentType="application/vnd.openxmlformats-package.relationships+xml"/>
  <Override PartName="/ppt/slideLayouts/_rels/slideLayout41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6.xml.rels" ContentType="application/vnd.openxmlformats-package.relationships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19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2.xml" ContentType="application/vnd.openxmlformats-officedocument.presentationml.slide+xml"/>
  <Override PartName="/ppt/slides/slide6.xml" ContentType="application/vnd.openxmlformats-officedocument.presentationml.slide+xml"/>
  <Override PartName="/ppt/slides/slide1.xml" ContentType="application/vnd.openxmlformats-officedocument.presentationml.slide+xml"/>
  <Override PartName="/ppt/slides/slide5.xml" ContentType="application/vnd.openxmlformats-officedocument.presentationml.slide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2.xml.rels" ContentType="application/vnd.openxmlformats-package.relationships+xml"/>
  <Override PartName="/ppt/slides/_rels/slide9.xml.rels" ContentType="application/vnd.openxmlformats-package.relationships+xml"/>
  <Override PartName="/ppt/slides/_rels/slide1.xml.rels" ContentType="application/vnd.openxmlformats-package.relationships+xml"/>
  <Override PartName="/ppt/slides/_rels/slide11.xml.rels" ContentType="application/vnd.openxmlformats-package.relationships+xml"/>
  <Override PartName="/ppt/slides/_rels/slide8.xml.rels" ContentType="application/vnd.openxmlformats-package.relationships+xml"/>
  <Override PartName="/ppt/slides/_rels/slide10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slide12.xml" ContentType="application/vnd.openxmlformats-officedocument.presentationml.slide+xml"/>
  <Override PartName="/ppt/slides/slide9.xml" ContentType="application/vnd.openxmlformats-officedocument.presentationml.slide+xml"/>
  <Override PartName="/ppt/slides/slide4.xml" ContentType="application/vnd.openxmlformats-officedocument.presentationml.slide+xml"/>
  <Override PartName="/ppt/slides/slide11.xml" ContentType="application/vnd.openxmlformats-officedocument.presentationml.slide+xml"/>
  <Override PartName="/ppt/slides/slide8.xml" ContentType="application/vnd.openxmlformats-officedocument.presentationml.slide+xml"/>
  <Override PartName="/ppt/slides/slide3.xml" ContentType="application/vnd.openxmlformats-officedocument.presentationml.slide+xml"/>
  <Override PartName="/ppt/slides/slide10.xml" ContentType="application/vnd.openxmlformats-officedocument.presentationml.slide+xml"/>
  <Override PartName="/ppt/slides/slide7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_rels/slideMaster4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theme/theme4.xml" ContentType="application/vnd.openxmlformats-officedocument.theme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  <p:sldMasterId id="2147483674" r:id="rId4"/>
    <p:sldMasterId id="2147483687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9144000" cy="685800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046360" cy="397764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82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56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046360" cy="397764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82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56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77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046360" cy="397764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7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8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2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82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8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7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8" name="PlaceHolder 4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9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1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2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9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5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6" name="PlaceHolder 4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56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9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9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3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4" name="PlaceHolder 5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0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7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3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12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046360" cy="397764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1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1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7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4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82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4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2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22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23" name="PlaceHolder 4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2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26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27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2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0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1" name="PlaceHolder 4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56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3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4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3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7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8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9" name="PlaceHolder 5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4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42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image" Target="../media/image2.jpeg"/><Relationship Id="rId4" Type="http://schemas.openxmlformats.org/officeDocument/2006/relationships/slideLayout" Target="../slideLayouts/slideLayout1.xml"/><Relationship Id="rId5" Type="http://schemas.openxmlformats.org/officeDocument/2006/relationships/slideLayout" Target="../slideLayouts/slideLayout2.xml"/><Relationship Id="rId6" Type="http://schemas.openxmlformats.org/officeDocument/2006/relationships/slideLayout" Target="../slideLayouts/slideLayout3.xml"/><Relationship Id="rId7" Type="http://schemas.openxmlformats.org/officeDocument/2006/relationships/slideLayout" Target="../slideLayouts/slideLayout4.xml"/><Relationship Id="rId8" Type="http://schemas.openxmlformats.org/officeDocument/2006/relationships/slideLayout" Target="../slideLayouts/slideLayout5.xml"/><Relationship Id="rId9" Type="http://schemas.openxmlformats.org/officeDocument/2006/relationships/slideLayout" Target="../slideLayouts/slideLayout6.xml"/><Relationship Id="rId10" Type="http://schemas.openxmlformats.org/officeDocument/2006/relationships/slideLayout" Target="../slideLayouts/slideLayout7.xml"/><Relationship Id="rId11" Type="http://schemas.openxmlformats.org/officeDocument/2006/relationships/slideLayout" Target="../slideLayouts/slideLayout8.xml"/><Relationship Id="rId12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0.xml"/><Relationship Id="rId14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3.jpeg"/><Relationship Id="rId3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5.xml"/><Relationship Id="rId6" Type="http://schemas.openxmlformats.org/officeDocument/2006/relationships/slideLayout" Target="../slideLayouts/slideLayout16.xml"/><Relationship Id="rId7" Type="http://schemas.openxmlformats.org/officeDocument/2006/relationships/slideLayout" Target="../slideLayouts/slideLayout17.xml"/><Relationship Id="rId8" Type="http://schemas.openxmlformats.org/officeDocument/2006/relationships/slideLayout" Target="../slideLayouts/slideLayout18.xml"/><Relationship Id="rId9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image" Target="../media/image4.jpeg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5.xml"/><Relationship Id="rId14" Type="http://schemas.openxmlformats.org/officeDocument/2006/relationships/slideLayout" Target="../slideLayouts/slideLayout36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image" Target="../media/image5.jpeg"/><Relationship Id="rId3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1.xml"/><Relationship Id="rId8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47.xml"/><Relationship Id="rId14" Type="http://schemas.openxmlformats.org/officeDocument/2006/relationships/slideLayout" Target="../slideLayouts/slideLayout48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CustomShape 1"/>
          <p:cNvSpPr/>
          <p:nvPr/>
        </p:nvSpPr>
        <p:spPr>
          <a:xfrm flipH="1">
            <a:off x="8152560" y="0"/>
            <a:ext cx="990000" cy="6857280"/>
          </a:xfrm>
          <a:prstGeom prst="rect">
            <a:avLst/>
          </a:prstGeom>
          <a:blipFill>
            <a:blip r:embed="rId2"/>
            <a:tile/>
          </a:blipFill>
        </p:spPr>
      </p:sp>
      <p:sp>
        <p:nvSpPr>
          <p:cNvPr id="1" name="CustomShape 2"/>
          <p:cNvSpPr/>
          <p:nvPr/>
        </p:nvSpPr>
        <p:spPr>
          <a:xfrm flipH="1">
            <a:off x="2666160" y="0"/>
            <a:ext cx="6476400" cy="6857280"/>
          </a:xfrm>
          <a:prstGeom prst="rect">
            <a:avLst/>
          </a:prstGeom>
          <a:blipFill>
            <a:blip r:embed="rId3"/>
            <a:tile/>
          </a:blipFill>
        </p:spPr>
      </p:sp>
      <p:sp>
        <p:nvSpPr>
          <p:cNvPr id="2" name="Line 3"/>
          <p:cNvSpPr/>
          <p:nvPr/>
        </p:nvSpPr>
        <p:spPr>
          <a:xfrm flipV="1">
            <a:off x="2666880" y="0"/>
            <a:ext cx="0" cy="6858000"/>
          </a:xfrm>
          <a:prstGeom prst="line">
            <a:avLst/>
          </a:prstGeom>
          <a:ln w="11520">
            <a:solidFill>
              <a:srgbClr val="f9629f"/>
            </a:solidFill>
            <a:miter/>
          </a:ln>
        </p:spPr>
      </p:sp>
      <p:sp>
        <p:nvSpPr>
          <p:cNvPr id="3" name="PlaceHolder 4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8160" cy="1142640"/>
          </a:xfrm>
          <a:prstGeom prst="rect">
            <a:avLst/>
          </a:prstGeom>
        </p:spPr>
        <p:txBody>
          <a:bodyPr anchor="ctr" bIns="0" lIns="0" rIns="0" tIns="0" wrap="none"/>
          <a:p>
            <a:r>
              <a:rPr lang="cs-CZ"/>
              <a:t>Klikněte pro úpravu formátu textu nadpisu</a:t>
            </a:r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9" r:id="rId4"/>
    <p:sldLayoutId id="2147483650" r:id="rId5"/>
    <p:sldLayoutId id="2147483651" r:id="rId6"/>
    <p:sldLayoutId id="2147483652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58" r:id="rId13"/>
    <p:sldLayoutId id="2147483659" r:id="rId14"/>
    <p:sldLayoutId id="2147483660" r:id="rId15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65a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CustomShape 1"/>
          <p:cNvSpPr/>
          <p:nvPr/>
        </p:nvSpPr>
        <p:spPr>
          <a:xfrm flipH="1">
            <a:off x="8152560" y="0"/>
            <a:ext cx="990000" cy="6857280"/>
          </a:xfrm>
          <a:prstGeom prst="rect">
            <a:avLst/>
          </a:prstGeom>
          <a:blipFill>
            <a:blip r:embed="rId2"/>
            <a:tile/>
          </a:blipFill>
        </p:spPr>
      </p:sp>
      <p:sp>
        <p:nvSpPr>
          <p:cNvPr id="38" name="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8160" cy="1142640"/>
          </a:xfrm>
          <a:prstGeom prst="rect">
            <a:avLst/>
          </a:prstGeom>
        </p:spPr>
        <p:txBody>
          <a:bodyPr anchor="ctr" bIns="0" lIns="0" rIns="0" tIns="0" wrap="none"/>
          <a:p>
            <a:r>
              <a:rPr lang="cs-CZ"/>
              <a:t>Klikněte pro úpravu formátu textu nadpisu</a:t>
            </a:r>
            <a:endParaRPr/>
          </a:p>
        </p:txBody>
      </p:sp>
      <p:sp>
        <p:nvSpPr>
          <p:cNvPr id="39" name="PlaceHolder 3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65a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CustomShape 1"/>
          <p:cNvSpPr/>
          <p:nvPr/>
        </p:nvSpPr>
        <p:spPr>
          <a:xfrm flipH="1">
            <a:off x="8152560" y="0"/>
            <a:ext cx="990000" cy="6857280"/>
          </a:xfrm>
          <a:prstGeom prst="rect">
            <a:avLst/>
          </a:prstGeom>
          <a:blipFill>
            <a:blip r:embed="rId2"/>
            <a:tile/>
          </a:blipFill>
        </p:spPr>
      </p:sp>
      <p:sp>
        <p:nvSpPr>
          <p:cNvPr id="73" name="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8160" cy="1142640"/>
          </a:xfrm>
          <a:prstGeom prst="rect">
            <a:avLst/>
          </a:prstGeom>
        </p:spPr>
        <p:txBody>
          <a:bodyPr anchor="ctr" bIns="0" lIns="0" rIns="0" tIns="0" wrap="none"/>
          <a:p>
            <a:r>
              <a:rPr lang="cs-CZ"/>
              <a:t>Klikněte pro úpravu formátu textu nadpisu</a:t>
            </a:r>
            <a:endParaRPr/>
          </a:p>
        </p:txBody>
      </p:sp>
      <p:sp>
        <p:nvSpPr>
          <p:cNvPr id="74" name="PlaceHolder 3"/>
          <p:cNvSpPr>
            <a:spLocks noGrp="1"/>
          </p:cNvSpPr>
          <p:nvPr>
            <p:ph type="body"/>
          </p:nvPr>
        </p:nvSpPr>
        <p:spPr>
          <a:xfrm>
            <a:off x="457200" y="1609560"/>
            <a:ext cx="3531600" cy="484560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  <p:sp>
        <p:nvSpPr>
          <p:cNvPr id="75" name="PlaceHolder 4"/>
          <p:cNvSpPr>
            <a:spLocks noGrp="1"/>
          </p:cNvSpPr>
          <p:nvPr>
            <p:ph type="body"/>
          </p:nvPr>
        </p:nvSpPr>
        <p:spPr>
          <a:xfrm>
            <a:off x="4165920" y="1609560"/>
            <a:ext cx="3531600" cy="484560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65a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CustomShape 1"/>
          <p:cNvSpPr/>
          <p:nvPr/>
        </p:nvSpPr>
        <p:spPr>
          <a:xfrm flipH="1">
            <a:off x="8152560" y="0"/>
            <a:ext cx="990000" cy="6857280"/>
          </a:xfrm>
          <a:prstGeom prst="rect">
            <a:avLst/>
          </a:prstGeom>
          <a:blipFill>
            <a:blip r:embed="rId2"/>
            <a:tile/>
          </a:blipFill>
        </p:spPr>
      </p:sp>
      <p:sp>
        <p:nvSpPr>
          <p:cNvPr id="109" name="PlaceHolder 2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r>
              <a:rPr lang="cs-CZ"/>
              <a:t>Klikněte pro úpravu formátu textu nadpisu</a:t>
            </a:r>
            <a:endParaRPr/>
          </a:p>
        </p:txBody>
      </p:sp>
      <p:sp>
        <p:nvSpPr>
          <p:cNvPr id="110" name="PlaceHolder 3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6.gif"/><Relationship Id="rId2" Type="http://schemas.openxmlformats.org/officeDocument/2006/relationships/image" Target="../media/image7.jpeg"/><Relationship Id="rId3" Type="http://schemas.openxmlformats.org/officeDocument/2006/relationships/slideLayout" Target="../slideLayouts/slideLayout3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8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7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8.png"/><Relationship Id="rId2" Type="http://schemas.openxmlformats.org/officeDocument/2006/relationships/slideLayout" Target="../slideLayouts/slideLayout17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7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7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hyperlink" Target="http://office.microsoft.com/cs-cz/images/results.aspx?qu=potlesk&amp;ctt=1#ai:MM900041090|mt:3|" TargetMode="External"/><Relationship Id="rId2" Type="http://schemas.openxmlformats.org/officeDocument/2006/relationships/hyperlink" Target="http://office.microsoft.com/cs-cz/images/results.aspx?qu=potlesk&amp;ctt=1#ai:MM900041090|mt:3|" TargetMode="External"/><Relationship Id="rId3" Type="http://schemas.openxmlformats.org/officeDocument/2006/relationships/hyperlink" Target="http://office.microsoft.com/cs-cz/images/results.aspx?qu=potlesk&amp;ctt=1#ai:MM900041090|mt:3|" TargetMode="External"/><Relationship Id="rId4" Type="http://schemas.openxmlformats.org/officeDocument/2006/relationships/hyperlink" Target="http://office.microsoft.com/cs-cz/images/results.aspx?qu=potlesk&amp;ctt=1#ai:MM900041090|mt:3|" TargetMode="External"/><Relationship Id="rId5" Type="http://schemas.openxmlformats.org/officeDocument/2006/relationships/hyperlink" Target="http://office.microsoft.com/cs-cz/images/results.aspx?qu=potlesk&amp;ctt=1#ai:MM900041090|mt:3|" TargetMode="External"/><Relationship Id="rId6" Type="http://schemas.openxmlformats.org/officeDocument/2006/relationships/hyperlink" Target="http://office.microsoft.com/cs-cz/images/results.aspx?qu=potlesk&amp;ctt=1#ai:MM900041090|mt:3|" TargetMode="External"/><Relationship Id="rId7" Type="http://schemas.openxmlformats.org/officeDocument/2006/relationships/hyperlink" Target="http://office.microsoft.com/cs-cz/images/results.aspx?qu=potlesk&amp;ctt=1#ai:MM900041090|mt:3|" TargetMode="External"/><Relationship Id="rId8" Type="http://schemas.openxmlformats.org/officeDocument/2006/relationships/hyperlink" Target="http://office.microsoft.com/cs-cz/images/results.aspx?qu=potlesk&amp;ctt=1#ai:MM900041090|mt:3|" TargetMode="External"/><Relationship Id="rId9" Type="http://schemas.openxmlformats.org/officeDocument/2006/relationships/hyperlink" Target="http://office.microsoft.com/cs-cz/images/results.aspx?qu=potlesk&amp;ctt=1#ai:MM900041090|mt:3|" TargetMode="External"/><Relationship Id="rId10" Type="http://schemas.openxmlformats.org/officeDocument/2006/relationships/hyperlink" Target="http://office.microsoft.com/cs-cz/images/results.aspx?qu=potlesk&amp;ctt=1#ai:MM900041090|mt:3|" TargetMode="External"/><Relationship Id="rId11" Type="http://schemas.openxmlformats.org/officeDocument/2006/relationships/hyperlink" Target="http://office.microsoft.com/cs-cz/images/results.aspx?qu=potlesk&amp;ctt=1#ai:MM900041090|mt:3|" TargetMode="External"/><Relationship Id="rId12" Type="http://schemas.openxmlformats.org/officeDocument/2006/relationships/hyperlink" Target="http://office.microsoft.com/cs-cz/images/results.aspx?qu=potlesk&amp;ctt=1#ai:MM900041090|mt:3|" TargetMode="External"/><Relationship Id="rId13" Type="http://schemas.openxmlformats.org/officeDocument/2006/relationships/hyperlink" Target="http://office.microsoft.com/cs-cz/images/results.aspx?qu=potlesk&amp;ctt=1#ai:MM900041090|mt:3|" TargetMode="External"/><Relationship Id="rId14" Type="http://schemas.openxmlformats.org/officeDocument/2006/relationships/hyperlink" Target="http://office.microsoft.com/cs-cz/images/results.aspx?qu=potlesk&amp;ctt=1#ai:MM900041090|mt:3|" TargetMode="External"/><Relationship Id="rId15" Type="http://schemas.openxmlformats.org/officeDocument/2006/relationships/hyperlink" Target="http://office.microsoft.com/cs-cz/images/results.aspx?qu=potlesk&amp;ctt=1#ai:MM900041090|mt:3|" TargetMode="External"/><Relationship Id="rId16" Type="http://schemas.openxmlformats.org/officeDocument/2006/relationships/hyperlink" Target="http://office.microsoft.com/cs-cz/images/results.aspx?qu=potlesk&amp;ctt=1#ai:MM900041090|mt:3|" TargetMode="External"/><Relationship Id="rId17" Type="http://schemas.openxmlformats.org/officeDocument/2006/relationships/hyperlink" Target="http://office.microsoft.com/cs-cz/images/results.aspx?qu=potlesk&amp;ctt=1#ai:MM900041090|mt:3|" TargetMode="External"/><Relationship Id="rId18" Type="http://schemas.openxmlformats.org/officeDocument/2006/relationships/hyperlink" Target="http://office.microsoft.com/cs-cz/images/results.aspx?qu=potlesk&amp;ctt=1#ai:MM900041090|mt:3|" TargetMode="External"/><Relationship Id="rId19" Type="http://schemas.openxmlformats.org/officeDocument/2006/relationships/hyperlink" Target="http://office.microsoft.com/cs-cz/images/results.aspx?qu=potlesk&amp;ctt=1#ai:MM900041090|mt:3|" TargetMode="External"/><Relationship Id="rId20" Type="http://schemas.openxmlformats.org/officeDocument/2006/relationships/slideLayout" Target="../slideLayouts/slideLayout37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CustomShape 1"/>
          <p:cNvSpPr/>
          <p:nvPr/>
        </p:nvSpPr>
        <p:spPr>
          <a:xfrm>
            <a:off x="1619640" y="533520"/>
            <a:ext cx="6851880" cy="2318760"/>
          </a:xfrm>
          <a:prstGeom prst="rect">
            <a:avLst/>
          </a:prstGeom>
        </p:spPr>
        <p:txBody>
          <a:bodyPr anchor="b" bIns="0" lIns="45720" rIns="45720" tIns="0"/>
          <a:p>
            <a:r>
              <a:rPr b="1" lang="cs-CZ" sz="4200">
                <a:solidFill>
                  <a:srgbClr val="7e0032"/>
                </a:solidFill>
                <a:latin typeface="Trebuchet MS"/>
              </a:rPr>
              <a:t>Past simple X past continuous</a:t>
            </a:r>
            <a:endParaRPr/>
          </a:p>
          <a:p>
            <a:pPr algn="ctr">
              <a:lnSpc>
                <a:spcPct val="100000"/>
              </a:lnSpc>
            </a:pPr>
            <a:r>
              <a:rPr b="1" lang="cs-CZ" sz="1600">
                <a:solidFill>
                  <a:srgbClr val="7e0032"/>
                </a:solidFill>
                <a:latin typeface="Trebuchet MS"/>
              </a:rPr>
              <a:t>Anotace: Materiál je určen pro žáky 9. ročníku a slouží ke stručnému zopakování minulého času prostého a průběhového a k vysvětlení rozdílů mezi těmito dvěma časy. Na konci materiálu je také procvičení.</a:t>
            </a:r>
            <a:endParaRPr/>
          </a:p>
        </p:txBody>
      </p:sp>
      <p:sp>
        <p:nvSpPr>
          <p:cNvPr id="144" name="CustomShape 2"/>
          <p:cNvSpPr/>
          <p:nvPr/>
        </p:nvSpPr>
        <p:spPr>
          <a:xfrm>
            <a:off x="2699640" y="3531960"/>
            <a:ext cx="6443640" cy="3311640"/>
          </a:xfrm>
          <a:prstGeom prst="rect">
            <a:avLst/>
          </a:prstGeom>
        </p:spPr>
        <p:txBody>
          <a:bodyPr bIns="0" lIns="45720" rIns="45720" tIns="0"/>
          <a:p>
            <a:r>
              <a:rPr b="1" lang="cs-CZ" sz="1600">
                <a:solidFill>
                  <a:srgbClr val="ffc1da"/>
                </a:solidFill>
                <a:latin typeface="Trebuchet MS"/>
              </a:rPr>
              <a:t>Název školy: ZŠ štětí, Ostrovní 300</a:t>
            </a:r>
            <a:endParaRPr/>
          </a:p>
          <a:p>
            <a:r>
              <a:rPr b="1" lang="cs-CZ" sz="1600">
                <a:solidFill>
                  <a:srgbClr val="ffc1da"/>
                </a:solidFill>
                <a:latin typeface="Trebuchet MS"/>
              </a:rPr>
              <a:t>Autor: Lenka Pizúrová</a:t>
            </a:r>
            <a:endParaRPr/>
          </a:p>
          <a:p>
            <a:r>
              <a:rPr b="1" lang="cs-CZ" sz="1600">
                <a:solidFill>
                  <a:srgbClr val="ffc1da"/>
                </a:solidFill>
                <a:latin typeface="Trebuchet MS"/>
              </a:rPr>
              <a:t>Název materiálu: VY_32_INOVACE_AJ.9.01_past_simple_and_ past_continuous</a:t>
            </a:r>
            <a:endParaRPr/>
          </a:p>
          <a:p>
            <a:r>
              <a:rPr b="1" lang="cs-CZ" sz="1600">
                <a:solidFill>
                  <a:srgbClr val="ffc1da"/>
                </a:solidFill>
                <a:latin typeface="Trebuchet MS"/>
              </a:rPr>
              <a:t>Název: Past simple X Past continuous</a:t>
            </a:r>
            <a:endParaRPr/>
          </a:p>
          <a:p>
            <a:r>
              <a:rPr b="1" lang="cs-CZ" sz="1600">
                <a:solidFill>
                  <a:srgbClr val="ffc1da"/>
                </a:solidFill>
                <a:latin typeface="Trebuchet MS"/>
              </a:rPr>
              <a:t>Vzdělávací oblast: Jazyk a jazyková komunikace</a:t>
            </a:r>
            <a:endParaRPr/>
          </a:p>
          <a:p>
            <a:r>
              <a:rPr b="1" lang="cs-CZ" sz="1600">
                <a:solidFill>
                  <a:srgbClr val="ffc1da"/>
                </a:solidFill>
                <a:latin typeface="Trebuchet MS"/>
              </a:rPr>
              <a:t>Vzdělávací obor: Cizí jazyk – anglický jazyk</a:t>
            </a:r>
            <a:endParaRPr/>
          </a:p>
          <a:p>
            <a:r>
              <a:rPr b="1" lang="cs-CZ" sz="1600">
                <a:solidFill>
                  <a:srgbClr val="ffc1da"/>
                </a:solidFill>
                <a:latin typeface="Trebuchet MS"/>
              </a:rPr>
              <a:t>Téma: Minulý čas prostý X Minulý čas průběhový</a:t>
            </a:r>
            <a:endParaRPr/>
          </a:p>
          <a:p>
            <a:r>
              <a:rPr b="1" lang="cs-CZ" sz="1600">
                <a:solidFill>
                  <a:srgbClr val="ffc1da"/>
                </a:solidFill>
                <a:latin typeface="Trebuchet MS"/>
              </a:rPr>
              <a:t>Ročník: 9.</a:t>
            </a:r>
            <a:endParaRPr/>
          </a:p>
          <a:p>
            <a:r>
              <a:rPr b="1" lang="cs-CZ" sz="1600">
                <a:solidFill>
                  <a:srgbClr val="ffc1da"/>
                </a:solidFill>
                <a:latin typeface="Trebuchet MS"/>
              </a:rPr>
              <a:t>školní rok: 2011/2012</a:t>
            </a:r>
            <a:endParaRPr/>
          </a:p>
          <a:p>
            <a:r>
              <a:rPr b="1" lang="cs-CZ" sz="1600">
                <a:solidFill>
                  <a:srgbClr val="ffc1da"/>
                </a:solidFill>
                <a:latin typeface="Trebuchet MS"/>
              </a:rPr>
              <a:t>Datum: 31. 10. 2011</a:t>
            </a:r>
            <a:endParaRPr/>
          </a:p>
          <a:p>
            <a:pPr>
              <a:lnSpc>
                <a:spcPct val="100000"/>
              </a:lnSpc>
            </a:pPr>
            <a:r>
              <a:rPr b="1" lang="cs-CZ" sz="1600">
                <a:solidFill>
                  <a:srgbClr val="ffc1da"/>
                </a:solidFill>
                <a:latin typeface="Trebuchet MS"/>
              </a:rPr>
              <a:t>Číslo operačního programu: CZ.1.07/1.4.00/21.1693</a:t>
            </a:r>
            <a:endParaRPr/>
          </a:p>
        </p:txBody>
      </p:sp>
      <p:pic>
        <p:nvPicPr>
          <p:cNvPr descr="" id="145" name="Picture 4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618920" cy="1555920"/>
          </a:xfrm>
          <a:prstGeom prst="rect">
            <a:avLst/>
          </a:prstGeom>
        </p:spPr>
      </p:pic>
      <p:pic>
        <p:nvPicPr>
          <p:cNvPr descr="" id="146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6237360"/>
            <a:ext cx="2698920" cy="619920"/>
          </a:xfrm>
          <a:prstGeom prst="rect">
            <a:avLst/>
          </a:prstGeom>
        </p:spPr>
      </p:pic>
    </p:spTree>
  </p:cSld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CustomShape 1"/>
          <p:cNvSpPr/>
          <p:nvPr/>
        </p:nvSpPr>
        <p:spPr>
          <a:xfrm>
            <a:off x="457200" y="320040"/>
            <a:ext cx="7241400" cy="1142280"/>
          </a:xfrm>
          <a:prstGeom prst="rect">
            <a:avLst/>
          </a:prstGeom>
        </p:spPr>
        <p:txBody>
          <a:bodyPr anchor="b" bIns="0" lIns="45720" rIns="45720" tIns="0"/>
          <a:p>
            <a:pPr algn="ctr">
              <a:lnSpc>
                <a:spcPct val="100000"/>
              </a:lnSpc>
            </a:pPr>
            <a:r>
              <a:rPr b="1" lang="cs-CZ" sz="3800">
                <a:solidFill>
                  <a:srgbClr val="7e0032"/>
                </a:solidFill>
                <a:latin typeface="Trebuchet MS"/>
              </a:rPr>
              <a:t>How do we make past simple?</a:t>
            </a:r>
            <a:endParaRPr/>
          </a:p>
        </p:txBody>
      </p:sp>
      <p:sp>
        <p:nvSpPr>
          <p:cNvPr id="148" name="CustomShape 2"/>
          <p:cNvSpPr/>
          <p:nvPr/>
        </p:nvSpPr>
        <p:spPr>
          <a:xfrm>
            <a:off x="18000" y="1845000"/>
            <a:ext cx="3310560" cy="51660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  <a:buFont charset="2" typeface="Wingdings"/>
              <a:buChar char=""/>
            </a:pPr>
            <a:r>
              <a:rPr lang="cs-CZ" sz="2800">
                <a:solidFill>
                  <a:srgbClr val="800033"/>
                </a:solidFill>
                <a:latin typeface="Trebuchet MS"/>
              </a:rPr>
              <a:t>2 groups of verbs:</a:t>
            </a:r>
            <a:endParaRPr/>
          </a:p>
        </p:txBody>
      </p:sp>
      <p:sp>
        <p:nvSpPr>
          <p:cNvPr id="149" name="CustomShape 3"/>
          <p:cNvSpPr/>
          <p:nvPr/>
        </p:nvSpPr>
        <p:spPr>
          <a:xfrm>
            <a:off x="3575160" y="1845000"/>
            <a:ext cx="2157480" cy="6386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b="1" lang="cs-CZ" sz="3600">
                <a:solidFill>
                  <a:srgbClr val="800033"/>
                </a:solidFill>
                <a:latin typeface="Trebuchet MS"/>
              </a:rPr>
              <a:t>REGULAR</a:t>
            </a:r>
            <a:endParaRPr/>
          </a:p>
        </p:txBody>
      </p:sp>
      <p:sp>
        <p:nvSpPr>
          <p:cNvPr id="150" name="CustomShape 4"/>
          <p:cNvSpPr/>
          <p:nvPr/>
        </p:nvSpPr>
        <p:spPr>
          <a:xfrm>
            <a:off x="3577680" y="2421000"/>
            <a:ext cx="2562840" cy="6386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b="1" lang="cs-CZ" sz="3600">
                <a:solidFill>
                  <a:srgbClr val="800033"/>
                </a:solidFill>
                <a:latin typeface="Trebuchet MS"/>
              </a:rPr>
              <a:t>IRREGULAR</a:t>
            </a:r>
            <a:endParaRPr/>
          </a:p>
        </p:txBody>
      </p:sp>
      <p:sp>
        <p:nvSpPr>
          <p:cNvPr id="151" name="CustomShape 5"/>
          <p:cNvSpPr/>
          <p:nvPr/>
        </p:nvSpPr>
        <p:spPr>
          <a:xfrm>
            <a:off x="0" y="3429000"/>
            <a:ext cx="779004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  <a:buFont typeface="Arial"/>
              <a:buChar char="•"/>
            </a:pPr>
            <a:r>
              <a:rPr b="1" lang="cs-CZ" sz="3200">
                <a:solidFill>
                  <a:srgbClr val="800033"/>
                </a:solidFill>
                <a:latin typeface="Trebuchet MS"/>
              </a:rPr>
              <a:t>REGULAR VERBS: </a:t>
            </a:r>
            <a:r>
              <a:rPr lang="cs-CZ" sz="3200">
                <a:solidFill>
                  <a:srgbClr val="800033"/>
                </a:solidFill>
                <a:latin typeface="Trebuchet MS"/>
              </a:rPr>
              <a:t>přidáme koncovku </a:t>
            </a:r>
            <a:r>
              <a:rPr b="1" lang="cs-CZ" sz="3200">
                <a:solidFill>
                  <a:srgbClr val="800033"/>
                </a:solidFill>
                <a:latin typeface="Trebuchet MS"/>
              </a:rPr>
              <a:t>-ed</a:t>
            </a:r>
            <a:endParaRPr/>
          </a:p>
        </p:txBody>
      </p:sp>
      <p:sp>
        <p:nvSpPr>
          <p:cNvPr id="152" name="CustomShape 6"/>
          <p:cNvSpPr/>
          <p:nvPr/>
        </p:nvSpPr>
        <p:spPr>
          <a:xfrm>
            <a:off x="-2160" y="4437000"/>
            <a:ext cx="7082640" cy="106488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  <a:buFont typeface="Arial"/>
              <a:buChar char="•"/>
            </a:pPr>
            <a:r>
              <a:rPr b="1" lang="cs-CZ" sz="3200">
                <a:solidFill>
                  <a:srgbClr val="800033"/>
                </a:solidFill>
                <a:latin typeface="Trebuchet MS"/>
              </a:rPr>
              <a:t>IRREGULAR VERBS: </a:t>
            </a:r>
            <a:r>
              <a:rPr lang="cs-CZ" sz="3200">
                <a:solidFill>
                  <a:srgbClr val="800033"/>
                </a:solidFill>
                <a:latin typeface="Trebuchet MS"/>
              </a:rPr>
              <a:t>tvary slovesa se </a:t>
            </a:r>
            <a:endParaRPr/>
          </a:p>
          <a:p>
            <a:pPr>
              <a:lnSpc>
                <a:spcPct val="100000"/>
              </a:lnSpc>
            </a:pPr>
            <a:r>
              <a:rPr b="1" lang="cs-CZ" sz="3200">
                <a:solidFill>
                  <a:srgbClr val="800033"/>
                </a:solidFill>
                <a:latin typeface="Trebuchet MS"/>
              </a:rPr>
              <a:t>  </a:t>
            </a:r>
            <a:r>
              <a:rPr b="1" lang="cs-CZ" sz="3200">
                <a:solidFill>
                  <a:srgbClr val="800033"/>
                </a:solidFill>
                <a:latin typeface="Trebuchet MS"/>
              </a:rPr>
              <a:t>musíme naučit</a:t>
            </a:r>
            <a:endParaRPr/>
          </a:p>
        </p:txBody>
      </p:sp>
    </p:spTree>
  </p:cSld>
  <p:timing>
    <p:tnLst>
      <p:par>
        <p:cTn dur="indefinite" id="1" nodeType="tmRoot" restart="never">
          <p:childTnLst>
            <p:seq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id="5" nodeType="clickEffect" presetClass="entr" presetID="2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edge" transition="in">
                                      <p:cBhvr additive="repl">
                                        <p:cTn dur="2000" fill="freeze" id="7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8">
                      <p:stCondLst>
                        <p:cond delay="indefinite"/>
                      </p:stCondLst>
                      <p:childTnLst>
                        <p:par>
                          <p:cTn fill="hold" id="9">
                            <p:stCondLst>
                              <p:cond delay="0"/>
                            </p:stCondLst>
                            <p:childTnLst>
                              <p:par>
                                <p:cTn fill="hold" id="10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2000" fill="hold" id="12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2000" fill="hold" id="13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4">
                      <p:stCondLst>
                        <p:cond delay="indefinite"/>
                      </p:stCondLst>
                      <p:childTnLst>
                        <p:par>
                          <p:cTn fill="hold" id="15">
                            <p:stCondLst>
                              <p:cond delay="0"/>
                            </p:stCondLst>
                            <p:childTnLst>
                              <p:par>
                                <p:cTn fill="hold" id="16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2000" fill="hold" id="18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2000" fill="hold" id="19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20">
                      <p:stCondLst>
                        <p:cond delay="indefinite"/>
                      </p:stCondLst>
                      <p:childTnLst>
                        <p:par>
                          <p:cTn fill="hold" id="21">
                            <p:stCondLst>
                              <p:cond delay="0"/>
                            </p:stCondLst>
                            <p:childTnLst>
                              <p:par>
                                <p:cTn fill="hold" id="22" nodeType="clickEffect" presetClass="entr" presetID="2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3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edge" transition="in">
                                      <p:cBhvr additive="repl">
                                        <p:cTn dur="2000" fill="freeze" id="24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25">
                      <p:stCondLst>
                        <p:cond delay="indefinite"/>
                      </p:stCondLst>
                      <p:childTnLst>
                        <p:par>
                          <p:cTn fill="hold" id="26">
                            <p:stCondLst>
                              <p:cond delay="0"/>
                            </p:stCondLst>
                            <p:childTnLst>
                              <p:par>
                                <p:cTn fill="hold" id="27" nodeType="clickEffect" presetClass="entr" presetID="2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8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edge" transition="in">
                                      <p:cBhvr additive="repl">
                                        <p:cTn dur="2000" fill="freeze" id="29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CustomShape 1"/>
          <p:cNvSpPr/>
          <p:nvPr/>
        </p:nvSpPr>
        <p:spPr>
          <a:xfrm>
            <a:off x="457200" y="320040"/>
            <a:ext cx="7241400" cy="1142280"/>
          </a:xfrm>
          <a:prstGeom prst="rect">
            <a:avLst/>
          </a:prstGeom>
        </p:spPr>
        <p:txBody>
          <a:bodyPr anchor="b" bIns="0" lIns="45720" rIns="45720" tIns="0"/>
          <a:p>
            <a:pPr algn="ctr">
              <a:lnSpc>
                <a:spcPct val="100000"/>
              </a:lnSpc>
            </a:pPr>
            <a:r>
              <a:rPr b="1" lang="cs-CZ" sz="3800">
                <a:solidFill>
                  <a:srgbClr val="7e0032"/>
                </a:solidFill>
                <a:latin typeface="Trebuchet MS"/>
              </a:rPr>
              <a:t>Question and negative in past simple</a:t>
            </a:r>
            <a:endParaRPr/>
          </a:p>
        </p:txBody>
      </p:sp>
      <p:sp>
        <p:nvSpPr>
          <p:cNvPr id="154" name="CustomShape 2"/>
          <p:cNvSpPr/>
          <p:nvPr/>
        </p:nvSpPr>
        <p:spPr>
          <a:xfrm>
            <a:off x="0" y="1556640"/>
            <a:ext cx="8171640" cy="23756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50000"/>
              </a:lnSpc>
              <a:buFont typeface="Arial"/>
              <a:buChar char="•"/>
            </a:pPr>
            <a:r>
              <a:rPr b="1" lang="cs-CZ" sz="3600" u="sng">
                <a:solidFill>
                  <a:srgbClr val="800033"/>
                </a:solidFill>
                <a:latin typeface="Trebuchet MS"/>
              </a:rPr>
              <a:t>?OTÁZKA:</a:t>
            </a:r>
            <a:r>
              <a:rPr b="1" lang="cs-CZ" sz="3600">
                <a:solidFill>
                  <a:srgbClr val="800033"/>
                </a:solidFill>
                <a:latin typeface="Trebuchet MS"/>
              </a:rPr>
              <a:t> </a:t>
            </a:r>
            <a:r>
              <a:rPr lang="cs-CZ" sz="3200">
                <a:solidFill>
                  <a:srgbClr val="800033"/>
                </a:solidFill>
                <a:latin typeface="Trebuchet MS"/>
              </a:rPr>
              <a:t>tvoříme pomocí pomocného slovesa </a:t>
            </a:r>
            <a:r>
              <a:rPr b="1" lang="cs-CZ" sz="3200">
                <a:solidFill>
                  <a:srgbClr val="800033"/>
                </a:solidFill>
                <a:latin typeface="Trebuchet MS"/>
              </a:rPr>
              <a:t>do v minulém čase – DID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r>
              <a:rPr b="1" lang="cs-CZ" sz="2400">
                <a:solidFill>
                  <a:srgbClr val="800033"/>
                </a:solidFill>
                <a:latin typeface="Trebuchet MS"/>
              </a:rPr>
              <a:t>Did he come home late? – Přišel domů pozdě?</a:t>
            </a:r>
            <a:endParaRPr/>
          </a:p>
        </p:txBody>
      </p:sp>
      <p:sp>
        <p:nvSpPr>
          <p:cNvPr id="155" name="CustomShape 3"/>
          <p:cNvSpPr/>
          <p:nvPr/>
        </p:nvSpPr>
        <p:spPr>
          <a:xfrm>
            <a:off x="0" y="4077000"/>
            <a:ext cx="8171640" cy="26499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50000"/>
              </a:lnSpc>
              <a:buFont typeface="Arial"/>
              <a:buChar char="•"/>
            </a:pPr>
            <a:r>
              <a:rPr b="1" lang="cs-CZ" sz="3600" u="sng">
                <a:solidFill>
                  <a:srgbClr val="800033"/>
                </a:solidFill>
                <a:latin typeface="Trebuchet MS"/>
              </a:rPr>
              <a:t>ZÁPOR: </a:t>
            </a:r>
            <a:r>
              <a:rPr lang="cs-CZ" sz="3200">
                <a:solidFill>
                  <a:srgbClr val="800033"/>
                </a:solidFill>
                <a:latin typeface="Trebuchet MS"/>
              </a:rPr>
              <a:t>tvoříme pomocí </a:t>
            </a:r>
            <a:r>
              <a:rPr b="1" lang="cs-CZ" sz="3200">
                <a:solidFill>
                  <a:srgbClr val="800033"/>
                </a:solidFill>
                <a:latin typeface="Trebuchet MS"/>
              </a:rPr>
              <a:t>DID </a:t>
            </a:r>
            <a:r>
              <a:rPr lang="cs-CZ" sz="3200">
                <a:solidFill>
                  <a:srgbClr val="800033"/>
                </a:solidFill>
                <a:latin typeface="Trebuchet MS"/>
              </a:rPr>
              <a:t>+       přidáme </a:t>
            </a:r>
            <a:r>
              <a:rPr b="1" lang="cs-CZ" sz="3200">
                <a:solidFill>
                  <a:srgbClr val="800033"/>
                </a:solidFill>
                <a:latin typeface="Trebuchet MS"/>
              </a:rPr>
              <a:t>NOT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r>
              <a:rPr b="1" lang="cs-CZ" sz="2400">
                <a:solidFill>
                  <a:srgbClr val="800033"/>
                </a:solidFill>
                <a:latin typeface="Trebuchet MS"/>
              </a:rPr>
              <a:t>He did not (didn´t) come home late. – Nepřišel pozdě domů.</a:t>
            </a:r>
            <a:endParaRPr/>
          </a:p>
        </p:txBody>
      </p:sp>
    </p:spTree>
  </p:cSld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CustomShape 1"/>
          <p:cNvSpPr/>
          <p:nvPr/>
        </p:nvSpPr>
        <p:spPr>
          <a:xfrm>
            <a:off x="467640" y="260640"/>
            <a:ext cx="7241400" cy="841680"/>
          </a:xfrm>
          <a:prstGeom prst="rect">
            <a:avLst/>
          </a:prstGeom>
        </p:spPr>
        <p:txBody>
          <a:bodyPr anchor="b" bIns="0" lIns="45720" rIns="45720" tIns="0"/>
          <a:p>
            <a:pPr algn="ctr">
              <a:lnSpc>
                <a:spcPct val="100000"/>
              </a:lnSpc>
            </a:pPr>
            <a:r>
              <a:rPr b="1" lang="cs-CZ" sz="3800">
                <a:solidFill>
                  <a:srgbClr val="7e0032"/>
                </a:solidFill>
                <a:latin typeface="Trebuchet MS"/>
              </a:rPr>
              <a:t>Past continuous</a:t>
            </a:r>
            <a:endParaRPr/>
          </a:p>
        </p:txBody>
      </p:sp>
      <p:sp>
        <p:nvSpPr>
          <p:cNvPr id="157" name="CustomShape 2"/>
          <p:cNvSpPr/>
          <p:nvPr/>
        </p:nvSpPr>
        <p:spPr>
          <a:xfrm>
            <a:off x="37800" y="1484640"/>
            <a:ext cx="8285400" cy="228276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50000"/>
              </a:lnSpc>
              <a:buFont charset="2" typeface="Wingdings"/>
              <a:buChar char=""/>
            </a:pPr>
            <a:r>
              <a:rPr lang="cs-CZ" sz="3200">
                <a:solidFill>
                  <a:srgbClr val="800033"/>
                </a:solidFill>
                <a:latin typeface="Trebuchet MS"/>
              </a:rPr>
              <a:t>Tvoříme pomocí slovesa </a:t>
            </a:r>
            <a:r>
              <a:rPr b="1" lang="cs-CZ" sz="3200">
                <a:solidFill>
                  <a:srgbClr val="800033"/>
                </a:solidFill>
                <a:latin typeface="Trebuchet MS"/>
              </a:rPr>
              <a:t>být v minulém </a:t>
            </a:r>
            <a:endParaRPr/>
          </a:p>
          <a:p>
            <a:pPr>
              <a:lnSpc>
                <a:spcPct val="150000"/>
              </a:lnSpc>
            </a:pPr>
            <a:r>
              <a:rPr b="1" lang="cs-CZ" sz="3200">
                <a:solidFill>
                  <a:srgbClr val="800033"/>
                </a:solidFill>
                <a:latin typeface="Trebuchet MS"/>
              </a:rPr>
              <a:t>čase (was, were) </a:t>
            </a:r>
            <a:r>
              <a:rPr lang="cs-CZ" sz="3200">
                <a:solidFill>
                  <a:srgbClr val="800033"/>
                </a:solidFill>
                <a:latin typeface="Trebuchet MS"/>
              </a:rPr>
              <a:t>+ k významovému slovesu </a:t>
            </a:r>
            <a:endParaRPr/>
          </a:p>
          <a:p>
            <a:pPr>
              <a:lnSpc>
                <a:spcPct val="150000"/>
              </a:lnSpc>
            </a:pPr>
            <a:r>
              <a:rPr lang="cs-CZ" sz="3200">
                <a:solidFill>
                  <a:srgbClr val="800033"/>
                </a:solidFill>
                <a:latin typeface="Trebuchet MS"/>
              </a:rPr>
              <a:t>přidáme </a:t>
            </a:r>
            <a:r>
              <a:rPr b="1" lang="cs-CZ" sz="3200">
                <a:solidFill>
                  <a:srgbClr val="800033"/>
                </a:solidFill>
                <a:latin typeface="Trebuchet MS"/>
              </a:rPr>
              <a:t>-ing</a:t>
            </a:r>
            <a:endParaRPr/>
          </a:p>
        </p:txBody>
      </p:sp>
      <p:sp>
        <p:nvSpPr>
          <p:cNvPr id="158" name="CustomShape 3"/>
          <p:cNvSpPr/>
          <p:nvPr/>
        </p:nvSpPr>
        <p:spPr>
          <a:xfrm>
            <a:off x="1145160" y="4077000"/>
            <a:ext cx="5440320" cy="2008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50000"/>
              </a:lnSpc>
            </a:pPr>
            <a:r>
              <a:rPr lang="cs-CZ" sz="2800">
                <a:solidFill>
                  <a:srgbClr val="800033"/>
                </a:solidFill>
                <a:latin typeface="Trebuchet MS"/>
              </a:rPr>
              <a:t>I </a:t>
            </a:r>
            <a:r>
              <a:rPr b="1" lang="cs-CZ" sz="2800">
                <a:solidFill>
                  <a:srgbClr val="800033"/>
                </a:solidFill>
                <a:latin typeface="Trebuchet MS"/>
              </a:rPr>
              <a:t>was</a:t>
            </a:r>
            <a:r>
              <a:rPr lang="cs-CZ" sz="2800">
                <a:solidFill>
                  <a:srgbClr val="800033"/>
                </a:solidFill>
                <a:latin typeface="Trebuchet MS"/>
              </a:rPr>
              <a:t> walk</a:t>
            </a:r>
            <a:r>
              <a:rPr b="1" lang="cs-CZ" sz="2800">
                <a:solidFill>
                  <a:srgbClr val="800033"/>
                </a:solidFill>
                <a:latin typeface="Trebuchet MS"/>
              </a:rPr>
              <a:t>ing</a:t>
            </a:r>
            <a:r>
              <a:rPr lang="cs-CZ" sz="2800">
                <a:solidFill>
                  <a:srgbClr val="800033"/>
                </a:solidFill>
                <a:latin typeface="Trebuchet MS"/>
              </a:rPr>
              <a:t> along a path.</a:t>
            </a:r>
            <a:endParaRPr/>
          </a:p>
          <a:p>
            <a:pPr>
              <a:lnSpc>
                <a:spcPct val="150000"/>
              </a:lnSpc>
            </a:pPr>
            <a:r>
              <a:rPr lang="cs-CZ" sz="2800">
                <a:solidFill>
                  <a:srgbClr val="800033"/>
                </a:solidFill>
                <a:latin typeface="Trebuchet MS"/>
              </a:rPr>
              <a:t>He </a:t>
            </a:r>
            <a:r>
              <a:rPr b="1" lang="cs-CZ" sz="2800">
                <a:solidFill>
                  <a:srgbClr val="800033"/>
                </a:solidFill>
                <a:latin typeface="Trebuchet MS"/>
              </a:rPr>
              <a:t>was</a:t>
            </a:r>
            <a:r>
              <a:rPr lang="cs-CZ" sz="2800">
                <a:solidFill>
                  <a:srgbClr val="800033"/>
                </a:solidFill>
                <a:latin typeface="Trebuchet MS"/>
              </a:rPr>
              <a:t> walk</a:t>
            </a:r>
            <a:r>
              <a:rPr b="1" lang="cs-CZ" sz="2800">
                <a:solidFill>
                  <a:srgbClr val="800033"/>
                </a:solidFill>
                <a:latin typeface="Trebuchet MS"/>
              </a:rPr>
              <a:t>ing</a:t>
            </a:r>
            <a:r>
              <a:rPr lang="cs-CZ" sz="2800">
                <a:solidFill>
                  <a:srgbClr val="800033"/>
                </a:solidFill>
                <a:latin typeface="Trebuchet MS"/>
              </a:rPr>
              <a:t> along a path.</a:t>
            </a:r>
            <a:endParaRPr/>
          </a:p>
          <a:p>
            <a:pPr>
              <a:lnSpc>
                <a:spcPct val="150000"/>
              </a:lnSpc>
            </a:pPr>
            <a:r>
              <a:rPr lang="cs-CZ" sz="2800">
                <a:solidFill>
                  <a:srgbClr val="800033"/>
                </a:solidFill>
                <a:latin typeface="Trebuchet MS"/>
              </a:rPr>
              <a:t>They </a:t>
            </a:r>
            <a:r>
              <a:rPr b="1" lang="cs-CZ" sz="2800">
                <a:solidFill>
                  <a:srgbClr val="800033"/>
                </a:solidFill>
                <a:latin typeface="Trebuchet MS"/>
              </a:rPr>
              <a:t>were</a:t>
            </a:r>
            <a:r>
              <a:rPr lang="cs-CZ" sz="2800">
                <a:solidFill>
                  <a:srgbClr val="800033"/>
                </a:solidFill>
                <a:latin typeface="Trebuchet MS"/>
              </a:rPr>
              <a:t> walk</a:t>
            </a:r>
            <a:r>
              <a:rPr b="1" lang="cs-CZ" sz="2800">
                <a:solidFill>
                  <a:srgbClr val="800033"/>
                </a:solidFill>
                <a:latin typeface="Trebuchet MS"/>
              </a:rPr>
              <a:t>ing</a:t>
            </a:r>
            <a:r>
              <a:rPr lang="cs-CZ" sz="2800">
                <a:solidFill>
                  <a:srgbClr val="800033"/>
                </a:solidFill>
                <a:latin typeface="Trebuchet MS"/>
              </a:rPr>
              <a:t> along a path.</a:t>
            </a:r>
            <a:endParaRPr/>
          </a:p>
        </p:txBody>
      </p:sp>
    </p:spTree>
  </p:cSld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CustomShape 1"/>
          <p:cNvSpPr/>
          <p:nvPr/>
        </p:nvSpPr>
        <p:spPr>
          <a:xfrm>
            <a:off x="457200" y="320040"/>
            <a:ext cx="7241400" cy="1142280"/>
          </a:xfrm>
          <a:prstGeom prst="rect">
            <a:avLst/>
          </a:prstGeom>
        </p:spPr>
        <p:txBody>
          <a:bodyPr anchor="b" bIns="0" lIns="45720" rIns="45720" tIns="0"/>
          <a:p>
            <a:pPr algn="ctr">
              <a:lnSpc>
                <a:spcPct val="100000"/>
              </a:lnSpc>
            </a:pPr>
            <a:r>
              <a:rPr b="1" lang="cs-CZ" sz="3800">
                <a:solidFill>
                  <a:srgbClr val="7e0032"/>
                </a:solidFill>
                <a:latin typeface="Trebuchet MS"/>
              </a:rPr>
              <a:t>Question in past continuous</a:t>
            </a:r>
            <a:endParaRPr/>
          </a:p>
        </p:txBody>
      </p:sp>
      <p:sp>
        <p:nvSpPr>
          <p:cNvPr id="160" name="CustomShape 2"/>
          <p:cNvSpPr/>
          <p:nvPr/>
        </p:nvSpPr>
        <p:spPr>
          <a:xfrm>
            <a:off x="33120" y="1917000"/>
            <a:ext cx="676116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  <a:buFont charset="2" typeface="Wingdings"/>
              <a:buChar char=""/>
            </a:pPr>
            <a:r>
              <a:rPr lang="cs-CZ" sz="3200">
                <a:solidFill>
                  <a:srgbClr val="800033"/>
                </a:solidFill>
                <a:latin typeface="Trebuchet MS"/>
              </a:rPr>
              <a:t> </a:t>
            </a:r>
            <a:r>
              <a:rPr lang="cs-CZ" sz="3200" u="sng">
                <a:solidFill>
                  <a:srgbClr val="800033"/>
                </a:solidFill>
                <a:latin typeface="Trebuchet MS"/>
              </a:rPr>
              <a:t>Tvoříme stejně jako u slovesa být</a:t>
            </a:r>
            <a:endParaRPr/>
          </a:p>
        </p:txBody>
      </p:sp>
      <p:sp>
        <p:nvSpPr>
          <p:cNvPr id="161" name="CustomShape 3"/>
          <p:cNvSpPr/>
          <p:nvPr/>
        </p:nvSpPr>
        <p:spPr>
          <a:xfrm>
            <a:off x="1872000" y="2853000"/>
            <a:ext cx="29340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800033"/>
                </a:solidFill>
                <a:latin typeface="Trebuchet MS"/>
              </a:rPr>
              <a:t>I</a:t>
            </a:r>
            <a:endParaRPr/>
          </a:p>
        </p:txBody>
      </p:sp>
      <p:sp>
        <p:nvSpPr>
          <p:cNvPr id="162" name="CustomShape 4"/>
          <p:cNvSpPr/>
          <p:nvPr/>
        </p:nvSpPr>
        <p:spPr>
          <a:xfrm>
            <a:off x="1080000" y="2853000"/>
            <a:ext cx="86184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800033"/>
                </a:solidFill>
                <a:latin typeface="Trebuchet MS"/>
              </a:rPr>
              <a:t>Was</a:t>
            </a:r>
            <a:endParaRPr/>
          </a:p>
        </p:txBody>
      </p:sp>
      <p:sp>
        <p:nvSpPr>
          <p:cNvPr id="163" name="CustomShape 5"/>
          <p:cNvSpPr/>
          <p:nvPr/>
        </p:nvSpPr>
        <p:spPr>
          <a:xfrm>
            <a:off x="2146320" y="2853000"/>
            <a:ext cx="409752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800033"/>
                </a:solidFill>
                <a:latin typeface="Trebuchet MS"/>
              </a:rPr>
              <a:t>walking along a path.</a:t>
            </a:r>
            <a:endParaRPr/>
          </a:p>
        </p:txBody>
      </p:sp>
      <p:sp>
        <p:nvSpPr>
          <p:cNvPr id="164" name="CustomShape 6"/>
          <p:cNvSpPr/>
          <p:nvPr/>
        </p:nvSpPr>
        <p:spPr>
          <a:xfrm>
            <a:off x="1944000" y="3672000"/>
            <a:ext cx="66996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800033"/>
                </a:solidFill>
                <a:latin typeface="Trebuchet MS"/>
              </a:rPr>
              <a:t>he</a:t>
            </a:r>
            <a:endParaRPr/>
          </a:p>
        </p:txBody>
      </p:sp>
      <p:sp>
        <p:nvSpPr>
          <p:cNvPr id="165" name="CustomShape 7"/>
          <p:cNvSpPr/>
          <p:nvPr/>
        </p:nvSpPr>
        <p:spPr>
          <a:xfrm>
            <a:off x="1080000" y="3645000"/>
            <a:ext cx="86184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800033"/>
                </a:solidFill>
                <a:latin typeface="Trebuchet MS"/>
              </a:rPr>
              <a:t>Was</a:t>
            </a:r>
            <a:endParaRPr/>
          </a:p>
        </p:txBody>
      </p:sp>
      <p:sp>
        <p:nvSpPr>
          <p:cNvPr id="166" name="CustomShape 8"/>
          <p:cNvSpPr/>
          <p:nvPr/>
        </p:nvSpPr>
        <p:spPr>
          <a:xfrm>
            <a:off x="2578320" y="3645000"/>
            <a:ext cx="409752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800033"/>
                </a:solidFill>
                <a:latin typeface="Trebuchet MS"/>
              </a:rPr>
              <a:t>walking along a path.</a:t>
            </a:r>
            <a:endParaRPr/>
          </a:p>
        </p:txBody>
      </p:sp>
      <p:sp>
        <p:nvSpPr>
          <p:cNvPr id="167" name="CustomShape 9"/>
          <p:cNvSpPr/>
          <p:nvPr/>
        </p:nvSpPr>
        <p:spPr>
          <a:xfrm>
            <a:off x="2160000" y="4437000"/>
            <a:ext cx="106308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800033"/>
                </a:solidFill>
                <a:latin typeface="Trebuchet MS"/>
              </a:rPr>
              <a:t>they</a:t>
            </a:r>
            <a:endParaRPr/>
          </a:p>
        </p:txBody>
      </p:sp>
      <p:sp>
        <p:nvSpPr>
          <p:cNvPr id="168" name="CustomShape 10"/>
          <p:cNvSpPr/>
          <p:nvPr/>
        </p:nvSpPr>
        <p:spPr>
          <a:xfrm>
            <a:off x="1072440" y="4437000"/>
            <a:ext cx="108756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800033"/>
                </a:solidFill>
                <a:latin typeface="Trebuchet MS"/>
              </a:rPr>
              <a:t>Were</a:t>
            </a:r>
            <a:endParaRPr/>
          </a:p>
        </p:txBody>
      </p:sp>
      <p:sp>
        <p:nvSpPr>
          <p:cNvPr id="169" name="CustomShape 11"/>
          <p:cNvSpPr/>
          <p:nvPr/>
        </p:nvSpPr>
        <p:spPr>
          <a:xfrm>
            <a:off x="3154680" y="4437000"/>
            <a:ext cx="409752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800033"/>
                </a:solidFill>
                <a:latin typeface="Trebuchet MS"/>
              </a:rPr>
              <a:t>walking along a path.</a:t>
            </a:r>
            <a:endParaRPr/>
          </a:p>
        </p:txBody>
      </p:sp>
    </p:spTree>
  </p:cSld>
  <p:timing>
    <p:tnLst>
      <p:par>
        <p:cTn dur="indefinite" id="30" nodeType="tmRoot" restart="never">
          <p:childTnLst>
            <p:seq>
              <p:cTn dur="indefinite" id="31" nodeType="mainSeq">
                <p:childTnLst>
                  <p:par>
                    <p:cTn fill="hold" id="32">
                      <p:stCondLst>
                        <p:cond delay="indefinite"/>
                      </p:stCondLst>
                      <p:childTnLst>
                        <p:par>
                          <p:cTn fill="hold" id="33">
                            <p:stCondLst>
                              <p:cond delay="0"/>
                            </p:stCondLst>
                            <p:childTnLst>
                              <p:par>
                                <p:cTn fill="hold" id="34" nodeType="clickEffect" presetClass="path" presetID="37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35">
                      <p:stCondLst>
                        <p:cond delay="indefinite"/>
                      </p:stCondLst>
                      <p:childTnLst>
                        <p:par>
                          <p:cTn fill="hold" id="36">
                            <p:stCondLst>
                              <p:cond delay="0"/>
                            </p:stCondLst>
                            <p:childTnLst>
                              <p:par>
                                <p:cTn fill="hold" id="37" nodeType="clickEffect" presetClass="path" presetID="37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38">
                      <p:stCondLst>
                        <p:cond delay="indefinite"/>
                      </p:stCondLst>
                      <p:childTnLst>
                        <p:par>
                          <p:cTn fill="hold" id="39">
                            <p:stCondLst>
                              <p:cond delay="0"/>
                            </p:stCondLst>
                            <p:childTnLst>
                              <p:par>
                                <p:cTn fill="hold" id="40" nodeType="clickEffect" presetClass="path" presetID="37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CustomShape 1"/>
          <p:cNvSpPr/>
          <p:nvPr/>
        </p:nvSpPr>
        <p:spPr>
          <a:xfrm>
            <a:off x="467640" y="260640"/>
            <a:ext cx="7241400" cy="985680"/>
          </a:xfrm>
          <a:prstGeom prst="rect">
            <a:avLst/>
          </a:prstGeom>
        </p:spPr>
        <p:txBody>
          <a:bodyPr anchor="b" bIns="0" lIns="45720" rIns="45720" tIns="0"/>
          <a:p>
            <a:pPr algn="ctr">
              <a:lnSpc>
                <a:spcPct val="100000"/>
              </a:lnSpc>
            </a:pPr>
            <a:r>
              <a:rPr b="1" lang="cs-CZ" sz="3800">
                <a:solidFill>
                  <a:srgbClr val="7e0032"/>
                </a:solidFill>
                <a:latin typeface="Trebuchet MS"/>
              </a:rPr>
              <a:t>Negative in past continuous</a:t>
            </a:r>
            <a:endParaRPr/>
          </a:p>
        </p:txBody>
      </p:sp>
      <p:sp>
        <p:nvSpPr>
          <p:cNvPr id="171" name="CustomShape 2"/>
          <p:cNvSpPr/>
          <p:nvPr/>
        </p:nvSpPr>
        <p:spPr>
          <a:xfrm>
            <a:off x="33120" y="1700640"/>
            <a:ext cx="676116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  <a:buFont charset="2" typeface="Wingdings"/>
              <a:buChar char=""/>
            </a:pPr>
            <a:r>
              <a:rPr lang="cs-CZ" sz="3200">
                <a:solidFill>
                  <a:srgbClr val="800033"/>
                </a:solidFill>
                <a:latin typeface="Trebuchet MS"/>
              </a:rPr>
              <a:t> </a:t>
            </a:r>
            <a:r>
              <a:rPr lang="cs-CZ" sz="3200" u="sng">
                <a:solidFill>
                  <a:srgbClr val="800033"/>
                </a:solidFill>
                <a:latin typeface="Trebuchet MS"/>
              </a:rPr>
              <a:t>Tvoříme stejně jako u slovesa být</a:t>
            </a:r>
            <a:endParaRPr/>
          </a:p>
        </p:txBody>
      </p:sp>
      <p:sp>
        <p:nvSpPr>
          <p:cNvPr id="172" name="CustomShape 3"/>
          <p:cNvSpPr/>
          <p:nvPr/>
        </p:nvSpPr>
        <p:spPr>
          <a:xfrm>
            <a:off x="1076760" y="2637000"/>
            <a:ext cx="598104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800033"/>
                </a:solidFill>
                <a:latin typeface="Trebuchet MS"/>
              </a:rPr>
              <a:t>I </a:t>
            </a:r>
            <a:r>
              <a:rPr lang="cs-CZ" sz="3200">
                <a:solidFill>
                  <a:srgbClr val="ff0000"/>
                </a:solidFill>
                <a:latin typeface="Trebuchet MS"/>
              </a:rPr>
              <a:t>was not </a:t>
            </a:r>
            <a:r>
              <a:rPr lang="cs-CZ" sz="3200">
                <a:solidFill>
                  <a:srgbClr val="800033"/>
                </a:solidFill>
                <a:latin typeface="Trebuchet MS"/>
              </a:rPr>
              <a:t>walking along a path. </a:t>
            </a:r>
            <a:endParaRPr/>
          </a:p>
        </p:txBody>
      </p:sp>
      <p:sp>
        <p:nvSpPr>
          <p:cNvPr id="173" name="CustomShape 4"/>
          <p:cNvSpPr/>
          <p:nvPr/>
        </p:nvSpPr>
        <p:spPr>
          <a:xfrm>
            <a:off x="1077840" y="3357000"/>
            <a:ext cx="623592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680029"/>
                </a:solidFill>
                <a:latin typeface="Trebuchet MS"/>
              </a:rPr>
              <a:t>He </a:t>
            </a:r>
            <a:r>
              <a:rPr lang="cs-CZ" sz="3200">
                <a:solidFill>
                  <a:srgbClr val="ff0000"/>
                </a:solidFill>
                <a:latin typeface="Trebuchet MS"/>
              </a:rPr>
              <a:t>was not </a:t>
            </a:r>
            <a:r>
              <a:rPr lang="cs-CZ" sz="3200">
                <a:solidFill>
                  <a:srgbClr val="680029"/>
                </a:solidFill>
                <a:latin typeface="Trebuchet MS"/>
              </a:rPr>
              <a:t>walking along a path.</a:t>
            </a:r>
            <a:endParaRPr/>
          </a:p>
        </p:txBody>
      </p:sp>
      <p:sp>
        <p:nvSpPr>
          <p:cNvPr id="174" name="CustomShape 5"/>
          <p:cNvSpPr/>
          <p:nvPr/>
        </p:nvSpPr>
        <p:spPr>
          <a:xfrm>
            <a:off x="1007280" y="4077000"/>
            <a:ext cx="685440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680029"/>
                </a:solidFill>
                <a:latin typeface="Trebuchet MS"/>
              </a:rPr>
              <a:t>They </a:t>
            </a:r>
            <a:r>
              <a:rPr lang="cs-CZ" sz="3200">
                <a:solidFill>
                  <a:srgbClr val="ff0000"/>
                </a:solidFill>
                <a:latin typeface="Trebuchet MS"/>
              </a:rPr>
              <a:t>were not </a:t>
            </a:r>
            <a:r>
              <a:rPr lang="cs-CZ" sz="3200">
                <a:solidFill>
                  <a:srgbClr val="680029"/>
                </a:solidFill>
                <a:latin typeface="Trebuchet MS"/>
              </a:rPr>
              <a:t>walking along a path.</a:t>
            </a:r>
            <a:endParaRPr/>
          </a:p>
        </p:txBody>
      </p:sp>
    </p:spTree>
  </p:cSld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CustomShape 1"/>
          <p:cNvSpPr/>
          <p:nvPr/>
        </p:nvSpPr>
        <p:spPr>
          <a:xfrm>
            <a:off x="467640" y="332640"/>
            <a:ext cx="7241400" cy="913680"/>
          </a:xfrm>
          <a:prstGeom prst="rect">
            <a:avLst/>
          </a:prstGeom>
        </p:spPr>
        <p:txBody>
          <a:bodyPr anchor="b" bIns="0" lIns="45720" rIns="45720" tIns="0"/>
          <a:p>
            <a:pPr algn="ctr">
              <a:lnSpc>
                <a:spcPct val="100000"/>
              </a:lnSpc>
            </a:pPr>
            <a:r>
              <a:rPr b="1" lang="cs-CZ" sz="3800">
                <a:solidFill>
                  <a:srgbClr val="7e0032"/>
                </a:solidFill>
                <a:latin typeface="Trebuchet MS"/>
              </a:rPr>
              <a:t>Past simple X past continuous</a:t>
            </a:r>
            <a:endParaRPr/>
          </a:p>
        </p:txBody>
      </p:sp>
      <p:sp>
        <p:nvSpPr>
          <p:cNvPr id="176" name="CustomShape 2"/>
          <p:cNvSpPr/>
          <p:nvPr/>
        </p:nvSpPr>
        <p:spPr>
          <a:xfrm>
            <a:off x="457200" y="1600200"/>
            <a:ext cx="3519720" cy="4525200"/>
          </a:xfrm>
          <a:prstGeom prst="rect">
            <a:avLst/>
          </a:prstGeom>
        </p:spPr>
        <p:txBody>
          <a:bodyPr bIns="45000" lIns="90000" rIns="90000" tIns="45000"/>
          <a:p>
            <a:pPr algn="ctr">
              <a:lnSpc>
                <a:spcPct val="100000"/>
              </a:lnSpc>
            </a:pPr>
            <a:r>
              <a:rPr b="1" lang="cs-CZ" sz="2800" u="sng">
                <a:solidFill>
                  <a:srgbClr val="680029"/>
                </a:solidFill>
                <a:latin typeface="Trebuchet MS"/>
              </a:rPr>
              <a:t>PAST SIMPLE</a:t>
            </a:r>
            <a:endParaRPr/>
          </a:p>
          <a:p>
            <a:pPr>
              <a:lnSpc>
                <a:spcPct val="150000"/>
              </a:lnSpc>
              <a:buSzPct val="73000"/>
              <a:buFont typeface="Arial"/>
              <a:buChar char="•"/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a completed action in the past – ukončená činnost</a:t>
            </a:r>
            <a:endParaRPr/>
          </a:p>
          <a:p>
            <a:pPr>
              <a:lnSpc>
                <a:spcPct val="150000"/>
              </a:lnSpc>
            </a:pPr>
            <a:endParaRPr/>
          </a:p>
          <a:p>
            <a:pPr>
              <a:lnSpc>
                <a:spcPct val="150000"/>
              </a:lnSpc>
              <a:buSzPct val="73000"/>
              <a:buFont typeface="Arial"/>
              <a:buChar char="•"/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lze přirovnat k českým vidům – dokonavý vid = prostý čas</a:t>
            </a:r>
            <a:endParaRPr/>
          </a:p>
          <a:p>
            <a:pPr>
              <a:lnSpc>
                <a:spcPct val="15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Když jsem </a:t>
            </a:r>
            <a:r>
              <a:rPr b="1" lang="cs-CZ" sz="2000" u="sng">
                <a:solidFill>
                  <a:srgbClr val="680029"/>
                </a:solidFill>
                <a:latin typeface="Trebuchet MS"/>
              </a:rPr>
              <a:t>přišla</a:t>
            </a:r>
            <a:r>
              <a:rPr lang="cs-CZ" sz="2000">
                <a:solidFill>
                  <a:srgbClr val="680029"/>
                </a:solidFill>
                <a:latin typeface="Trebuchet MS"/>
              </a:rPr>
              <a:t> domů, babička už byla pryč.</a:t>
            </a:r>
            <a:endParaRPr/>
          </a:p>
        </p:txBody>
      </p:sp>
      <p:sp>
        <p:nvSpPr>
          <p:cNvPr id="177" name="CustomShape 3"/>
          <p:cNvSpPr/>
          <p:nvPr/>
        </p:nvSpPr>
        <p:spPr>
          <a:xfrm>
            <a:off x="4178880" y="1600200"/>
            <a:ext cx="3519720" cy="4525200"/>
          </a:xfrm>
          <a:prstGeom prst="rect">
            <a:avLst/>
          </a:prstGeom>
        </p:spPr>
        <p:txBody>
          <a:bodyPr bIns="0" lIns="90000" rIns="90000" tIns="0"/>
          <a:p>
            <a:pPr algn="ctr">
              <a:lnSpc>
                <a:spcPct val="100000"/>
              </a:lnSpc>
            </a:pPr>
            <a:r>
              <a:rPr b="1" lang="cs-CZ" sz="2800" u="sng">
                <a:solidFill>
                  <a:srgbClr val="680029"/>
                </a:solidFill>
                <a:latin typeface="Trebuchet MS"/>
              </a:rPr>
              <a:t>PAST CONTINUOUS</a:t>
            </a:r>
            <a:endParaRPr/>
          </a:p>
          <a:p>
            <a:pPr>
              <a:lnSpc>
                <a:spcPct val="150000"/>
              </a:lnSpc>
              <a:buSzPct val="73000"/>
              <a:buFont typeface="Arial"/>
              <a:buChar char="•"/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An incomplete action in the past – neukončená činnost</a:t>
            </a:r>
            <a:endParaRPr/>
          </a:p>
          <a:p>
            <a:pPr>
              <a:lnSpc>
                <a:spcPct val="150000"/>
              </a:lnSpc>
            </a:pPr>
            <a:endParaRPr/>
          </a:p>
          <a:p>
            <a:pPr>
              <a:lnSpc>
                <a:spcPct val="150000"/>
              </a:lnSpc>
              <a:buSzPct val="73000"/>
              <a:buFont typeface="Arial"/>
              <a:buChar char="•"/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Nedokonavý vid = průběhový čas</a:t>
            </a:r>
            <a:endParaRPr/>
          </a:p>
          <a:p>
            <a:pPr>
              <a:lnSpc>
                <a:spcPct val="15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Když jsem </a:t>
            </a:r>
            <a:r>
              <a:rPr b="1" lang="cs-CZ" sz="2000" u="sng">
                <a:solidFill>
                  <a:srgbClr val="680029"/>
                </a:solidFill>
                <a:latin typeface="Trebuchet MS"/>
              </a:rPr>
              <a:t>přicházela</a:t>
            </a:r>
            <a:r>
              <a:rPr lang="cs-CZ" sz="2000">
                <a:solidFill>
                  <a:srgbClr val="680029"/>
                </a:solidFill>
                <a:latin typeface="Trebuchet MS"/>
              </a:rPr>
              <a:t> k domu, vyšla babička.</a:t>
            </a:r>
            <a:endParaRPr/>
          </a:p>
        </p:txBody>
      </p:sp>
    </p:spTree>
  </p:cSld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CustomShape 1"/>
          <p:cNvSpPr/>
          <p:nvPr/>
        </p:nvSpPr>
        <p:spPr>
          <a:xfrm>
            <a:off x="457200" y="320040"/>
            <a:ext cx="7238160" cy="1142280"/>
          </a:xfrm>
          <a:prstGeom prst="rect">
            <a:avLst/>
          </a:prstGeom>
        </p:spPr>
        <p:txBody>
          <a:bodyPr anchor="b" bIns="0" lIns="45720" rIns="45720" tIns="0"/>
          <a:p>
            <a:pPr algn="ctr">
              <a:lnSpc>
                <a:spcPct val="100000"/>
              </a:lnSpc>
            </a:pPr>
            <a:r>
              <a:rPr b="1" lang="cs-CZ" sz="3800">
                <a:solidFill>
                  <a:srgbClr val="7e0032"/>
                </a:solidFill>
                <a:latin typeface="Trebuchet MS"/>
              </a:rPr>
              <a:t>PAST SIMPLE X CONTINUOUS</a:t>
            </a:r>
            <a:endParaRPr/>
          </a:p>
        </p:txBody>
      </p:sp>
      <p:sp>
        <p:nvSpPr>
          <p:cNvPr id="179" name="CustomShape 2"/>
          <p:cNvSpPr/>
          <p:nvPr/>
        </p:nvSpPr>
        <p:spPr>
          <a:xfrm>
            <a:off x="395640" y="1772640"/>
            <a:ext cx="7238160" cy="484560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50000"/>
              </a:lnSpc>
              <a:buSzPct val="73000"/>
              <a:buFont charset="2" typeface="Wingdings 2"/>
              <a:buChar char=""/>
            </a:pPr>
            <a:r>
              <a:rPr b="1" lang="cs-CZ" sz="2400">
                <a:solidFill>
                  <a:srgbClr val="680029"/>
                </a:solidFill>
                <a:latin typeface="Trebuchet MS"/>
              </a:rPr>
              <a:t>When I came home, my grandma was already away. </a:t>
            </a:r>
            <a:r>
              <a:rPr lang="cs-CZ" sz="2400">
                <a:solidFill>
                  <a:srgbClr val="680029"/>
                </a:solidFill>
                <a:latin typeface="Trebuchet MS"/>
              </a:rPr>
              <a:t>– došla jsem domů, už jsem byla doma</a:t>
            </a:r>
            <a:endParaRPr/>
          </a:p>
          <a:p>
            <a:pPr>
              <a:lnSpc>
                <a:spcPct val="15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50000"/>
              </a:lnSpc>
              <a:buSzPct val="73000"/>
              <a:buFont charset="2" typeface="Wingdings 2"/>
              <a:buChar char=""/>
            </a:pPr>
            <a:r>
              <a:rPr b="1" lang="cs-CZ" sz="2400">
                <a:solidFill>
                  <a:srgbClr val="680029"/>
                </a:solidFill>
                <a:latin typeface="Trebuchet MS"/>
              </a:rPr>
              <a:t>When I was coming home, my grandma just got out of the house. </a:t>
            </a:r>
            <a:r>
              <a:rPr lang="cs-CZ" sz="2400">
                <a:solidFill>
                  <a:srgbClr val="680029"/>
                </a:solidFill>
                <a:latin typeface="Trebuchet MS"/>
              </a:rPr>
              <a:t>– byla jsem na cestě domů, přicházela jsem</a:t>
            </a:r>
            <a:endParaRPr/>
          </a:p>
        </p:txBody>
      </p:sp>
    </p:spTree>
  </p:cSld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CustomShape 1"/>
          <p:cNvSpPr/>
          <p:nvPr/>
        </p:nvSpPr>
        <p:spPr>
          <a:xfrm>
            <a:off x="467640" y="188640"/>
            <a:ext cx="7241400" cy="1174320"/>
          </a:xfrm>
          <a:prstGeom prst="rect">
            <a:avLst/>
          </a:prstGeom>
        </p:spPr>
        <p:txBody>
          <a:bodyPr anchor="b" bIns="0" lIns="45720" rIns="45720" tIns="0"/>
          <a:p>
            <a:pPr algn="ctr">
              <a:lnSpc>
                <a:spcPct val="100000"/>
              </a:lnSpc>
            </a:pPr>
            <a:r>
              <a:rPr b="1" lang="cs-CZ" sz="3800">
                <a:solidFill>
                  <a:srgbClr val="7e0032"/>
                </a:solidFill>
                <a:latin typeface="Trebuchet MS"/>
              </a:rPr>
              <a:t>pRACTICE – past simple or continuous?</a:t>
            </a:r>
            <a:endParaRPr/>
          </a:p>
        </p:txBody>
      </p:sp>
      <p:sp>
        <p:nvSpPr>
          <p:cNvPr id="181" name="CustomShape 2"/>
          <p:cNvSpPr/>
          <p:nvPr/>
        </p:nvSpPr>
        <p:spPr>
          <a:xfrm>
            <a:off x="260640" y="1340640"/>
            <a:ext cx="234036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Were you playing /</a:t>
            </a:r>
            <a:endParaRPr/>
          </a:p>
        </p:txBody>
      </p:sp>
      <p:sp>
        <p:nvSpPr>
          <p:cNvPr id="182" name="CustomShape 3"/>
          <p:cNvSpPr/>
          <p:nvPr/>
        </p:nvSpPr>
        <p:spPr>
          <a:xfrm>
            <a:off x="2490480" y="1340640"/>
            <a:ext cx="156600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did you play</a:t>
            </a:r>
            <a:endParaRPr/>
          </a:p>
        </p:txBody>
      </p:sp>
      <p:sp>
        <p:nvSpPr>
          <p:cNvPr id="183" name="CustomShape 4"/>
          <p:cNvSpPr/>
          <p:nvPr/>
        </p:nvSpPr>
        <p:spPr>
          <a:xfrm>
            <a:off x="4007880" y="1340640"/>
            <a:ext cx="336132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football when you fell over?</a:t>
            </a:r>
            <a:endParaRPr/>
          </a:p>
        </p:txBody>
      </p:sp>
      <p:sp>
        <p:nvSpPr>
          <p:cNvPr id="184" name="CustomShape 5"/>
          <p:cNvSpPr/>
          <p:nvPr/>
        </p:nvSpPr>
        <p:spPr>
          <a:xfrm>
            <a:off x="261720" y="1845000"/>
            <a:ext cx="254736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My dad was driving /</a:t>
            </a:r>
            <a:endParaRPr/>
          </a:p>
        </p:txBody>
      </p:sp>
      <p:sp>
        <p:nvSpPr>
          <p:cNvPr id="185" name="CustomShape 6"/>
          <p:cNvSpPr/>
          <p:nvPr/>
        </p:nvSpPr>
        <p:spPr>
          <a:xfrm>
            <a:off x="2632680" y="1845000"/>
            <a:ext cx="152496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drove home</a:t>
            </a:r>
            <a:endParaRPr/>
          </a:p>
        </p:txBody>
      </p:sp>
      <p:sp>
        <p:nvSpPr>
          <p:cNvPr id="186" name="CustomShape 7"/>
          <p:cNvSpPr/>
          <p:nvPr/>
        </p:nvSpPr>
        <p:spPr>
          <a:xfrm>
            <a:off x="4117680" y="1845000"/>
            <a:ext cx="306108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when he heard the news.</a:t>
            </a:r>
            <a:endParaRPr/>
          </a:p>
        </p:txBody>
      </p:sp>
      <p:sp>
        <p:nvSpPr>
          <p:cNvPr id="187" name="CustomShape 8"/>
          <p:cNvSpPr/>
          <p:nvPr/>
        </p:nvSpPr>
        <p:spPr>
          <a:xfrm>
            <a:off x="261000" y="2349000"/>
            <a:ext cx="255960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Emma was opening /</a:t>
            </a:r>
            <a:endParaRPr/>
          </a:p>
        </p:txBody>
      </p:sp>
      <p:sp>
        <p:nvSpPr>
          <p:cNvPr id="188" name="CustomShape 9"/>
          <p:cNvSpPr/>
          <p:nvPr/>
        </p:nvSpPr>
        <p:spPr>
          <a:xfrm>
            <a:off x="2703600" y="2349000"/>
            <a:ext cx="101736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opened</a:t>
            </a:r>
            <a:endParaRPr/>
          </a:p>
        </p:txBody>
      </p:sp>
      <p:sp>
        <p:nvSpPr>
          <p:cNvPr id="189" name="CustomShape 10"/>
          <p:cNvSpPr/>
          <p:nvPr/>
        </p:nvSpPr>
        <p:spPr>
          <a:xfrm>
            <a:off x="3674520" y="2349000"/>
            <a:ext cx="414468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the door when she saw the mouse.</a:t>
            </a:r>
            <a:endParaRPr/>
          </a:p>
        </p:txBody>
      </p:sp>
      <p:sp>
        <p:nvSpPr>
          <p:cNvPr id="190" name="CustomShape 11"/>
          <p:cNvSpPr/>
          <p:nvPr/>
        </p:nvSpPr>
        <p:spPr>
          <a:xfrm>
            <a:off x="258480" y="2853000"/>
            <a:ext cx="159336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Did you do /</a:t>
            </a:r>
            <a:endParaRPr/>
          </a:p>
        </p:txBody>
      </p:sp>
      <p:sp>
        <p:nvSpPr>
          <p:cNvPr id="191" name="CustomShape 12"/>
          <p:cNvSpPr/>
          <p:nvPr/>
        </p:nvSpPr>
        <p:spPr>
          <a:xfrm>
            <a:off x="1698840" y="2853000"/>
            <a:ext cx="191808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were you doing</a:t>
            </a:r>
            <a:endParaRPr/>
          </a:p>
        </p:txBody>
      </p:sp>
      <p:sp>
        <p:nvSpPr>
          <p:cNvPr id="192" name="CustomShape 13"/>
          <p:cNvSpPr/>
          <p:nvPr/>
        </p:nvSpPr>
        <p:spPr>
          <a:xfrm>
            <a:off x="3579480" y="2853000"/>
            <a:ext cx="402588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well in the history test last week?</a:t>
            </a:r>
            <a:endParaRPr/>
          </a:p>
        </p:txBody>
      </p:sp>
      <p:sp>
        <p:nvSpPr>
          <p:cNvPr id="193" name="CustomShape 14"/>
          <p:cNvSpPr/>
          <p:nvPr/>
        </p:nvSpPr>
        <p:spPr>
          <a:xfrm>
            <a:off x="259920" y="3285000"/>
            <a:ext cx="215568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Paul didn´t buy /</a:t>
            </a:r>
            <a:endParaRPr/>
          </a:p>
        </p:txBody>
      </p:sp>
      <p:sp>
        <p:nvSpPr>
          <p:cNvPr id="194" name="CustomShape 15"/>
          <p:cNvSpPr/>
          <p:nvPr/>
        </p:nvSpPr>
        <p:spPr>
          <a:xfrm>
            <a:off x="2274480" y="3285000"/>
            <a:ext cx="180216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wasn´t buying</a:t>
            </a:r>
            <a:endParaRPr/>
          </a:p>
        </p:txBody>
      </p:sp>
      <p:sp>
        <p:nvSpPr>
          <p:cNvPr id="195" name="CustomShape 16"/>
          <p:cNvSpPr/>
          <p:nvPr/>
        </p:nvSpPr>
        <p:spPr>
          <a:xfrm>
            <a:off x="4010400" y="3285000"/>
            <a:ext cx="414324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a CD because the shop was closed.</a:t>
            </a:r>
            <a:endParaRPr/>
          </a:p>
        </p:txBody>
      </p:sp>
      <p:sp>
        <p:nvSpPr>
          <p:cNvPr id="196" name="CustomShape 17"/>
          <p:cNvSpPr/>
          <p:nvPr/>
        </p:nvSpPr>
        <p:spPr>
          <a:xfrm>
            <a:off x="262800" y="3717000"/>
            <a:ext cx="301680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While Tom was cooking /</a:t>
            </a:r>
            <a:endParaRPr/>
          </a:p>
        </p:txBody>
      </p:sp>
      <p:sp>
        <p:nvSpPr>
          <p:cNvPr id="197" name="CustomShape 18"/>
          <p:cNvSpPr/>
          <p:nvPr/>
        </p:nvSpPr>
        <p:spPr>
          <a:xfrm>
            <a:off x="3135960" y="3717000"/>
            <a:ext cx="99000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cooked</a:t>
            </a:r>
            <a:endParaRPr/>
          </a:p>
        </p:txBody>
      </p:sp>
      <p:sp>
        <p:nvSpPr>
          <p:cNvPr id="198" name="CustomShape 19"/>
          <p:cNvSpPr/>
          <p:nvPr/>
        </p:nvSpPr>
        <p:spPr>
          <a:xfrm>
            <a:off x="4077720" y="3717000"/>
            <a:ext cx="235080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Mary set the table.</a:t>
            </a:r>
            <a:endParaRPr/>
          </a:p>
        </p:txBody>
      </p:sp>
      <p:sp>
        <p:nvSpPr>
          <p:cNvPr id="199" name="CustomShape 20"/>
          <p:cNvSpPr/>
          <p:nvPr/>
        </p:nvSpPr>
        <p:spPr>
          <a:xfrm>
            <a:off x="258840" y="4149000"/>
            <a:ext cx="222120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Oliver didn´t go /</a:t>
            </a:r>
            <a:endParaRPr/>
          </a:p>
        </p:txBody>
      </p:sp>
      <p:sp>
        <p:nvSpPr>
          <p:cNvPr id="200" name="CustomShape 21"/>
          <p:cNvSpPr/>
          <p:nvPr/>
        </p:nvSpPr>
        <p:spPr>
          <a:xfrm>
            <a:off x="2345040" y="4149000"/>
            <a:ext cx="166212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wasn´t going</a:t>
            </a:r>
            <a:endParaRPr/>
          </a:p>
        </p:txBody>
      </p:sp>
      <p:sp>
        <p:nvSpPr>
          <p:cNvPr id="201" name="CustomShape 22"/>
          <p:cNvSpPr/>
          <p:nvPr/>
        </p:nvSpPr>
        <p:spPr>
          <a:xfrm>
            <a:off x="3943440" y="4149000"/>
            <a:ext cx="342216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to the theatre last Saturday.</a:t>
            </a:r>
            <a:endParaRPr/>
          </a:p>
        </p:txBody>
      </p:sp>
      <p:sp>
        <p:nvSpPr>
          <p:cNvPr id="202" name="CustomShape 23"/>
          <p:cNvSpPr/>
          <p:nvPr/>
        </p:nvSpPr>
        <p:spPr>
          <a:xfrm>
            <a:off x="259560" y="4581000"/>
            <a:ext cx="241344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The doorbell rang /</a:t>
            </a:r>
            <a:endParaRPr/>
          </a:p>
        </p:txBody>
      </p:sp>
      <p:sp>
        <p:nvSpPr>
          <p:cNvPr id="203" name="CustomShape 24"/>
          <p:cNvSpPr/>
          <p:nvPr/>
        </p:nvSpPr>
        <p:spPr>
          <a:xfrm>
            <a:off x="2488680" y="4581000"/>
            <a:ext cx="146232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was ringing</a:t>
            </a:r>
            <a:endParaRPr/>
          </a:p>
        </p:txBody>
      </p:sp>
      <p:sp>
        <p:nvSpPr>
          <p:cNvPr id="204" name="CustomShape 25"/>
          <p:cNvSpPr/>
          <p:nvPr/>
        </p:nvSpPr>
        <p:spPr>
          <a:xfrm>
            <a:off x="3936600" y="4581000"/>
            <a:ext cx="3519720" cy="3949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while we were having dinner.</a:t>
            </a:r>
            <a:endParaRPr/>
          </a:p>
        </p:txBody>
      </p:sp>
      <p:pic>
        <p:nvPicPr>
          <p:cNvPr descr="" id="205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2843640" y="5029200"/>
            <a:ext cx="1828080" cy="1828080"/>
          </a:xfrm>
          <a:prstGeom prst="rect">
            <a:avLst/>
          </a:prstGeom>
        </p:spPr>
      </p:pic>
    </p:spTree>
  </p:cSld>
  <p:timing>
    <p:tnLst>
      <p:par>
        <p:cTn dur="indefinite" id="41" nodeType="tmRoot" restart="never">
          <p:childTnLst>
            <p:seq>
              <p:cTn dur="indefinite" id="42" nodeType="mainSeq">
                <p:childTnLst>
                  <p:par>
                    <p:cTn fill="hold" id="43">
                      <p:stCondLst>
                        <p:cond delay="indefinite"/>
                      </p:stCondLst>
                      <p:childTnLst>
                        <p:par>
                          <p:cTn fill="hold" id="44">
                            <p:stCondLst>
                              <p:cond delay="0"/>
                            </p:stCondLst>
                            <p:childTnLst>
                              <p:par>
                                <p:cTn fill="hold" id="45" nodeType="clickEffect" presetClass="exit" presetID="7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dur="2000" fill="freeze" id="46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2000" fill="freeze" id="47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dur="1" fill="hold" id="48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49">
                      <p:stCondLst>
                        <p:cond delay="indefinite"/>
                      </p:stCondLst>
                      <p:childTnLst>
                        <p:par>
                          <p:cTn fill="hold" id="50">
                            <p:stCondLst>
                              <p:cond delay="0"/>
                            </p:stCondLst>
                            <p:childTnLst>
                              <p:par>
                                <p:cTn fill="hold" id="51" nodeType="clickEffect" presetClass="exit" presetID="7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dur="2000" fill="freeze" id="52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2000" fill="freeze" id="53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dur="1" fill="hold" id="54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55">
                      <p:stCondLst>
                        <p:cond delay="indefinite"/>
                      </p:stCondLst>
                      <p:childTnLst>
                        <p:par>
                          <p:cTn fill="hold" id="56">
                            <p:stCondLst>
                              <p:cond delay="0"/>
                            </p:stCondLst>
                            <p:childTnLst>
                              <p:par>
                                <p:cTn fill="hold" id="57" nodeType="clickEffect" presetClass="exit" presetID="7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dur="2000" fill="freeze" id="58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2000" fill="freeze" id="59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dur="1" fill="hold" id="60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1">
                      <p:stCondLst>
                        <p:cond delay="indefinite"/>
                      </p:stCondLst>
                      <p:childTnLst>
                        <p:par>
                          <p:cTn fill="hold" id="62">
                            <p:stCondLst>
                              <p:cond delay="0"/>
                            </p:stCondLst>
                            <p:childTnLst>
                              <p:par>
                                <p:cTn fill="hold" id="63" nodeType="clickEffect" presetClass="exit" presetID="7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dur="2000" fill="freeze" id="64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2000" fill="freeze" id="65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dur="1" fill="hold" id="66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7">
                      <p:stCondLst>
                        <p:cond delay="indefinite"/>
                      </p:stCondLst>
                      <p:childTnLst>
                        <p:par>
                          <p:cTn fill="hold" id="68">
                            <p:stCondLst>
                              <p:cond delay="0"/>
                            </p:stCondLst>
                            <p:childTnLst>
                              <p:par>
                                <p:cTn fill="hold" id="69" nodeType="clickEffect" presetClass="exit" presetID="7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dur="2000" fill="freeze" id="70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2000" fill="freeze" id="71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dur="1" fill="hold" id="72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73">
                      <p:stCondLst>
                        <p:cond delay="indefinite"/>
                      </p:stCondLst>
                      <p:childTnLst>
                        <p:par>
                          <p:cTn fill="hold" id="74">
                            <p:stCondLst>
                              <p:cond delay="0"/>
                            </p:stCondLst>
                            <p:childTnLst>
                              <p:par>
                                <p:cTn fill="hold" id="75" nodeType="clickEffect" presetClass="exit" presetID="7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dur="5000" fill="freeze" id="76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5000" fill="freeze" id="77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dur="1" fill="hold" id="78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79">
                      <p:stCondLst>
                        <p:cond delay="indefinite"/>
                      </p:stCondLst>
                      <p:childTnLst>
                        <p:par>
                          <p:cTn fill="hold" id="80">
                            <p:stCondLst>
                              <p:cond delay="0"/>
                            </p:stCondLst>
                            <p:childTnLst>
                              <p:par>
                                <p:cTn fill="hold" id="81" nodeType="clickEffect" presetClass="exit" presetID="7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dur="2000" fill="freeze" id="82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2000" fill="freeze" id="83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dur="1" fill="hold" id="84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85">
                      <p:stCondLst>
                        <p:cond delay="indefinite"/>
                      </p:stCondLst>
                      <p:childTnLst>
                        <p:par>
                          <p:cTn fill="hold" id="86">
                            <p:stCondLst>
                              <p:cond delay="0"/>
                            </p:stCondLst>
                            <p:childTnLst>
                              <p:par>
                                <p:cTn fill="hold" id="87" nodeType="clickEffect" presetClass="exit" presetID="7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dur="2000" fill="freeze" id="88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2000" fill="freeze" id="89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dur="1" fill="hold" id="90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91">
                      <p:stCondLst>
                        <p:cond delay="indefinite"/>
                      </p:stCondLst>
                      <p:childTnLst>
                        <p:par>
                          <p:cTn fill="hold" id="92">
                            <p:stCondLst>
                              <p:cond delay="0"/>
                            </p:stCondLst>
                            <p:childTnLst>
                              <p:par>
                                <p:cTn fill="hold" id="93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9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500" fill="hold" id="95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500" fill="hold" id="96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 id="97">
                            <p:stCondLst>
                              <p:cond delay="500"/>
                            </p:stCondLst>
                            <p:childTnLst>
                              <p:par>
                                <p:cTn fill="hold" id="98" nodeType="afterEffect" presetClass="mediacall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CustomShape 1"/>
          <p:cNvSpPr/>
          <p:nvPr/>
        </p:nvSpPr>
        <p:spPr>
          <a:xfrm>
            <a:off x="467640" y="188640"/>
            <a:ext cx="7238160" cy="1273680"/>
          </a:xfrm>
          <a:prstGeom prst="rect">
            <a:avLst/>
          </a:prstGeom>
        </p:spPr>
        <p:txBody>
          <a:bodyPr anchor="b" bIns="0" lIns="45720" rIns="45720" tIns="0"/>
          <a:p>
            <a:pPr algn="ctr">
              <a:lnSpc>
                <a:spcPct val="100000"/>
              </a:lnSpc>
            </a:pPr>
            <a:r>
              <a:rPr b="1" lang="cs-CZ" sz="3800">
                <a:solidFill>
                  <a:srgbClr val="7e0032"/>
                </a:solidFill>
                <a:latin typeface="Trebuchet MS"/>
              </a:rPr>
              <a:t>PRACTICE – fill in past simple or continuous</a:t>
            </a:r>
            <a:endParaRPr/>
          </a:p>
        </p:txBody>
      </p:sp>
      <p:sp>
        <p:nvSpPr>
          <p:cNvPr id="207" name="CustomShape 2"/>
          <p:cNvSpPr/>
          <p:nvPr/>
        </p:nvSpPr>
        <p:spPr>
          <a:xfrm>
            <a:off x="467640" y="1673280"/>
            <a:ext cx="7238160" cy="518400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50000"/>
              </a:lnSpc>
              <a:buSzPct val="73000"/>
              <a:buFont charset="2" typeface="Wingdings 2"/>
              <a:buChar char=""/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I ………………… (go) to bed when I heard a noise downstairs.</a:t>
            </a:r>
            <a:endParaRPr/>
          </a:p>
          <a:p>
            <a:pPr>
              <a:lnSpc>
                <a:spcPct val="150000"/>
              </a:lnSpc>
              <a:buSzPct val="73000"/>
              <a:buFont charset="2" typeface="Wingdings 2"/>
              <a:buChar char=""/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Mum ……………….. (break) my favourite cup yesterday.</a:t>
            </a:r>
            <a:endParaRPr/>
          </a:p>
          <a:p>
            <a:pPr>
              <a:lnSpc>
                <a:spcPct val="150000"/>
              </a:lnSpc>
              <a:buSzPct val="73000"/>
              <a:buFont charset="2" typeface="Wingdings 2"/>
              <a:buChar char=""/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Jack and Ben ……………….. (visit) the museum two days ago.</a:t>
            </a:r>
            <a:endParaRPr/>
          </a:p>
          <a:p>
            <a:pPr>
              <a:lnSpc>
                <a:spcPct val="150000"/>
              </a:lnSpc>
              <a:buSzPct val="73000"/>
              <a:buFont charset="2" typeface="Wingdings 2"/>
              <a:buChar char=""/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Sara and Jess ………………… (play) chess when it started raining.</a:t>
            </a:r>
            <a:endParaRPr/>
          </a:p>
          <a:p>
            <a:pPr>
              <a:lnSpc>
                <a:spcPct val="150000"/>
              </a:lnSpc>
              <a:buSzPct val="73000"/>
              <a:buFont charset="2" typeface="Wingdings 2"/>
              <a:buChar char=""/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Ann ……………….. (make) a cake, but nobody ate it.</a:t>
            </a:r>
            <a:endParaRPr/>
          </a:p>
          <a:p>
            <a:pPr>
              <a:lnSpc>
                <a:spcPct val="150000"/>
              </a:lnSpc>
              <a:buSzPct val="73000"/>
              <a:buFont charset="2" typeface="Wingdings 2"/>
              <a:buChar char=""/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Susie got up late so she ……………….. (not catch) her bus.</a:t>
            </a:r>
            <a:endParaRPr/>
          </a:p>
          <a:p>
            <a:pPr>
              <a:lnSpc>
                <a:spcPct val="150000"/>
              </a:lnSpc>
              <a:buSzPct val="73000"/>
              <a:buFont charset="2" typeface="Wingdings 2"/>
              <a:buChar char=""/>
            </a:pPr>
            <a:r>
              <a:rPr lang="cs-CZ" sz="2000">
                <a:solidFill>
                  <a:srgbClr val="680029"/>
                </a:solidFill>
                <a:latin typeface="Trebuchet MS"/>
              </a:rPr>
              <a:t>Emily ……………….. (go) to the park when she met her friend Mary.</a:t>
            </a:r>
            <a:endParaRPr/>
          </a:p>
          <a:p>
            <a:pPr>
              <a:lnSpc>
                <a:spcPct val="150000"/>
              </a:lnSpc>
            </a:pPr>
            <a:endParaRPr/>
          </a:p>
          <a:p>
            <a:pPr>
              <a:lnSpc>
                <a:spcPct val="150000"/>
              </a:lnSpc>
            </a:pPr>
            <a:endParaRPr/>
          </a:p>
        </p:txBody>
      </p:sp>
    </p:spTree>
  </p:cSld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CustomShape 1"/>
          <p:cNvSpPr/>
          <p:nvPr/>
        </p:nvSpPr>
        <p:spPr>
          <a:xfrm>
            <a:off x="457200" y="320040"/>
            <a:ext cx="7238160" cy="1142280"/>
          </a:xfrm>
          <a:prstGeom prst="rect">
            <a:avLst/>
          </a:prstGeom>
        </p:spPr>
        <p:txBody>
          <a:bodyPr anchor="b" bIns="0" lIns="45720" rIns="45720" tIns="0"/>
          <a:p>
            <a:pPr algn="ctr">
              <a:lnSpc>
                <a:spcPct val="100000"/>
              </a:lnSpc>
            </a:pPr>
            <a:r>
              <a:rPr b="1" lang="cs-CZ" sz="3800">
                <a:solidFill>
                  <a:srgbClr val="7e0032"/>
                </a:solidFill>
                <a:latin typeface="Trebuchet MS"/>
              </a:rPr>
              <a:t>Metodický návod</a:t>
            </a:r>
            <a:endParaRPr/>
          </a:p>
        </p:txBody>
      </p:sp>
      <p:sp>
        <p:nvSpPr>
          <p:cNvPr id="209" name="CustomShape 2"/>
          <p:cNvSpPr/>
          <p:nvPr/>
        </p:nvSpPr>
        <p:spPr>
          <a:xfrm>
            <a:off x="457200" y="1609560"/>
            <a:ext cx="7238160" cy="484560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50000"/>
              </a:lnSpc>
              <a:buSzPct val="73000"/>
              <a:buFont charset="2" typeface="Wingdings 2"/>
              <a:buChar char=""/>
            </a:pPr>
            <a:r>
              <a:rPr lang="cs-CZ" sz="2600">
                <a:solidFill>
                  <a:srgbClr val="680029"/>
                </a:solidFill>
                <a:latin typeface="Trebuchet MS"/>
              </a:rPr>
              <a:t>Materiál slouží k vysvětlení rozdílu mezi minulým časem prostým a průběhovým</a:t>
            </a:r>
            <a:endParaRPr/>
          </a:p>
          <a:p>
            <a:pPr>
              <a:lnSpc>
                <a:spcPct val="150000"/>
              </a:lnSpc>
              <a:buSzPct val="73000"/>
              <a:buFont charset="2" typeface="Wingdings 2"/>
              <a:buChar char=""/>
            </a:pPr>
            <a:r>
              <a:rPr lang="cs-CZ" sz="2600">
                <a:solidFill>
                  <a:srgbClr val="680029"/>
                </a:solidFill>
                <a:latin typeface="Trebuchet MS"/>
              </a:rPr>
              <a:t>Materiál se skládá ze stručného připomenutí tvorby obou časů (žáci by je už měli znát), vysvětlení základního rozdílu mezi oběma časy a procvičením</a:t>
            </a:r>
            <a:endParaRPr/>
          </a:p>
        </p:txBody>
      </p:sp>
    </p:spTree>
  </p:cSld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CustomShape 1"/>
          <p:cNvSpPr/>
          <p:nvPr/>
        </p:nvSpPr>
        <p:spPr>
          <a:xfrm>
            <a:off x="457200" y="320040"/>
            <a:ext cx="7238160" cy="1142280"/>
          </a:xfrm>
          <a:prstGeom prst="rect">
            <a:avLst/>
          </a:prstGeom>
        </p:spPr>
        <p:txBody>
          <a:bodyPr anchor="b" bIns="0" lIns="45720" rIns="45720" tIns="0"/>
          <a:p>
            <a:pPr algn="ctr">
              <a:lnSpc>
                <a:spcPct val="100000"/>
              </a:lnSpc>
            </a:pPr>
            <a:r>
              <a:rPr b="1" lang="cs-CZ" sz="3800">
                <a:solidFill>
                  <a:srgbClr val="7e0032"/>
                </a:solidFill>
                <a:latin typeface="Trebuchet MS"/>
              </a:rPr>
              <a:t>Použité zdroje</a:t>
            </a:r>
            <a:endParaRPr/>
          </a:p>
        </p:txBody>
      </p:sp>
      <p:sp>
        <p:nvSpPr>
          <p:cNvPr id="211" name="CustomShape 2"/>
          <p:cNvSpPr/>
          <p:nvPr/>
        </p:nvSpPr>
        <p:spPr>
          <a:xfrm>
            <a:off x="457200" y="1609560"/>
            <a:ext cx="7238160" cy="484560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  <a:buSzPct val="73000"/>
              <a:buFont charset="2" typeface="Wingdings 2"/>
              <a:buChar char=""/>
            </a:pPr>
            <a:r>
              <a:rPr lang="cs-CZ" sz="2400">
                <a:solidFill>
                  <a:srgbClr val="680029"/>
                </a:solidFill>
                <a:latin typeface="Trebuchet MS"/>
              </a:rPr>
              <a:t>Klipart [on-line]. 2011 [cit. 2011-10-30]. Dostupný z www: </a:t>
            </a:r>
            <a:endParaRPr/>
          </a:p>
          <a:p>
            <a:pPr>
              <a:lnSpc>
                <a:spcPct val="100000"/>
              </a:lnSpc>
            </a:pPr>
            <a:r>
              <a:rPr lang="cs-CZ" sz="2600">
                <a:solidFill>
                  <a:srgbClr val="ff0066"/>
                </a:solidFill>
                <a:latin typeface="Trebuchet MS"/>
              </a:rPr>
              <a:t>	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1"/>
              </a:rPr>
              <a:t>http://office.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2"/>
              </a:rPr>
              <a:t>microsoft.com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3"/>
              </a:rPr>
              <a:t>/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4"/>
              </a:rPr>
              <a:t>cs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5"/>
              </a:rPr>
              <a:t>-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6"/>
              </a:rPr>
              <a:t>cz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7"/>
              </a:rPr>
              <a:t>/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8"/>
              </a:rPr>
              <a:t>images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9"/>
              </a:rPr>
              <a:t>/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10"/>
              </a:rPr>
              <a:t>results.aspx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11"/>
              </a:rPr>
              <a:t>?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12"/>
              </a:rPr>
              <a:t>qu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13"/>
              </a:rPr>
              <a:t>=potlesk&amp;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14"/>
              </a:rPr>
              <a:t>ctt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15"/>
              </a:rPr>
              <a:t>=1#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16"/>
              </a:rPr>
              <a:t>ai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17"/>
              </a:rPr>
              <a:t>:MM900041090|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18"/>
              </a:rPr>
              <a:t>mt</a:t>
            </a:r>
            <a:r>
              <a:rPr lang="cs-CZ" sz="2000" u="sng">
                <a:solidFill>
                  <a:srgbClr val="680029"/>
                </a:solidFill>
                <a:latin typeface="Trebuchet MS"/>
                <a:hlinkClick r:id="rId19"/>
              </a:rPr>
              <a:t>:3|</a:t>
            </a:r>
            <a:endParaRPr/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