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9" r:id="rId5"/>
    <p:sldId id="260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398" autoAdjust="0"/>
  </p:normalViewPr>
  <p:slideViewPr>
    <p:cSldViewPr>
      <p:cViewPr varScale="1">
        <p:scale>
          <a:sx n="72" d="100"/>
          <a:sy n="72" d="100"/>
        </p:scale>
        <p:origin x="-132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8DCCDA7-0D96-4C53-9197-50396B100E7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851648" cy="15121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HUMAN BODY</a:t>
            </a:r>
            <a:br>
              <a:rPr lang="cs-CZ" dirty="0" smtClean="0"/>
            </a:br>
            <a:r>
              <a:rPr lang="cs-CZ" sz="2000" dirty="0" smtClean="0"/>
              <a:t>ANOTACE: Materiál je určen pro žáky 9. ročníku a slouží k výkladu a procvičení slovní zásoby „Lidské tělo“.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636912"/>
            <a:ext cx="7854696" cy="290472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VY_32_INOVACE_AJ.9.04_human_body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Human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body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 Lidské tělo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9.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26. 01. 2012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b="1" dirty="0" smtClean="0">
              <a:solidFill>
                <a:schemeClr val="bg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6165304"/>
            <a:ext cx="3312368" cy="692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305800" cy="98072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THE BODY</a:t>
            </a:r>
            <a:endParaRPr lang="cs-CZ" dirty="0"/>
          </a:p>
        </p:txBody>
      </p:sp>
      <p:pic>
        <p:nvPicPr>
          <p:cNvPr id="1026" name="Picture 2" descr="http://pomocucitelum.cz/data/images/items/f_pic6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980728"/>
            <a:ext cx="4074021" cy="58772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860032" y="1340768"/>
            <a:ext cx="7264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head</a:t>
            </a:r>
            <a:endParaRPr lang="cs-CZ" sz="20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2204864"/>
            <a:ext cx="7136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neck</a:t>
            </a:r>
            <a:endParaRPr lang="cs-CZ" sz="2000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4725144"/>
            <a:ext cx="5100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smtClean="0"/>
              <a:t>leg</a:t>
            </a:r>
            <a:endParaRPr lang="cs-CZ" sz="2000" u="sng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79712" y="4653136"/>
            <a:ext cx="9978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bottom</a:t>
            </a:r>
            <a:endParaRPr lang="cs-CZ" sz="2000" u="sng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35696" y="2708920"/>
            <a:ext cx="6286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arm</a:t>
            </a:r>
            <a:endParaRPr lang="cs-CZ" sz="2000" u="sng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8064" y="3501008"/>
            <a:ext cx="11266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stomach</a:t>
            </a:r>
            <a:endParaRPr lang="cs-CZ" sz="2000" u="sng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88024" y="2780928"/>
            <a:ext cx="7697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chest</a:t>
            </a:r>
            <a:endParaRPr lang="cs-CZ" sz="2000" u="sng" dirty="0"/>
          </a:p>
        </p:txBody>
      </p:sp>
      <p:cxnSp>
        <p:nvCxnSpPr>
          <p:cNvPr id="30" name="Přímá spojovací šipka 29"/>
          <p:cNvCxnSpPr/>
          <p:nvPr/>
        </p:nvCxnSpPr>
        <p:spPr>
          <a:xfrm flipV="1">
            <a:off x="2915816" y="4077072"/>
            <a:ext cx="64807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Levá složená závorka 31"/>
          <p:cNvSpPr/>
          <p:nvPr/>
        </p:nvSpPr>
        <p:spPr>
          <a:xfrm rot="1465909">
            <a:off x="2399057" y="2410920"/>
            <a:ext cx="779874" cy="1500191"/>
          </a:xfrm>
          <a:prstGeom prst="leftBrace">
            <a:avLst>
              <a:gd name="adj1" fmla="val 30260"/>
              <a:gd name="adj2" fmla="val 489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ravá složená závorka 32"/>
          <p:cNvSpPr/>
          <p:nvPr/>
        </p:nvSpPr>
        <p:spPr>
          <a:xfrm rot="20595490">
            <a:off x="4780641" y="4323274"/>
            <a:ext cx="432048" cy="1512168"/>
          </a:xfrm>
          <a:prstGeom prst="rightBrace">
            <a:avLst>
              <a:gd name="adj1" fmla="val 8333"/>
              <a:gd name="adj2" fmla="val 4917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ovací šipka 34"/>
          <p:cNvCxnSpPr>
            <a:stCxn id="27" idx="1"/>
          </p:cNvCxnSpPr>
          <p:nvPr/>
        </p:nvCxnSpPr>
        <p:spPr>
          <a:xfrm flipH="1">
            <a:off x="3923928" y="2980983"/>
            <a:ext cx="864096" cy="159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26" idx="1"/>
          </p:cNvCxnSpPr>
          <p:nvPr/>
        </p:nvCxnSpPr>
        <p:spPr>
          <a:xfrm flipH="1" flipV="1">
            <a:off x="3923928" y="3501008"/>
            <a:ext cx="1224136" cy="2000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>
            <a:off x="3203848" y="2420888"/>
            <a:ext cx="366463" cy="159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stCxn id="4" idx="1"/>
          </p:cNvCxnSpPr>
          <p:nvPr/>
        </p:nvCxnSpPr>
        <p:spPr>
          <a:xfrm flipH="1">
            <a:off x="4427984" y="1540823"/>
            <a:ext cx="432048" cy="1599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305800" cy="1143000"/>
          </a:xfrm>
        </p:spPr>
        <p:txBody>
          <a:bodyPr/>
          <a:lstStyle/>
          <a:p>
            <a:pPr algn="ctr"/>
            <a:r>
              <a:rPr lang="cs-CZ" dirty="0" smtClean="0"/>
              <a:t>FACE</a:t>
            </a:r>
            <a:endParaRPr lang="cs-CZ" dirty="0"/>
          </a:p>
        </p:txBody>
      </p:sp>
      <p:pic>
        <p:nvPicPr>
          <p:cNvPr id="30722" name="Picture 2" descr="Kulatý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628800"/>
            <a:ext cx="3888432" cy="46085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96136" y="2924944"/>
            <a:ext cx="11600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forehead</a:t>
            </a:r>
            <a:endParaRPr lang="cs-CZ" sz="2000" u="sng" dirty="0"/>
          </a:p>
        </p:txBody>
      </p:sp>
      <p:cxnSp>
        <p:nvCxnSpPr>
          <p:cNvPr id="6" name="Přímá spojovací šipka 5"/>
          <p:cNvCxnSpPr>
            <a:stCxn id="4" idx="1"/>
          </p:cNvCxnSpPr>
          <p:nvPr/>
        </p:nvCxnSpPr>
        <p:spPr>
          <a:xfrm flipH="1" flipV="1">
            <a:off x="4499992" y="2924944"/>
            <a:ext cx="1296144" cy="2000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796136" y="2132856"/>
            <a:ext cx="6270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hair</a:t>
            </a:r>
            <a:endParaRPr lang="cs-CZ" sz="2000" u="sng" dirty="0"/>
          </a:p>
        </p:txBody>
      </p:sp>
      <p:cxnSp>
        <p:nvCxnSpPr>
          <p:cNvPr id="12" name="Přímá spojovací šipka 11"/>
          <p:cNvCxnSpPr/>
          <p:nvPr/>
        </p:nvCxnSpPr>
        <p:spPr>
          <a:xfrm flipH="1">
            <a:off x="5580112" y="234888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084168" y="3861048"/>
            <a:ext cx="5293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ear</a:t>
            </a:r>
            <a:endParaRPr lang="cs-CZ" sz="2000" u="sng" dirty="0"/>
          </a:p>
        </p:txBody>
      </p:sp>
      <p:cxnSp>
        <p:nvCxnSpPr>
          <p:cNvPr id="15" name="Přímá spojovací šipka 14"/>
          <p:cNvCxnSpPr/>
          <p:nvPr/>
        </p:nvCxnSpPr>
        <p:spPr>
          <a:xfrm flipH="1" flipV="1">
            <a:off x="5724128" y="3861048"/>
            <a:ext cx="43204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796136" y="4509120"/>
            <a:ext cx="32045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Mouth</a:t>
            </a:r>
            <a:r>
              <a:rPr lang="cs-CZ" sz="2000" u="sng" dirty="0" smtClean="0"/>
              <a:t> (in </a:t>
            </a:r>
            <a:r>
              <a:rPr lang="cs-CZ" sz="2000" u="sng" dirty="0" err="1" smtClean="0"/>
              <a:t>mouth</a:t>
            </a:r>
            <a:r>
              <a:rPr lang="cs-CZ" sz="2000" u="sng" dirty="0" smtClean="0"/>
              <a:t> – </a:t>
            </a:r>
            <a:r>
              <a:rPr lang="cs-CZ" sz="2000" u="sng" dirty="0" err="1" smtClean="0"/>
              <a:t>tongue</a:t>
            </a:r>
            <a:r>
              <a:rPr lang="cs-CZ" sz="2000" u="sng" dirty="0" smtClean="0"/>
              <a:t>,</a:t>
            </a:r>
          </a:p>
          <a:p>
            <a:r>
              <a:rPr lang="cs-CZ" sz="2000" u="sng" dirty="0" err="1"/>
              <a:t>t</a:t>
            </a:r>
            <a:r>
              <a:rPr lang="cs-CZ" sz="2000" u="sng" dirty="0" err="1" smtClean="0"/>
              <a:t>ooth</a:t>
            </a:r>
            <a:r>
              <a:rPr lang="cs-CZ" sz="2000" u="sng" dirty="0" smtClean="0"/>
              <a:t>/</a:t>
            </a:r>
            <a:r>
              <a:rPr lang="cs-CZ" sz="2000" u="sng" dirty="0" err="1" smtClean="0"/>
              <a:t>teeth</a:t>
            </a:r>
            <a:r>
              <a:rPr lang="cs-CZ" sz="2000" u="sng" dirty="0" smtClean="0"/>
              <a:t>)</a:t>
            </a:r>
            <a:endParaRPr lang="cs-CZ" sz="2000" u="sng" dirty="0"/>
          </a:p>
        </p:txBody>
      </p:sp>
      <p:cxnSp>
        <p:nvCxnSpPr>
          <p:cNvPr id="18" name="Přímá spojovací šipka 17"/>
          <p:cNvCxnSpPr/>
          <p:nvPr/>
        </p:nvCxnSpPr>
        <p:spPr>
          <a:xfrm flipH="1" flipV="1">
            <a:off x="4716016" y="4725144"/>
            <a:ext cx="1224136" cy="720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Levá složená závorka 19"/>
          <p:cNvSpPr/>
          <p:nvPr/>
        </p:nvSpPr>
        <p:spPr>
          <a:xfrm>
            <a:off x="3779913" y="4437112"/>
            <a:ext cx="216024" cy="43204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275856" y="4365104"/>
            <a:ext cx="5774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lips</a:t>
            </a:r>
            <a:endParaRPr lang="cs-CZ" sz="2000" u="sng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51720" y="3068960"/>
            <a:ext cx="5486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eye</a:t>
            </a:r>
            <a:endParaRPr lang="cs-CZ" sz="2000" u="sng" dirty="0"/>
          </a:p>
        </p:txBody>
      </p:sp>
      <p:cxnSp>
        <p:nvCxnSpPr>
          <p:cNvPr id="25" name="Přímá spojovací šipka 24"/>
          <p:cNvCxnSpPr/>
          <p:nvPr/>
        </p:nvCxnSpPr>
        <p:spPr>
          <a:xfrm>
            <a:off x="2483768" y="3284984"/>
            <a:ext cx="100811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2195736" y="3861048"/>
            <a:ext cx="6992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smtClean="0"/>
              <a:t>nose</a:t>
            </a:r>
            <a:endParaRPr lang="cs-CZ" sz="2000" u="sng" dirty="0"/>
          </a:p>
        </p:txBody>
      </p:sp>
      <p:cxnSp>
        <p:nvCxnSpPr>
          <p:cNvPr id="28" name="Přímá spojovací šipka 27"/>
          <p:cNvCxnSpPr>
            <a:stCxn id="26" idx="3"/>
          </p:cNvCxnSpPr>
          <p:nvPr/>
        </p:nvCxnSpPr>
        <p:spPr>
          <a:xfrm>
            <a:off x="2894966" y="4061103"/>
            <a:ext cx="1244986" cy="1599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305800" cy="882352"/>
          </a:xfrm>
        </p:spPr>
        <p:txBody>
          <a:bodyPr/>
          <a:lstStyle/>
          <a:p>
            <a:pPr algn="ctr"/>
            <a:r>
              <a:rPr lang="cs-CZ" dirty="0" smtClean="0"/>
              <a:t>LEG</a:t>
            </a:r>
            <a:endParaRPr lang="cs-CZ" dirty="0"/>
          </a:p>
        </p:txBody>
      </p:sp>
      <p:pic>
        <p:nvPicPr>
          <p:cNvPr id="15362" name="Picture 2" descr="http://barakovi.webgarden.cz/image/1545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556792"/>
            <a:ext cx="4848225" cy="488632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55776" y="4509120"/>
            <a:ext cx="6527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heel</a:t>
            </a:r>
            <a:endParaRPr lang="cs-CZ" sz="20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6021288"/>
            <a:ext cx="7184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knee</a:t>
            </a:r>
            <a:endParaRPr lang="cs-CZ" sz="20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5013176"/>
            <a:ext cx="7720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thigh</a:t>
            </a:r>
            <a:endParaRPr lang="cs-CZ" sz="20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4149080"/>
            <a:ext cx="5790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calf</a:t>
            </a:r>
            <a:endParaRPr lang="cs-CZ" sz="2000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1052736"/>
            <a:ext cx="6361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toes</a:t>
            </a:r>
            <a:endParaRPr lang="cs-CZ" sz="2000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1556792"/>
            <a:ext cx="9348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thumb</a:t>
            </a:r>
            <a:endParaRPr lang="cs-CZ" sz="2000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2708920"/>
            <a:ext cx="7906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ankle</a:t>
            </a:r>
            <a:endParaRPr lang="cs-CZ" sz="2000" u="sng" dirty="0"/>
          </a:p>
        </p:txBody>
      </p:sp>
      <p:cxnSp>
        <p:nvCxnSpPr>
          <p:cNvPr id="13" name="Přímá spojovací šipka 12"/>
          <p:cNvCxnSpPr>
            <a:stCxn id="10" idx="3"/>
          </p:cNvCxnSpPr>
          <p:nvPr/>
        </p:nvCxnSpPr>
        <p:spPr>
          <a:xfrm>
            <a:off x="3778679" y="1756847"/>
            <a:ext cx="217257" cy="159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Pravá složená závorka 14"/>
          <p:cNvSpPr/>
          <p:nvPr/>
        </p:nvSpPr>
        <p:spPr>
          <a:xfrm rot="17210828">
            <a:off x="4153650" y="1401057"/>
            <a:ext cx="576064" cy="606553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šipka 16"/>
          <p:cNvCxnSpPr/>
          <p:nvPr/>
        </p:nvCxnSpPr>
        <p:spPr>
          <a:xfrm flipH="1">
            <a:off x="5004048" y="2924944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7" idx="1"/>
          </p:cNvCxnSpPr>
          <p:nvPr/>
        </p:nvCxnSpPr>
        <p:spPr>
          <a:xfrm flipH="1" flipV="1">
            <a:off x="6300192" y="4941168"/>
            <a:ext cx="288032" cy="2720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5724128" y="5661248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4139952" y="4509120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2915816" y="4797152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Pravá složená závorka 27"/>
          <p:cNvSpPr/>
          <p:nvPr/>
        </p:nvSpPr>
        <p:spPr>
          <a:xfrm rot="13453935">
            <a:off x="1388044" y="4547177"/>
            <a:ext cx="1118717" cy="126292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827584" y="4365104"/>
            <a:ext cx="12570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/>
              <a:t>f</a:t>
            </a:r>
            <a:r>
              <a:rPr lang="cs-CZ" sz="2000" u="sng" dirty="0" err="1" smtClean="0"/>
              <a:t>oot</a:t>
            </a:r>
            <a:r>
              <a:rPr lang="cs-CZ" sz="2000" u="sng" dirty="0" smtClean="0"/>
              <a:t> - </a:t>
            </a:r>
            <a:r>
              <a:rPr lang="cs-CZ" sz="2000" u="sng" dirty="0" err="1" smtClean="0"/>
              <a:t>feet</a:t>
            </a:r>
            <a:endParaRPr lang="cs-CZ" sz="20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05800" cy="1143000"/>
          </a:xfrm>
        </p:spPr>
        <p:txBody>
          <a:bodyPr/>
          <a:lstStyle/>
          <a:p>
            <a:pPr algn="ctr"/>
            <a:r>
              <a:rPr lang="cs-CZ" dirty="0" smtClean="0"/>
              <a:t>ARM </a:t>
            </a:r>
            <a:r>
              <a:rPr lang="cs-CZ" dirty="0" err="1" smtClean="0"/>
              <a:t>and</a:t>
            </a:r>
            <a:r>
              <a:rPr lang="cs-CZ" dirty="0" smtClean="0"/>
              <a:t> HAND</a:t>
            </a:r>
            <a:endParaRPr lang="cs-CZ" dirty="0"/>
          </a:p>
        </p:txBody>
      </p:sp>
      <p:pic>
        <p:nvPicPr>
          <p:cNvPr id="29698" name="Picture 2" descr="http://www.magazin-kettler.cz/content/image.php?uid=4e4a4ec139ad3&amp;size=ful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16832"/>
            <a:ext cx="4320480" cy="3600400"/>
          </a:xfrm>
          <a:prstGeom prst="rect">
            <a:avLst/>
          </a:prstGeom>
          <a:noFill/>
        </p:spPr>
      </p:pic>
      <p:pic>
        <p:nvPicPr>
          <p:cNvPr id="29700" name="Picture 4" descr="http://www.stastnezeny.cz/data/usr_039_2010/vestit_z_ru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852936"/>
            <a:ext cx="2476500" cy="20193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5517232"/>
            <a:ext cx="11608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shoulder</a:t>
            </a:r>
            <a:endParaRPr lang="cs-CZ" sz="2000" u="sng" dirty="0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827584" y="4149080"/>
            <a:ext cx="72008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051720" y="5157192"/>
            <a:ext cx="8433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elbow</a:t>
            </a:r>
            <a:endParaRPr lang="cs-CZ" sz="2000" u="sng" dirty="0"/>
          </a:p>
        </p:txBody>
      </p:sp>
      <p:cxnSp>
        <p:nvCxnSpPr>
          <p:cNvPr id="11" name="Přímá spojovací šipka 10"/>
          <p:cNvCxnSpPr/>
          <p:nvPr/>
        </p:nvCxnSpPr>
        <p:spPr>
          <a:xfrm flipH="1" flipV="1">
            <a:off x="2195736" y="4869160"/>
            <a:ext cx="21602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19872" y="4581128"/>
            <a:ext cx="7360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wrist</a:t>
            </a:r>
            <a:endParaRPr lang="cs-CZ" sz="2000" u="sng" dirty="0"/>
          </a:p>
        </p:txBody>
      </p:sp>
      <p:cxnSp>
        <p:nvCxnSpPr>
          <p:cNvPr id="15" name="Přímá spojovací šipka 14"/>
          <p:cNvCxnSpPr/>
          <p:nvPr/>
        </p:nvCxnSpPr>
        <p:spPr>
          <a:xfrm flipH="1" flipV="1">
            <a:off x="3491880" y="4005064"/>
            <a:ext cx="28803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228184" y="1916832"/>
            <a:ext cx="12490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HAND</a:t>
            </a:r>
            <a:endParaRPr lang="cs-CZ" sz="2800" dirty="0"/>
          </a:p>
        </p:txBody>
      </p:sp>
      <p:sp>
        <p:nvSpPr>
          <p:cNvPr id="23" name="Pravá složená závorka 22"/>
          <p:cNvSpPr/>
          <p:nvPr/>
        </p:nvSpPr>
        <p:spPr>
          <a:xfrm rot="19230782">
            <a:off x="7394995" y="2626117"/>
            <a:ext cx="864096" cy="1301669"/>
          </a:xfrm>
          <a:prstGeom prst="rightBrace">
            <a:avLst>
              <a:gd name="adj1" fmla="val 28431"/>
              <a:gd name="adj2" fmla="val 4743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7668344" y="2564904"/>
            <a:ext cx="9412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fingers</a:t>
            </a:r>
            <a:endParaRPr lang="cs-CZ" sz="2000" u="sng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36096" y="2780928"/>
            <a:ext cx="8370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finger</a:t>
            </a:r>
            <a:endParaRPr lang="cs-CZ" sz="2000" u="sng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876256" y="4797152"/>
            <a:ext cx="7473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palm</a:t>
            </a:r>
            <a:endParaRPr lang="cs-CZ" sz="2000" u="sng" dirty="0"/>
          </a:p>
        </p:txBody>
      </p:sp>
      <p:cxnSp>
        <p:nvCxnSpPr>
          <p:cNvPr id="29" name="Přímá spojovací šipka 28"/>
          <p:cNvCxnSpPr/>
          <p:nvPr/>
        </p:nvCxnSpPr>
        <p:spPr>
          <a:xfrm flipH="1" flipV="1">
            <a:off x="6588224" y="4221088"/>
            <a:ext cx="50405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64096"/>
          </a:xfrm>
        </p:spPr>
        <p:txBody>
          <a:bodyPr/>
          <a:lstStyle/>
          <a:p>
            <a:pPr algn="ctr"/>
            <a:r>
              <a:rPr lang="cs-CZ" dirty="0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You look with the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You hear  with the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You can touch things with your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You put food into your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You bite food with your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You smell with your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You can hold things in your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If you are nervous, your ………. are shaking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If you are nervous, you may have butterflies in your ………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MATCH THE RIGHT 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5014157"/>
          </a:xfrm>
        </p:spPr>
        <p:txBody>
          <a:bodyPr/>
          <a:lstStyle/>
          <a:p>
            <a:r>
              <a:rPr lang="en-GB" dirty="0" smtClean="0"/>
              <a:t>Tight</a:t>
            </a:r>
          </a:p>
          <a:p>
            <a:r>
              <a:rPr lang="en-GB" dirty="0" smtClean="0"/>
              <a:t>Elbow</a:t>
            </a:r>
          </a:p>
          <a:p>
            <a:r>
              <a:rPr lang="en-GB" dirty="0" smtClean="0"/>
              <a:t>Arm</a:t>
            </a:r>
          </a:p>
          <a:p>
            <a:r>
              <a:rPr lang="en-GB" dirty="0" smtClean="0"/>
              <a:t>Finger</a:t>
            </a:r>
          </a:p>
          <a:p>
            <a:r>
              <a:rPr lang="en-GB" dirty="0" smtClean="0"/>
              <a:t>Toe</a:t>
            </a:r>
          </a:p>
          <a:p>
            <a:r>
              <a:rPr lang="en-GB" dirty="0" smtClean="0"/>
              <a:t>Wrist</a:t>
            </a:r>
          </a:p>
          <a:p>
            <a:r>
              <a:rPr lang="en-GB" dirty="0" smtClean="0"/>
              <a:t>Forehead</a:t>
            </a:r>
          </a:p>
          <a:p>
            <a:r>
              <a:rPr lang="en-GB" dirty="0" smtClean="0"/>
              <a:t>Calf</a:t>
            </a:r>
            <a:endParaRPr lang="cs-CZ" dirty="0" smtClean="0"/>
          </a:p>
          <a:p>
            <a:r>
              <a:rPr lang="en-GB" dirty="0" smtClean="0"/>
              <a:t>Shoulder</a:t>
            </a:r>
            <a:endParaRPr lang="cs-CZ" dirty="0" smtClean="0"/>
          </a:p>
          <a:p>
            <a:r>
              <a:rPr lang="en-GB" dirty="0" smtClean="0"/>
              <a:t>Chest</a:t>
            </a:r>
          </a:p>
          <a:p>
            <a:endParaRPr lang="cs-CZ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014157"/>
          </a:xfrm>
        </p:spPr>
        <p:txBody>
          <a:bodyPr/>
          <a:lstStyle/>
          <a:p>
            <a:r>
              <a:rPr lang="cs-CZ" dirty="0" smtClean="0"/>
              <a:t>Čelo</a:t>
            </a:r>
          </a:p>
          <a:p>
            <a:r>
              <a:rPr lang="cs-CZ" dirty="0" smtClean="0"/>
              <a:t>Prst u ruky</a:t>
            </a:r>
          </a:p>
          <a:p>
            <a:r>
              <a:rPr lang="cs-CZ" dirty="0" smtClean="0"/>
              <a:t>Stehno</a:t>
            </a:r>
          </a:p>
          <a:p>
            <a:r>
              <a:rPr lang="cs-CZ" dirty="0" smtClean="0"/>
              <a:t>Zápěstí</a:t>
            </a:r>
          </a:p>
          <a:p>
            <a:r>
              <a:rPr lang="cs-CZ" dirty="0" smtClean="0"/>
              <a:t>Rameno</a:t>
            </a:r>
          </a:p>
          <a:p>
            <a:r>
              <a:rPr lang="cs-CZ" dirty="0" smtClean="0"/>
              <a:t>Loket</a:t>
            </a:r>
          </a:p>
          <a:p>
            <a:r>
              <a:rPr lang="cs-CZ" dirty="0" smtClean="0"/>
              <a:t>Prst u nohy</a:t>
            </a:r>
          </a:p>
          <a:p>
            <a:r>
              <a:rPr lang="cs-CZ" dirty="0" smtClean="0"/>
              <a:t>Hrudník</a:t>
            </a:r>
          </a:p>
          <a:p>
            <a:r>
              <a:rPr lang="cs-CZ" dirty="0" smtClean="0"/>
              <a:t>Lýtko</a:t>
            </a:r>
          </a:p>
          <a:p>
            <a:r>
              <a:rPr lang="cs-CZ" dirty="0" smtClean="0"/>
              <a:t>Paže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výkladu a procvičení slovní zásoby „Lidské tělo“.</a:t>
            </a:r>
          </a:p>
          <a:p>
            <a:r>
              <a:rPr lang="cs-CZ" dirty="0" smtClean="0"/>
              <a:t>Procvičení – první slide – žáci dokončí větu, druhý slide – žáci spojí správné anglické a české výrazy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Lidské tělo</a:t>
            </a:r>
            <a:r>
              <a:rPr lang="cs-CZ" sz="1800" dirty="0" smtClean="0"/>
              <a:t>,</a:t>
            </a:r>
            <a:r>
              <a:rPr lang="cs-CZ" sz="1800" dirty="0" smtClean="0">
                <a:solidFill>
                  <a:srgbClr val="FFC000"/>
                </a:solidFill>
              </a:rPr>
              <a:t> </a:t>
            </a:r>
            <a:r>
              <a:rPr lang="en-US" sz="1800" dirty="0" smtClean="0"/>
              <a:t>[</a:t>
            </a:r>
            <a:r>
              <a:rPr lang="cs-CZ" sz="1800" dirty="0" smtClean="0"/>
              <a:t>cit. 2011-01-25</a:t>
            </a:r>
            <a:r>
              <a:rPr lang="en-US" sz="1800" dirty="0" smtClean="0"/>
              <a:t>]</a:t>
            </a:r>
            <a:r>
              <a:rPr lang="cs-CZ" sz="1800" dirty="0" smtClean="0"/>
              <a:t>.</a:t>
            </a:r>
            <a:r>
              <a:rPr lang="en-US" sz="1800" dirty="0" smtClean="0"/>
              <a:t> </a:t>
            </a:r>
            <a:r>
              <a:rPr lang="cs-CZ" sz="1800" dirty="0" smtClean="0"/>
              <a:t>Dostupné z: http://pomocucitelum.cz/katalog-ucebnich-materialu/prvouka/lidske-telo-366.html</a:t>
            </a:r>
          </a:p>
          <a:p>
            <a:r>
              <a:rPr lang="cs-CZ" sz="1800" b="1" dirty="0" smtClean="0"/>
              <a:t>Obličej</a:t>
            </a:r>
            <a:r>
              <a:rPr lang="cs-CZ" sz="1800" dirty="0" smtClean="0"/>
              <a:t>,</a:t>
            </a:r>
            <a:r>
              <a:rPr lang="cs-CZ" sz="1800" dirty="0" smtClean="0">
                <a:solidFill>
                  <a:srgbClr val="FFC000"/>
                </a:solidFill>
              </a:rPr>
              <a:t> </a:t>
            </a:r>
            <a:r>
              <a:rPr lang="en-US" sz="1800" dirty="0" smtClean="0"/>
              <a:t>[</a:t>
            </a:r>
            <a:r>
              <a:rPr lang="cs-CZ" sz="1800" dirty="0" smtClean="0"/>
              <a:t>cit. 2011-01-25</a:t>
            </a:r>
            <a:r>
              <a:rPr lang="en-US" sz="1800" dirty="0" smtClean="0"/>
              <a:t>]</a:t>
            </a:r>
            <a:r>
              <a:rPr lang="cs-CZ" sz="1800" dirty="0" smtClean="0"/>
              <a:t>.</a:t>
            </a:r>
            <a:r>
              <a:rPr lang="en-US" sz="1800" dirty="0" smtClean="0"/>
              <a:t> </a:t>
            </a:r>
            <a:r>
              <a:rPr lang="cs-CZ" sz="1800" dirty="0" smtClean="0"/>
              <a:t>Dostupné z: http://prozeny.blesk.cz/clanek/pro-zeny-moda-a-krasa-trendy-krasy/151958/vyberte-si-slunecni-bryle-podle-tvaru-obliceje.html</a:t>
            </a:r>
          </a:p>
          <a:p>
            <a:r>
              <a:rPr lang="cs-CZ" sz="1800" b="1" dirty="0" smtClean="0"/>
              <a:t>Noha</a:t>
            </a:r>
            <a:r>
              <a:rPr lang="cs-CZ" sz="1800" dirty="0" smtClean="0"/>
              <a:t>,</a:t>
            </a:r>
            <a:r>
              <a:rPr lang="cs-CZ" sz="1800" dirty="0" smtClean="0">
                <a:solidFill>
                  <a:srgbClr val="FFC000"/>
                </a:solidFill>
              </a:rPr>
              <a:t> </a:t>
            </a:r>
            <a:r>
              <a:rPr lang="en-US" sz="1800" dirty="0" smtClean="0"/>
              <a:t>[</a:t>
            </a:r>
            <a:r>
              <a:rPr lang="cs-CZ" sz="1800" dirty="0" smtClean="0"/>
              <a:t>cit. 2011-01-25</a:t>
            </a:r>
            <a:r>
              <a:rPr lang="en-US" sz="1800" dirty="0" smtClean="0"/>
              <a:t>]</a:t>
            </a:r>
            <a:r>
              <a:rPr lang="cs-CZ" sz="1800" dirty="0" smtClean="0"/>
              <a:t>.</a:t>
            </a:r>
            <a:r>
              <a:rPr lang="en-US" sz="1800" dirty="0" smtClean="0"/>
              <a:t> </a:t>
            </a:r>
            <a:r>
              <a:rPr lang="cs-CZ" sz="1800" dirty="0" smtClean="0"/>
              <a:t>Dostupné z: http://barakovi.webgarden.cz/trocha-humoru-od-jiriho-zacka</a:t>
            </a:r>
          </a:p>
          <a:p>
            <a:r>
              <a:rPr lang="cs-CZ" sz="1800" b="1" dirty="0" smtClean="0"/>
              <a:t>Paže</a:t>
            </a:r>
            <a:r>
              <a:rPr lang="cs-CZ" sz="1800" dirty="0" smtClean="0"/>
              <a:t>,</a:t>
            </a:r>
            <a:r>
              <a:rPr lang="cs-CZ" sz="1800" dirty="0" smtClean="0">
                <a:solidFill>
                  <a:srgbClr val="FFC000"/>
                </a:solidFill>
              </a:rPr>
              <a:t> </a:t>
            </a:r>
            <a:r>
              <a:rPr lang="en-US" sz="1800" dirty="0" smtClean="0"/>
              <a:t>[</a:t>
            </a:r>
            <a:r>
              <a:rPr lang="cs-CZ" sz="1800" dirty="0" smtClean="0"/>
              <a:t>cit. 2011-01-25</a:t>
            </a:r>
            <a:r>
              <a:rPr lang="en-US" sz="1800" dirty="0" smtClean="0"/>
              <a:t>]</a:t>
            </a:r>
            <a:r>
              <a:rPr lang="cs-CZ" sz="1800" dirty="0" smtClean="0"/>
              <a:t>.</a:t>
            </a:r>
            <a:r>
              <a:rPr lang="en-US" sz="1800" dirty="0" smtClean="0"/>
              <a:t> </a:t>
            </a:r>
            <a:r>
              <a:rPr lang="cs-CZ" sz="1800" dirty="0" smtClean="0"/>
              <a:t>Dostupné z: http://www.</a:t>
            </a:r>
            <a:r>
              <a:rPr lang="cs-CZ" sz="1800" dirty="0" err="1" smtClean="0"/>
              <a:t>magazin</a:t>
            </a:r>
            <a:r>
              <a:rPr lang="cs-CZ" sz="1800" dirty="0" smtClean="0"/>
              <a:t>-</a:t>
            </a:r>
            <a:r>
              <a:rPr lang="cs-CZ" sz="1800" dirty="0" err="1" smtClean="0"/>
              <a:t>kettler.cz</a:t>
            </a:r>
            <a:r>
              <a:rPr lang="cs-CZ" sz="1800" dirty="0" smtClean="0"/>
              <a:t>/</a:t>
            </a:r>
            <a:r>
              <a:rPr lang="cs-CZ" sz="1800" dirty="0" err="1" smtClean="0"/>
              <a:t>ukazte</a:t>
            </a:r>
            <a:r>
              <a:rPr lang="cs-CZ" sz="1800" dirty="0" smtClean="0"/>
              <a:t>-</a:t>
            </a:r>
            <a:r>
              <a:rPr lang="cs-CZ" sz="1800" dirty="0" err="1" smtClean="0"/>
              <a:t>svetu</a:t>
            </a:r>
            <a:r>
              <a:rPr lang="cs-CZ" sz="1800" dirty="0" smtClean="0"/>
              <a:t>-</a:t>
            </a:r>
            <a:r>
              <a:rPr lang="cs-CZ" sz="1800" dirty="0" err="1" smtClean="0"/>
              <a:t>krasne</a:t>
            </a:r>
            <a:r>
              <a:rPr lang="cs-CZ" sz="1800" dirty="0" smtClean="0"/>
              <a:t>-</a:t>
            </a:r>
            <a:r>
              <a:rPr lang="cs-CZ" sz="1800" dirty="0" err="1" smtClean="0"/>
              <a:t>paze</a:t>
            </a:r>
            <a:r>
              <a:rPr lang="cs-CZ" sz="1800" dirty="0" smtClean="0"/>
              <a:t>/</a:t>
            </a:r>
          </a:p>
          <a:p>
            <a:r>
              <a:rPr lang="cs-CZ" sz="1800" b="1" dirty="0" smtClean="0"/>
              <a:t>Ruka</a:t>
            </a:r>
            <a:r>
              <a:rPr lang="cs-CZ" sz="1800" dirty="0" smtClean="0"/>
              <a:t>,</a:t>
            </a:r>
            <a:r>
              <a:rPr lang="cs-CZ" sz="1800" dirty="0" smtClean="0">
                <a:solidFill>
                  <a:srgbClr val="FFC000"/>
                </a:solidFill>
              </a:rPr>
              <a:t> </a:t>
            </a:r>
            <a:r>
              <a:rPr lang="en-US" sz="1800" dirty="0" smtClean="0"/>
              <a:t>[</a:t>
            </a:r>
            <a:r>
              <a:rPr lang="cs-CZ" sz="1800" dirty="0" smtClean="0"/>
              <a:t>cit. 2011-01-25</a:t>
            </a:r>
            <a:r>
              <a:rPr lang="en-US" sz="1800" dirty="0" smtClean="0"/>
              <a:t>]</a:t>
            </a:r>
            <a:r>
              <a:rPr lang="cs-CZ" sz="1800" dirty="0" smtClean="0"/>
              <a:t>.</a:t>
            </a:r>
            <a:r>
              <a:rPr lang="en-US" sz="1800" dirty="0" smtClean="0"/>
              <a:t> </a:t>
            </a:r>
            <a:r>
              <a:rPr lang="cs-CZ" sz="1800" dirty="0" smtClean="0"/>
              <a:t>Dostupné z: http://www.</a:t>
            </a:r>
            <a:r>
              <a:rPr lang="cs-CZ" sz="1800" dirty="0" err="1" smtClean="0"/>
              <a:t>stastnezeny.cz</a:t>
            </a:r>
            <a:r>
              <a:rPr lang="cs-CZ" sz="1800" dirty="0" smtClean="0"/>
              <a:t>/index.</a:t>
            </a:r>
            <a:r>
              <a:rPr lang="cs-CZ" sz="1800" dirty="0" err="1" smtClean="0"/>
              <a:t>asp</a:t>
            </a:r>
            <a:r>
              <a:rPr lang="cs-CZ" sz="1800" dirty="0" smtClean="0"/>
              <a:t>?menu=780&amp;</a:t>
            </a:r>
            <a:r>
              <a:rPr lang="cs-CZ" sz="1800" dirty="0" err="1" smtClean="0"/>
              <a:t>record</a:t>
            </a:r>
            <a:r>
              <a:rPr lang="cs-CZ" sz="1800" dirty="0" smtClean="0"/>
              <a:t>=21498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132</TotalTime>
  <Words>254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HUMAN BODY ANOTACE: Materiál je určen pro žáky 9. ročníku a slouží k výkladu a procvičení slovní zásoby „Lidské tělo“.</vt:lpstr>
      <vt:lpstr>THE BODY</vt:lpstr>
      <vt:lpstr>FACE</vt:lpstr>
      <vt:lpstr>LEG</vt:lpstr>
      <vt:lpstr>ARM and HAND</vt:lpstr>
      <vt:lpstr>PRACTICE</vt:lpstr>
      <vt:lpstr>MATCH THE RIGHT WORDS</vt:lpstr>
      <vt:lpstr>METODICKÝ NÁVOD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PC-03TY</cp:lastModifiedBy>
  <cp:revision>15</cp:revision>
  <dcterms:created xsi:type="dcterms:W3CDTF">2012-01-25T16:23:30Z</dcterms:created>
  <dcterms:modified xsi:type="dcterms:W3CDTF">2012-03-07T09:15:57Z</dcterms:modified>
</cp:coreProperties>
</file>