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Tmavý styl 1 – zvýraznění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1596" y="-3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8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9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1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A450E67A-0947-4BDB-86A6-79FEFCFDB3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9BCED7B-35D2-48E1-858F-F67B638187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E67A-0947-4BDB-86A6-79FEFCFDB3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ED7B-35D2-48E1-858F-F67B638187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E67A-0947-4BDB-86A6-79FEFCFDB3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ED7B-35D2-48E1-858F-F67B638187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E67A-0947-4BDB-86A6-79FEFCFDB3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ED7B-35D2-48E1-858F-F67B638187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E67A-0947-4BDB-86A6-79FEFCFDB3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ED7B-35D2-48E1-858F-F67B638187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E67A-0947-4BDB-86A6-79FEFCFDB3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ED7B-35D2-48E1-858F-F67B638187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E67A-0947-4BDB-86A6-79FEFCFDB3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ED7B-35D2-48E1-858F-F67B638187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9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2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E67A-0947-4BDB-86A6-79FEFCFDB3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ED7B-35D2-48E1-858F-F67B638187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9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2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E67A-0947-4BDB-86A6-79FEFCFDB3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ED7B-35D2-48E1-858F-F67B638187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E67A-0947-4BDB-86A6-79FEFCFDB3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ED7B-35D2-48E1-858F-F67B638187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E67A-0947-4BDB-86A6-79FEFCFDB3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ED7B-35D2-48E1-858F-F67B638187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8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9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1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A450E67A-0947-4BDB-86A6-79FEFCFDB3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9BCED7B-35D2-48E1-858F-F67B638187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ex=2&amp;qu=smajl%C3%AD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88024" y="332656"/>
            <a:ext cx="3313355" cy="198884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/>
              <a:t>ADJECTIVES</a:t>
            </a:r>
            <a:br>
              <a:rPr lang="cs-CZ" sz="4000" b="1" dirty="0" smtClean="0"/>
            </a:b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1600" b="1" dirty="0" smtClean="0"/>
              <a:t>Anotace: </a:t>
            </a:r>
            <a:r>
              <a:rPr lang="cs-CZ" sz="1600" dirty="0" smtClean="0"/>
              <a:t>Materiál je určen pro žáky 9. ročníku a slouží k výkladu či zopakování nejpoužívanějších přídavných jmen</a:t>
            </a:r>
            <a:endParaRPr lang="cs-CZ" sz="1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33365" y="2492896"/>
            <a:ext cx="3309803" cy="36004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</a:t>
            </a:r>
            <a:r>
              <a:rPr lang="cs-CZ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VY_32_INOVACE_AJ.9.06_adjectives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Adjectives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 Přídavná jména</a:t>
            </a:r>
            <a:b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 9.</a:t>
            </a:r>
            <a:b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27. 02. 2012</a:t>
            </a:r>
            <a:endParaRPr lang="cs-CZ" dirty="0"/>
          </a:p>
        </p:txBody>
      </p:sp>
      <p:pic>
        <p:nvPicPr>
          <p:cNvPr id="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6165304"/>
            <a:ext cx="3312368" cy="692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908720"/>
            <a:ext cx="7024744" cy="757888"/>
          </a:xfrm>
        </p:spPr>
        <p:txBody>
          <a:bodyPr/>
          <a:lstStyle/>
          <a:p>
            <a:pPr algn="ctr"/>
            <a:r>
              <a:rPr lang="cs-CZ" b="1" dirty="0" smtClean="0"/>
              <a:t>ADJECTIVE ORDER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1" y="2060848"/>
          <a:ext cx="8064896" cy="3816425"/>
        </p:xfrm>
        <a:graphic>
          <a:graphicData uri="http://schemas.openxmlformats.org/drawingml/2006/table">
            <a:tbl>
              <a:tblPr firstRow="1" bandRow="1">
                <a:tableStyleId>{125E5076-3810-47DD-B79F-674D7AD40C01}</a:tableStyleId>
              </a:tblPr>
              <a:tblGrid>
                <a:gridCol w="1152128"/>
                <a:gridCol w="1152128"/>
                <a:gridCol w="1152128"/>
                <a:gridCol w="1152128"/>
                <a:gridCol w="1152128"/>
                <a:gridCol w="1152128"/>
                <a:gridCol w="1152128"/>
              </a:tblGrid>
              <a:tr h="763285">
                <a:tc>
                  <a:txBody>
                    <a:bodyPr/>
                    <a:lstStyle/>
                    <a:p>
                      <a:pPr algn="ctr"/>
                      <a:endParaRPr lang="en-GB" noProof="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>
                          <a:solidFill>
                            <a:srgbClr val="92D050"/>
                          </a:solidFill>
                        </a:rPr>
                        <a:t>SIZE</a:t>
                      </a:r>
                      <a:endParaRPr lang="en-GB" noProof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>
                          <a:solidFill>
                            <a:srgbClr val="92D050"/>
                          </a:solidFill>
                        </a:rPr>
                        <a:t>TEMPERATURE</a:t>
                      </a:r>
                      <a:endParaRPr lang="en-GB" noProof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>
                          <a:solidFill>
                            <a:srgbClr val="92D050"/>
                          </a:solidFill>
                        </a:rPr>
                        <a:t>COLOUR</a:t>
                      </a:r>
                      <a:endParaRPr lang="en-GB" noProof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>
                          <a:solidFill>
                            <a:srgbClr val="92D050"/>
                          </a:solidFill>
                        </a:rPr>
                        <a:t>ORIGIN</a:t>
                      </a:r>
                      <a:endParaRPr lang="en-GB" noProof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>
                          <a:solidFill>
                            <a:srgbClr val="92D050"/>
                          </a:solidFill>
                        </a:rPr>
                        <a:t>MATERIAL</a:t>
                      </a:r>
                      <a:endParaRPr lang="en-GB" noProof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noProof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3285"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big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red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German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car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3285"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warm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dark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night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3285"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his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short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brown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curly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hair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3285">
                <a:tc>
                  <a:txBody>
                    <a:bodyPr/>
                    <a:lstStyle/>
                    <a:p>
                      <a:pPr algn="ctr"/>
                      <a:r>
                        <a:rPr lang="en-GB" b="1" noProof="0" dirty="0" smtClean="0">
                          <a:solidFill>
                            <a:schemeClr val="tx1"/>
                          </a:solidFill>
                        </a:rPr>
                        <a:t>the</a:t>
                      </a:r>
                      <a:endParaRPr lang="en-GB" b="1" noProof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dirty="0" smtClean="0">
                          <a:solidFill>
                            <a:schemeClr val="tx1"/>
                          </a:solidFill>
                        </a:rPr>
                        <a:t>small</a:t>
                      </a:r>
                      <a:endParaRPr lang="en-GB" b="1" noProof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en-GB" b="1" noProof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en-GB" b="1" noProof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en-GB" b="1" noProof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dirty="0" smtClean="0">
                          <a:solidFill>
                            <a:schemeClr val="tx1"/>
                          </a:solidFill>
                        </a:rPr>
                        <a:t>silver</a:t>
                      </a:r>
                      <a:endParaRPr lang="en-GB" b="1" noProof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earrings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961176"/>
          </a:xfrm>
        </p:spPr>
        <p:txBody>
          <a:bodyPr/>
          <a:lstStyle/>
          <a:p>
            <a:pPr algn="ctr"/>
            <a:r>
              <a:rPr lang="cs-CZ" b="1" dirty="0" smtClean="0"/>
              <a:t>PRACTICE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3" y="1700808"/>
            <a:ext cx="4464611" cy="432048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000" b="1" dirty="0" smtClean="0"/>
              <a:t>Put the words in the correct order:</a:t>
            </a:r>
          </a:p>
          <a:p>
            <a:pPr>
              <a:lnSpc>
                <a:spcPct val="150000"/>
              </a:lnSpc>
              <a:tabLst>
                <a:tab pos="3762375" algn="l"/>
              </a:tabLst>
            </a:pPr>
            <a:r>
              <a:rPr lang="en-GB" sz="2000" dirty="0" smtClean="0"/>
              <a:t>long     snake     a    green</a:t>
            </a:r>
            <a:r>
              <a:rPr lang="cs-CZ" sz="2000" dirty="0" smtClean="0"/>
              <a:t>     </a:t>
            </a:r>
            <a:r>
              <a:rPr lang="cs-CZ" sz="2600" dirty="0" smtClean="0"/>
              <a:t> </a:t>
            </a:r>
            <a:r>
              <a:rPr lang="cs-CZ" sz="2600" dirty="0" smtClean="0">
                <a:latin typeface="Calibri"/>
                <a:cs typeface="Calibri"/>
              </a:rPr>
              <a:t>→</a:t>
            </a:r>
            <a:endParaRPr lang="en-GB" sz="2600" dirty="0" smtClean="0"/>
          </a:p>
          <a:p>
            <a:pPr>
              <a:lnSpc>
                <a:spcPct val="150000"/>
              </a:lnSpc>
            </a:pPr>
            <a:r>
              <a:rPr lang="en-GB" sz="2000" dirty="0" smtClean="0"/>
              <a:t>big     the     fire     warm</a:t>
            </a:r>
            <a:r>
              <a:rPr lang="cs-CZ" sz="2000" dirty="0" smtClean="0"/>
              <a:t>        </a:t>
            </a:r>
            <a:r>
              <a:rPr lang="cs-CZ" sz="2600" dirty="0" smtClean="0">
                <a:latin typeface="Calibri"/>
                <a:cs typeface="Calibri"/>
              </a:rPr>
              <a:t> →</a:t>
            </a:r>
            <a:endParaRPr lang="en-GB" sz="26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man</a:t>
            </a:r>
            <a:r>
              <a:rPr lang="en-GB" sz="2000" dirty="0" smtClean="0"/>
              <a:t>     </a:t>
            </a:r>
            <a:r>
              <a:rPr lang="cs-CZ" sz="2000" dirty="0" smtClean="0"/>
              <a:t>fair</a:t>
            </a:r>
            <a:r>
              <a:rPr lang="en-GB" sz="2000" dirty="0" smtClean="0"/>
              <a:t>     tall </a:t>
            </a:r>
            <a:r>
              <a:rPr lang="cs-CZ" sz="2000" dirty="0" smtClean="0"/>
              <a:t>    a              </a:t>
            </a:r>
            <a:r>
              <a:rPr lang="cs-CZ" sz="2000" dirty="0" smtClean="0">
                <a:latin typeface="Calibri"/>
                <a:cs typeface="Calibri"/>
              </a:rPr>
              <a:t> </a:t>
            </a:r>
            <a:r>
              <a:rPr lang="cs-CZ" sz="2600" dirty="0" smtClean="0">
                <a:latin typeface="Calibri"/>
                <a:cs typeface="Calibri"/>
              </a:rPr>
              <a:t>→</a:t>
            </a:r>
            <a:endParaRPr lang="en-GB" sz="2600" dirty="0" smtClean="0"/>
          </a:p>
          <a:p>
            <a:pPr>
              <a:lnSpc>
                <a:spcPct val="150000"/>
              </a:lnSpc>
            </a:pPr>
            <a:r>
              <a:rPr lang="en-GB" sz="2000" dirty="0" smtClean="0"/>
              <a:t>a     spider     huge     brown</a:t>
            </a:r>
            <a:r>
              <a:rPr lang="cs-CZ" sz="2000" dirty="0" smtClean="0"/>
              <a:t>  </a:t>
            </a:r>
            <a:r>
              <a:rPr lang="cs-CZ" sz="2000" dirty="0" smtClean="0">
                <a:latin typeface="Calibri"/>
                <a:cs typeface="Calibri"/>
              </a:rPr>
              <a:t> </a:t>
            </a:r>
            <a:r>
              <a:rPr lang="cs-CZ" sz="2600" dirty="0" smtClean="0">
                <a:latin typeface="Calibri"/>
                <a:cs typeface="Calibri"/>
              </a:rPr>
              <a:t>→</a:t>
            </a:r>
            <a:endParaRPr lang="en-GB" sz="2600" dirty="0" smtClean="0"/>
          </a:p>
          <a:p>
            <a:pPr>
              <a:lnSpc>
                <a:spcPct val="150000"/>
              </a:lnSpc>
            </a:pPr>
            <a:r>
              <a:rPr lang="en-GB" sz="2000" dirty="0" smtClean="0"/>
              <a:t>cold     nights     long</a:t>
            </a:r>
            <a:r>
              <a:rPr lang="cs-CZ" sz="2000" dirty="0" smtClean="0"/>
              <a:t>              </a:t>
            </a:r>
            <a:r>
              <a:rPr lang="cs-CZ" sz="2600" dirty="0" smtClean="0">
                <a:latin typeface="Calibri"/>
                <a:cs typeface="Calibri"/>
              </a:rPr>
              <a:t> →</a:t>
            </a:r>
            <a:endParaRPr lang="en-GB" sz="2600" dirty="0" smtClean="0"/>
          </a:p>
          <a:p>
            <a:pPr>
              <a:lnSpc>
                <a:spcPct val="150000"/>
              </a:lnSpc>
            </a:pPr>
            <a:r>
              <a:rPr lang="en-GB" sz="2000" dirty="0" smtClean="0"/>
              <a:t>a     grey     morning     cool</a:t>
            </a:r>
            <a:r>
              <a:rPr lang="cs-CZ" sz="2000" dirty="0" smtClean="0"/>
              <a:t>  </a:t>
            </a:r>
            <a:r>
              <a:rPr lang="cs-CZ" sz="2000" dirty="0" smtClean="0">
                <a:latin typeface="Calibri"/>
                <a:cs typeface="Calibri"/>
              </a:rPr>
              <a:t>  </a:t>
            </a:r>
            <a:r>
              <a:rPr lang="cs-CZ" sz="2600" dirty="0" smtClean="0">
                <a:latin typeface="Calibri"/>
                <a:cs typeface="Calibri"/>
              </a:rPr>
              <a:t>→</a:t>
            </a:r>
            <a:endParaRPr lang="en-GB" sz="2600" dirty="0" smtClean="0"/>
          </a:p>
          <a:p>
            <a:pPr>
              <a:lnSpc>
                <a:spcPct val="150000"/>
              </a:lnSpc>
              <a:tabLst>
                <a:tab pos="3671888" algn="l"/>
              </a:tabLst>
            </a:pPr>
            <a:r>
              <a:rPr lang="en-GB" sz="2000" dirty="0" smtClean="0"/>
              <a:t>brown     warm     eyes</a:t>
            </a:r>
            <a:r>
              <a:rPr lang="cs-CZ" sz="2000" dirty="0" smtClean="0">
                <a:latin typeface="Calibri"/>
                <a:cs typeface="Calibri"/>
              </a:rPr>
              <a:t>               </a:t>
            </a:r>
            <a:r>
              <a:rPr lang="cs-CZ" sz="2600" dirty="0" smtClean="0">
                <a:latin typeface="Calibri"/>
                <a:cs typeface="Calibri"/>
              </a:rPr>
              <a:t>→</a:t>
            </a:r>
            <a:endParaRPr lang="en-GB" sz="2600" dirty="0" smtClean="0"/>
          </a:p>
          <a:p>
            <a:pPr>
              <a:lnSpc>
                <a:spcPct val="150000"/>
              </a:lnSpc>
            </a:pPr>
            <a:endParaRPr lang="en-GB" sz="2000" dirty="0" smtClean="0"/>
          </a:p>
          <a:p>
            <a:pPr>
              <a:buNone/>
            </a:pPr>
            <a:endParaRPr lang="en-GB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6" y="2204864"/>
            <a:ext cx="25875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92D050"/>
                </a:solidFill>
              </a:rPr>
              <a:t>a long green snake</a:t>
            </a:r>
            <a:endParaRPr lang="en-GB" sz="2000" b="1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36096" y="2780928"/>
            <a:ext cx="22862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92D050"/>
                </a:solidFill>
              </a:rPr>
              <a:t>the big warm fire</a:t>
            </a:r>
            <a:endParaRPr lang="en-GB" sz="2000" b="1" dirty="0">
              <a:solidFill>
                <a:srgbClr val="92D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36096" y="3356992"/>
            <a:ext cx="18902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92D050"/>
                </a:solidFill>
              </a:rPr>
              <a:t>a tall fair man</a:t>
            </a:r>
            <a:endParaRPr lang="en-GB" sz="2000" b="1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3933056"/>
            <a:ext cx="27590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92D050"/>
                </a:solidFill>
              </a:rPr>
              <a:t>a huge brown spider</a:t>
            </a:r>
            <a:endParaRPr lang="en-GB" sz="2000" b="1" dirty="0">
              <a:solidFill>
                <a:srgbClr val="92D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36096" y="4437112"/>
            <a:ext cx="21627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92D050"/>
                </a:solidFill>
              </a:rPr>
              <a:t>long cold nights</a:t>
            </a:r>
            <a:endParaRPr lang="en-GB" sz="2000" b="1" dirty="0">
              <a:solidFill>
                <a:srgbClr val="92D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36096" y="5013176"/>
            <a:ext cx="27045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92D050"/>
                </a:solidFill>
              </a:rPr>
              <a:t>a cool grey morning</a:t>
            </a:r>
            <a:endParaRPr lang="en-GB" sz="2000" b="1" dirty="0">
              <a:solidFill>
                <a:srgbClr val="92D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5589240"/>
            <a:ext cx="23920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92D050"/>
                </a:solidFill>
              </a:rPr>
              <a:t>warm brown eyes</a:t>
            </a:r>
            <a:endParaRPr lang="en-GB" sz="2000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1080120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rgbClr val="92D050"/>
                </a:solidFill>
              </a:rPr>
              <a:t>OPPOSITES</a:t>
            </a:r>
            <a:endParaRPr lang="en-GB" b="1" dirty="0">
              <a:solidFill>
                <a:srgbClr val="92D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708920"/>
            <a:ext cx="955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large</a:t>
            </a:r>
            <a:endParaRPr lang="en-GB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356992"/>
            <a:ext cx="1226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normal</a:t>
            </a:r>
            <a:endParaRPr lang="en-GB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581128"/>
            <a:ext cx="6206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tall</a:t>
            </a:r>
            <a:endParaRPr lang="en-GB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2636912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slim</a:t>
            </a:r>
            <a:endParaRPr lang="en-GB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2060848"/>
            <a:ext cx="4459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fit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8104" y="4581128"/>
            <a:ext cx="8050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light</a:t>
            </a:r>
            <a:endParaRPr lang="en-GB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8104" y="3933056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fast</a:t>
            </a:r>
            <a:endParaRPr lang="en-GB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3933056"/>
            <a:ext cx="16193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intelligent</a:t>
            </a:r>
            <a:endParaRPr lang="en-GB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2060848"/>
            <a:ext cx="6591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old</a:t>
            </a:r>
            <a:endParaRPr lang="en-GB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3284984"/>
            <a:ext cx="10070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good</a:t>
            </a:r>
            <a:endParaRPr lang="en-GB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5949280"/>
            <a:ext cx="1079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rgbClr val="92D050"/>
                </a:solidFill>
              </a:rPr>
              <a:t>stupid</a:t>
            </a:r>
            <a:endParaRPr lang="en-GB" sz="2400" b="1" dirty="0">
              <a:solidFill>
                <a:srgbClr val="92D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691680" y="5949280"/>
            <a:ext cx="13067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rgbClr val="92D050"/>
                </a:solidFill>
              </a:rPr>
              <a:t>strange</a:t>
            </a:r>
            <a:endParaRPr lang="en-GB" sz="2400" b="1" dirty="0">
              <a:solidFill>
                <a:srgbClr val="92D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5949280"/>
            <a:ext cx="8915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rgbClr val="92D050"/>
                </a:solidFill>
              </a:rPr>
              <a:t>short</a:t>
            </a:r>
            <a:endParaRPr lang="en-GB" sz="2400" b="1" dirty="0">
              <a:solidFill>
                <a:srgbClr val="92D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79912" y="5949280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rgbClr val="92D050"/>
                </a:solidFill>
              </a:rPr>
              <a:t>slow</a:t>
            </a:r>
            <a:endParaRPr lang="en-GB" sz="2400" b="1" dirty="0">
              <a:solidFill>
                <a:srgbClr val="92D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5949280"/>
            <a:ext cx="9589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rgbClr val="92D050"/>
                </a:solidFill>
              </a:rPr>
              <a:t>small</a:t>
            </a:r>
            <a:endParaRPr lang="en-GB" sz="2400" b="1" dirty="0">
              <a:solidFill>
                <a:srgbClr val="92D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436096" y="5949280"/>
            <a:ext cx="8210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rgbClr val="92D050"/>
                </a:solidFill>
              </a:rPr>
              <a:t>unfit</a:t>
            </a:r>
            <a:endParaRPr lang="en-GB" sz="2400" b="1" dirty="0">
              <a:solidFill>
                <a:srgbClr val="92D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228184" y="5949280"/>
            <a:ext cx="5677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rgbClr val="92D050"/>
                </a:solidFill>
              </a:rPr>
              <a:t>fat</a:t>
            </a:r>
            <a:endParaRPr lang="en-GB" sz="2400" b="1" dirty="0">
              <a:solidFill>
                <a:srgbClr val="92D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04248" y="5949280"/>
            <a:ext cx="8162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rgbClr val="92D050"/>
                </a:solidFill>
              </a:rPr>
              <a:t>bad</a:t>
            </a:r>
            <a:endParaRPr lang="en-GB" sz="2400" b="1" dirty="0">
              <a:solidFill>
                <a:srgbClr val="92D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96336" y="5949280"/>
            <a:ext cx="8675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rgbClr val="92D050"/>
                </a:solidFill>
              </a:rPr>
              <a:t>dark</a:t>
            </a:r>
            <a:endParaRPr lang="en-GB" sz="2400" b="1" dirty="0">
              <a:solidFill>
                <a:srgbClr val="92D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707904" y="5301208"/>
            <a:ext cx="11320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rgbClr val="92D050"/>
                </a:solidFill>
              </a:rPr>
              <a:t>young</a:t>
            </a:r>
            <a:endParaRPr lang="en-GB" sz="2400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03 -0.00578 L 0.13403 -0.00578 C 0.16649 -0.00578 0.20868 -0.08486 0.20868 -0.15029 L 0.20868 -0.29573 " pathEditMode="relative" rAng="16200000" ptsTypes="FfFF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00" y="-1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813 -0.00209 L 0.10973 -0.37966 " pathEditMode="relative" ptsTypes="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39306E-6 L -0.13524 -0.1909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00" y="-9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39306E-6 L 0.30157 -0.2853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00" y="-14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39306E-6 L -0.26319 -0.4635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200" y="-23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39306E-6 L -0.4151 -0.5685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00" y="-2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39306E-6 L 0.01476 -0.4742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0" y="-23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9.16667E-6 -3.23699E-6 L -9.16667E-6 -0.38798 " pathEditMode="relative" ptsTypes="AA"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59259E-6 L -0.10244 -0.19121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00" y="-9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48148E-6 L 0.30833 -0.47454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400" y="-23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/>
          <a:lstStyle/>
          <a:p>
            <a:pPr algn="ctr"/>
            <a:r>
              <a:rPr lang="cs-CZ" b="1" dirty="0" smtClean="0"/>
              <a:t>OPPOSITES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132856"/>
            <a:ext cx="18533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good-looking</a:t>
            </a:r>
            <a:endParaRPr lang="en-GB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780928"/>
            <a:ext cx="7922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wide</a:t>
            </a:r>
            <a:endParaRPr lang="en-GB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429000"/>
            <a:ext cx="12362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crooked</a:t>
            </a:r>
            <a:endParaRPr lang="en-GB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005064"/>
            <a:ext cx="7232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high</a:t>
            </a:r>
            <a:endParaRPr lang="en-GB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4581128"/>
            <a:ext cx="7745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thick</a:t>
            </a:r>
            <a:endParaRPr lang="en-GB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2132856"/>
            <a:ext cx="7056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safe</a:t>
            </a:r>
            <a:endParaRPr lang="en-GB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2708920"/>
            <a:ext cx="7393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cool</a:t>
            </a:r>
            <a:endParaRPr lang="en-GB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3356992"/>
            <a:ext cx="7697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hard</a:t>
            </a:r>
            <a:endParaRPr lang="en-GB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4653136"/>
            <a:ext cx="5966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hot</a:t>
            </a:r>
            <a:endParaRPr lang="en-GB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4005064"/>
            <a:ext cx="10038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happy</a:t>
            </a:r>
            <a:endParaRPr lang="en-GB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589240"/>
            <a:ext cx="10406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92D050"/>
                </a:solidFill>
              </a:rPr>
              <a:t>narrow</a:t>
            </a:r>
            <a:endParaRPr lang="en-GB" sz="2000" b="1" dirty="0">
              <a:solidFill>
                <a:srgbClr val="92D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5589240"/>
            <a:ext cx="6303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92D050"/>
                </a:solidFill>
              </a:rPr>
              <a:t>thin</a:t>
            </a:r>
            <a:endParaRPr lang="en-GB" sz="2000" b="1" dirty="0">
              <a:solidFill>
                <a:srgbClr val="92D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11760" y="5589240"/>
            <a:ext cx="6142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92D050"/>
                </a:solidFill>
              </a:rPr>
              <a:t>low</a:t>
            </a:r>
            <a:endParaRPr lang="en-GB" sz="2000" b="1" dirty="0">
              <a:solidFill>
                <a:srgbClr val="92D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75856" y="5589240"/>
            <a:ext cx="7184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92D050"/>
                </a:solidFill>
              </a:rPr>
              <a:t>ugly</a:t>
            </a:r>
            <a:endParaRPr lang="en-GB" sz="2000" b="1" dirty="0">
              <a:solidFill>
                <a:srgbClr val="92D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5589240"/>
            <a:ext cx="10871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92D050"/>
                </a:solidFill>
              </a:rPr>
              <a:t>straight</a:t>
            </a:r>
            <a:endParaRPr lang="en-GB" sz="2000" b="1" dirty="0">
              <a:solidFill>
                <a:srgbClr val="92D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07904" y="6021288"/>
            <a:ext cx="15231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92D050"/>
                </a:solidFill>
              </a:rPr>
              <a:t>dangerous</a:t>
            </a:r>
            <a:endParaRPr lang="en-GB" sz="2000" b="1" dirty="0">
              <a:solidFill>
                <a:srgbClr val="92D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20072" y="6021288"/>
            <a:ext cx="18758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92D050"/>
                </a:solidFill>
              </a:rPr>
              <a:t>unhappy/sad</a:t>
            </a:r>
            <a:endParaRPr lang="en-GB" sz="2000" b="1" dirty="0">
              <a:solidFill>
                <a:srgbClr val="92D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092280" y="5733256"/>
            <a:ext cx="7425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b="1" dirty="0" smtClean="0">
              <a:solidFill>
                <a:srgbClr val="92D050"/>
              </a:solidFill>
            </a:endParaRPr>
          </a:p>
          <a:p>
            <a:r>
              <a:rPr lang="en-GB" sz="2000" b="1" dirty="0" smtClean="0">
                <a:solidFill>
                  <a:srgbClr val="92D050"/>
                </a:solidFill>
              </a:rPr>
              <a:t>cold</a:t>
            </a:r>
            <a:endParaRPr lang="en-GB" sz="2000" b="1" dirty="0">
              <a:solidFill>
                <a:srgbClr val="92D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740352" y="6021288"/>
            <a:ext cx="6190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92D050"/>
                </a:solidFill>
              </a:rPr>
              <a:t>soft</a:t>
            </a:r>
            <a:endParaRPr lang="en-GB" sz="2000" b="1" dirty="0">
              <a:solidFill>
                <a:srgbClr val="92D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771800" y="6021288"/>
            <a:ext cx="8819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92D050"/>
                </a:solidFill>
              </a:rPr>
              <a:t>warm</a:t>
            </a:r>
            <a:endParaRPr lang="en-GB" sz="2000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96296E-6 L 0.1243 -0.4071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00" y="-20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96296E-6 L 0.02066 -0.1446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0" y="-7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96296E-6 L -0.02552 -0.228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0" y="-11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63 -0.03981 L -0.01563 -0.50162 " pathEditMode="relative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96296E-6 L -0.19323 -0.3127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00" y="-15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07407E-6 L 0.37691 -0.4807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00" y="-24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4.07407E-6 L 0.22395 -0.5645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200" y="-28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L 0.11007 -0.2812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00" y="-14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0 L -0.11927 -0.19861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00" y="-9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07407E-6 L -0.15208 -0.3861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00" y="-19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744" cy="1008112"/>
          </a:xfrm>
        </p:spPr>
        <p:txBody>
          <a:bodyPr/>
          <a:lstStyle/>
          <a:p>
            <a:pPr algn="ctr"/>
            <a:r>
              <a:rPr lang="en-GB" b="1" dirty="0" smtClean="0"/>
              <a:t>GOOD or BAD?</a:t>
            </a:r>
            <a:endParaRPr lang="en-GB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87624" y="1916834"/>
          <a:ext cx="7200800" cy="3744414"/>
        </p:xfrm>
        <a:graphic>
          <a:graphicData uri="http://schemas.openxmlformats.org/drawingml/2006/table">
            <a:tbl>
              <a:tblPr firstRow="1" bandRow="1">
                <a:tableStyleId>{125E5076-3810-47DD-B79F-674D7AD40C01}</a:tableStyleId>
              </a:tblPr>
              <a:tblGrid>
                <a:gridCol w="3600400"/>
                <a:gridCol w="3600400"/>
              </a:tblGrid>
              <a:tr h="624069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40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40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406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406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406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6" name="Picture 2" descr="emoce,emotikony,iStockphoto,smajlíci,smajlík,šťastný,symboly,usměvavý,usměvavý obličej,veselý obličej,výraz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844824"/>
            <a:ext cx="864096" cy="720080"/>
          </a:xfrm>
          <a:prstGeom prst="rect">
            <a:avLst/>
          </a:prstGeom>
          <a:noFill/>
        </p:spPr>
      </p:pic>
      <p:pic>
        <p:nvPicPr>
          <p:cNvPr id="1028" name="Picture 4" descr="argumenty,černé mraky,emoce,emotikony,ksichtík,ksichtíky,nesouhlasy,neveselé obličeje,neveselý obličej,páry,smajlíci,smajlík,smajlíky,smutné obličeje,smutný,smutný obličej,symboly,tváře,úsměvy,výrazy,zamračení,zamračený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844824"/>
            <a:ext cx="1080120" cy="72008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331640" y="5733256"/>
            <a:ext cx="69268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92D050"/>
                </a:solidFill>
              </a:rPr>
              <a:t>great   delicious   amazing   nice   boring   interesting  </a:t>
            </a:r>
          </a:p>
          <a:p>
            <a:r>
              <a:rPr lang="cs-CZ" sz="2000" b="1" dirty="0" smtClean="0">
                <a:solidFill>
                  <a:srgbClr val="92D050"/>
                </a:solidFill>
              </a:rPr>
              <a:t>            </a:t>
            </a:r>
            <a:r>
              <a:rPr lang="en-GB" sz="2000" b="1" dirty="0" smtClean="0">
                <a:solidFill>
                  <a:srgbClr val="92D050"/>
                </a:solidFill>
              </a:rPr>
              <a:t>gorgeous   wonderful   terrible   horrible    </a:t>
            </a:r>
          </a:p>
          <a:p>
            <a:endParaRPr lang="cs-CZ" sz="2000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744" cy="93610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92D050"/>
                </a:solidFill>
              </a:rPr>
              <a:t>FILL IN THE TABLE</a:t>
            </a:r>
            <a:endParaRPr lang="cs-CZ" b="1" dirty="0">
              <a:solidFill>
                <a:srgbClr val="92D05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132856"/>
          <a:ext cx="7632849" cy="4192237"/>
        </p:xfrm>
        <a:graphic>
          <a:graphicData uri="http://schemas.openxmlformats.org/drawingml/2006/table">
            <a:tbl>
              <a:tblPr firstRow="1" bandRow="1">
                <a:tableStyleId>{125E5076-3810-47DD-B79F-674D7AD40C01}</a:tableStyleId>
              </a:tblPr>
              <a:tblGrid>
                <a:gridCol w="2544283"/>
                <a:gridCol w="2544283"/>
                <a:gridCol w="2544283"/>
              </a:tblGrid>
              <a:tr h="5988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92D050"/>
                          </a:solidFill>
                        </a:rPr>
                        <a:t>A country</a:t>
                      </a:r>
                      <a:endParaRPr lang="cs-CZ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 smtClean="0">
                          <a:solidFill>
                            <a:srgbClr val="92D050"/>
                          </a:solidFill>
                        </a:rPr>
                        <a:t>An animal</a:t>
                      </a:r>
                      <a:endParaRPr lang="en-GB" noProof="0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 smtClean="0">
                          <a:solidFill>
                            <a:srgbClr val="92D050"/>
                          </a:solidFill>
                        </a:rPr>
                        <a:t>A face</a:t>
                      </a:r>
                      <a:endParaRPr lang="en-GB" noProof="0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88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889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889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889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889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889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744" cy="93610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92D050"/>
                </a:solidFill>
              </a:rPr>
              <a:t>POSSIBLE SOLUTION</a:t>
            </a:r>
            <a:endParaRPr lang="cs-CZ" b="1" dirty="0">
              <a:solidFill>
                <a:srgbClr val="92D05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132856"/>
          <a:ext cx="7632849" cy="4192237"/>
        </p:xfrm>
        <a:graphic>
          <a:graphicData uri="http://schemas.openxmlformats.org/drawingml/2006/table">
            <a:tbl>
              <a:tblPr firstRow="1" bandRow="1">
                <a:tableStyleId>{125E5076-3810-47DD-B79F-674D7AD40C01}</a:tableStyleId>
              </a:tblPr>
              <a:tblGrid>
                <a:gridCol w="2544283"/>
                <a:gridCol w="2544283"/>
                <a:gridCol w="2544283"/>
              </a:tblGrid>
              <a:tr h="598891"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>
                          <a:solidFill>
                            <a:srgbClr val="92D050"/>
                          </a:solidFill>
                        </a:rPr>
                        <a:t>A country</a:t>
                      </a:r>
                      <a:endParaRPr lang="en-GB" noProof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>
                          <a:solidFill>
                            <a:srgbClr val="92D050"/>
                          </a:solidFill>
                        </a:rPr>
                        <a:t>An animal</a:t>
                      </a:r>
                      <a:endParaRPr lang="en-GB" noProof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>
                          <a:solidFill>
                            <a:srgbClr val="92D050"/>
                          </a:solidFill>
                        </a:rPr>
                        <a:t>A face</a:t>
                      </a:r>
                      <a:endParaRPr lang="en-GB" noProof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8891"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large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big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beautiful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8891"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beautiful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fast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ugly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8891"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flat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small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narrow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8891"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hilly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dangerous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happy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8891"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small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poisonous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smtClean="0">
                          <a:solidFill>
                            <a:schemeClr val="tx1"/>
                          </a:solidFill>
                        </a:rPr>
                        <a:t>oval</a:t>
                      </a:r>
                      <a:endParaRPr lang="en-GB" b="1" noProof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8891">
                <a:tc>
                  <a:txBody>
                    <a:bodyPr/>
                    <a:lstStyle/>
                    <a:p>
                      <a:pPr algn="ctr"/>
                      <a:endParaRPr lang="en-GB" b="1" noProof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noProof="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noProof="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92D050"/>
                </a:solidFill>
              </a:rPr>
              <a:t>METODICKÝ NÁVOD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132856"/>
            <a:ext cx="6777317" cy="4176464"/>
          </a:xfrm>
        </p:spPr>
        <p:txBody>
          <a:bodyPr/>
          <a:lstStyle/>
          <a:p>
            <a:r>
              <a:rPr lang="cs-CZ" sz="2000" dirty="0" smtClean="0"/>
              <a:t>Materiál slouží k zopakování/výkladu nejpoužívanějších přídavných jmen</a:t>
            </a:r>
          </a:p>
          <a:p>
            <a:r>
              <a:rPr lang="cs-CZ" sz="2000" dirty="0" smtClean="0"/>
              <a:t>Slide 2: tabulka uspořádání adjektiv v aj</a:t>
            </a:r>
          </a:p>
          <a:p>
            <a:r>
              <a:rPr lang="cs-CZ" sz="2000" dirty="0" smtClean="0"/>
              <a:t>Slide 3: procvičení uspořádání adjektiv</a:t>
            </a:r>
          </a:p>
          <a:p>
            <a:r>
              <a:rPr lang="cs-CZ" sz="2000" dirty="0" smtClean="0"/>
              <a:t>Slide 4 + 5: adjektiva opačného významu (po </a:t>
            </a:r>
            <a:r>
              <a:rPr lang="cs-CZ" sz="2000" dirty="0" err="1" smtClean="0"/>
              <a:t>pokliku</a:t>
            </a:r>
            <a:r>
              <a:rPr lang="cs-CZ" sz="2000" dirty="0" smtClean="0"/>
              <a:t> na příslušné př. jméno dole se toto př. jméno přesune ke svému opaku)</a:t>
            </a:r>
          </a:p>
          <a:p>
            <a:r>
              <a:rPr lang="cs-CZ" sz="2000" dirty="0" smtClean="0"/>
              <a:t>Slide 6: žáci doplňují do tabulky př. Jména vyjadřující pozitivní a negativní emoce</a:t>
            </a:r>
          </a:p>
          <a:p>
            <a:r>
              <a:rPr lang="cs-CZ" sz="2000" dirty="0" smtClean="0"/>
              <a:t>Slide 7: žáci doplňují možná přídavná jména dle skupiny (země, zvíře, obličej)</a:t>
            </a:r>
          </a:p>
          <a:p>
            <a:r>
              <a:rPr lang="cs-CZ" sz="2000" dirty="0" smtClean="0"/>
              <a:t>Slide 8: možné řešení tabulky ze </a:t>
            </a:r>
            <a:r>
              <a:rPr lang="cs-CZ" sz="2000" dirty="0" err="1" smtClean="0"/>
              <a:t>slidu</a:t>
            </a:r>
            <a:r>
              <a:rPr lang="cs-CZ" sz="2000" dirty="0" smtClean="0"/>
              <a:t> 7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033184"/>
          </a:xfrm>
        </p:spPr>
        <p:txBody>
          <a:bodyPr/>
          <a:lstStyle/>
          <a:p>
            <a:pPr algn="ctr"/>
            <a:r>
              <a:rPr lang="cs-CZ" b="1" dirty="0" smtClean="0"/>
              <a:t>ODKAZY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Klipart </a:t>
            </a:r>
            <a:r>
              <a:rPr lang="en-US" dirty="0" smtClean="0"/>
              <a:t>[</a:t>
            </a:r>
            <a:r>
              <a:rPr lang="cs-CZ" dirty="0" smtClean="0"/>
              <a:t>on-line</a:t>
            </a:r>
            <a:r>
              <a:rPr lang="en-US" dirty="0" smtClean="0"/>
              <a:t>]</a:t>
            </a:r>
            <a:r>
              <a:rPr lang="cs-CZ" dirty="0" smtClean="0"/>
              <a:t>. 2011 </a:t>
            </a:r>
            <a:r>
              <a:rPr lang="en-US" dirty="0" smtClean="0"/>
              <a:t>[</a:t>
            </a:r>
            <a:r>
              <a:rPr lang="cs-CZ" dirty="0" smtClean="0"/>
              <a:t>cit. 2011-02-26</a:t>
            </a:r>
            <a:r>
              <a:rPr lang="en-US" dirty="0" smtClean="0"/>
              <a:t>]</a:t>
            </a:r>
            <a:r>
              <a:rPr lang="cs-CZ" dirty="0" smtClean="0"/>
              <a:t>. Dostupný z www: </a:t>
            </a:r>
          </a:p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?ex=2&amp;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smajl</a:t>
            </a:r>
            <a:r>
              <a:rPr lang="cs-CZ" dirty="0" smtClean="0">
                <a:hlinkClick r:id="rId2"/>
              </a:rPr>
              <a:t>%C3%</a:t>
            </a:r>
            <a:r>
              <a:rPr lang="cs-CZ" dirty="0" err="1" smtClean="0">
                <a:hlinkClick r:id="rId2"/>
              </a:rPr>
              <a:t>ADk</a:t>
            </a:r>
            <a:r>
              <a:rPr lang="cs-CZ" dirty="0" smtClean="0">
                <a:hlinkClick r:id="rId2"/>
              </a:rPr>
              <a:t>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:MC900433160|</a:t>
            </a:r>
            <a:r>
              <a:rPr lang="cs-CZ" dirty="0" err="1" smtClean="0">
                <a:hlinkClick r:id="rId2"/>
              </a:rPr>
              <a:t>mt</a:t>
            </a:r>
            <a:r>
              <a:rPr lang="cs-CZ" dirty="0" smtClean="0">
                <a:hlinkClick r:id="rId2"/>
              </a:rPr>
              <a:t>:0|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?ex=2&amp;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smajl</a:t>
            </a:r>
            <a:r>
              <a:rPr lang="cs-CZ" dirty="0" smtClean="0">
                <a:hlinkClick r:id="rId2"/>
              </a:rPr>
              <a:t>%C3%</a:t>
            </a:r>
            <a:r>
              <a:rPr lang="cs-CZ" dirty="0" err="1" smtClean="0">
                <a:hlinkClick r:id="rId2"/>
              </a:rPr>
              <a:t>ADk</a:t>
            </a:r>
            <a:r>
              <a:rPr lang="cs-CZ" dirty="0" smtClean="0">
                <a:hlinkClick r:id="rId2"/>
              </a:rPr>
              <a:t>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:MC900434395|</a:t>
            </a:r>
            <a:r>
              <a:rPr lang="cs-CZ" dirty="0" err="1" smtClean="0">
                <a:hlinkClick r:id="rId2"/>
              </a:rPr>
              <a:t>mt</a:t>
            </a:r>
            <a:r>
              <a:rPr lang="cs-CZ" dirty="0" smtClean="0">
                <a:hlinkClick r:id="rId2"/>
              </a:rPr>
              <a:t>:0|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2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Motiv2</Template>
  <TotalTime>109</TotalTime>
  <Words>318</Words>
  <Application>Microsoft Office PowerPoint</Application>
  <PresentationFormat>Předvádění na obrazovce (4:3)</PresentationFormat>
  <Paragraphs>134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Motiv2</vt:lpstr>
      <vt:lpstr>ADJECTIVES  Anotace: Materiál je určen pro žáky 9. ročníku a slouží k výkladu či zopakování nejpoužívanějších přídavných jmen</vt:lpstr>
      <vt:lpstr>ADJECTIVE ORDER</vt:lpstr>
      <vt:lpstr>PRACTICE</vt:lpstr>
      <vt:lpstr>OPPOSITES</vt:lpstr>
      <vt:lpstr>OPPOSITES</vt:lpstr>
      <vt:lpstr>GOOD or BAD?</vt:lpstr>
      <vt:lpstr>FILL IN THE TABLE</vt:lpstr>
      <vt:lpstr>POSSIBLE SOLUTION</vt:lpstr>
      <vt:lpstr>METODICKÝ NÁVOD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ADJECTIVES</dc:title>
  <dc:creator>Lenočka</dc:creator>
  <cp:lastModifiedBy>PC-03TY</cp:lastModifiedBy>
  <cp:revision>15</cp:revision>
  <dcterms:created xsi:type="dcterms:W3CDTF">2012-02-26T17:01:30Z</dcterms:created>
  <dcterms:modified xsi:type="dcterms:W3CDTF">2012-03-07T09:14:00Z</dcterms:modified>
</cp:coreProperties>
</file>