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6699FF"/>
    <a:srgbClr val="33CCFF"/>
    <a:srgbClr val="3399FF"/>
    <a:srgbClr val="3366FF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354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C78885-3A23-4116-B392-93B5DA6E39C3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05EFD1-3DE7-4028-932D-D4A84818BA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noProof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05EFD1-3DE7-4028-932D-D4A84818BA9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8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CC6FDE4-A442-4FBF-93D6-4C77BEE071FD}" type="datetimeFigureOut">
              <a:rPr lang="cs-CZ" smtClean="0"/>
              <a:pPr/>
              <a:t>19.3.2012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C542E3C-E2B3-4983-8D60-80075BEBAC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://www.dvdedice.cz/knihy/-/harry-potter-a-princ-dvoji-krve-i-78876/obal/" TargetMode="External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hyperlink" Target="//upload.wikimedia.org/wikipedia/commons/2/2a/Hw-shakespeare.png" TargetMode="Externa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w-shakespeare.png" TargetMode="External"/><Relationship Id="rId2" Type="http://schemas.openxmlformats.org/officeDocument/2006/relationships/hyperlink" Target="http://www.dvdedice.cz/knihy/prodetiamladez/harry-potter-a-princ-dvoji-krve-i-78876/?&amp;page=37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l%C3%A1ska&amp;ex=1&amp;origin=FX01013210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24400" y="980728"/>
            <a:ext cx="4419600" cy="1600327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PAST SIMPLE AND PRESENT PERFECT </a:t>
            </a:r>
            <a:r>
              <a:rPr lang="cs-CZ" dirty="0" smtClean="0"/>
              <a:t>SIMPLE</a:t>
            </a:r>
            <a:br>
              <a:rPr lang="cs-CZ" dirty="0" smtClean="0"/>
            </a:br>
            <a:r>
              <a:rPr lang="cs-CZ" sz="1800" dirty="0" smtClean="0"/>
              <a:t>Anotace: Materiál je určen pro žáky 9. ročníku a slouží k výkladu a procvičení rozdílu mezi minulým časem prostým a předpřítomným časem.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" y="2204864"/>
            <a:ext cx="4419600" cy="2595736"/>
          </a:xfrm>
        </p:spPr>
        <p:txBody>
          <a:bodyPr>
            <a:normAutofit fontScale="62500" lnSpcReduction="20000"/>
          </a:bodyPr>
          <a:lstStyle/>
          <a:p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školy: ZŠ 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štětí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Ostrovní 300</a:t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Lenka 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Pizúrová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materiálu: 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VY_32_INOVACE_Aj.9.ročník.07_past_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Název: 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 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3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oblast: Jazyk a jazyková komunikace</a:t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Vzdělávací obor: Cizí jazyk – anglický jazyk</a:t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Téma:  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Minulý čas prostý a předpřítomný čas</a:t>
            </a: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Ročník: 9.</a:t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školní rok: 2011/2012</a:t>
            </a:r>
            <a:b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Datum: 06. 03. 2012</a:t>
            </a:r>
            <a:endParaRPr lang="cs-CZ" sz="2300" dirty="0" smtClean="0"/>
          </a:p>
          <a:p>
            <a:endParaRPr lang="cs-CZ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619672" cy="1556792"/>
          </a:xfrm>
          <a:prstGeom prst="rect">
            <a:avLst/>
          </a:prstGeom>
          <a:solidFill>
            <a:srgbClr val="6699FF"/>
          </a:solidFill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165304"/>
            <a:ext cx="3312368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895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PAST SIMPLE x PRESENT PERFECT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4038600" cy="532859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66CCFF"/>
                </a:solidFill>
              </a:rPr>
              <a:t>PAST SIMPLE</a:t>
            </a:r>
          </a:p>
          <a:p>
            <a:pPr algn="ctr">
              <a:buNone/>
            </a:pPr>
            <a:endParaRPr lang="cs-CZ" b="1" dirty="0" smtClean="0">
              <a:solidFill>
                <a:srgbClr val="66CCFF"/>
              </a:solidFill>
            </a:endParaRPr>
          </a:p>
          <a:p>
            <a:pPr algn="ctr"/>
            <a:endParaRPr lang="cs-CZ" sz="2000" b="1" dirty="0" smtClean="0"/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cs-CZ" sz="2000" b="1" dirty="0" smtClean="0"/>
              <a:t>činnost, </a:t>
            </a:r>
            <a:r>
              <a:rPr lang="cs-CZ" sz="2000" b="1" dirty="0" err="1" smtClean="0"/>
              <a:t>kt</a:t>
            </a:r>
            <a:r>
              <a:rPr lang="cs-CZ" sz="2000" b="1" dirty="0" smtClean="0"/>
              <a:t>. se odehrála v minulosti a </a:t>
            </a:r>
            <a:r>
              <a:rPr lang="cs-CZ" sz="2000" b="1" dirty="0" smtClean="0">
                <a:solidFill>
                  <a:srgbClr val="66CCFF"/>
                </a:solidFill>
              </a:rPr>
              <a:t>víme přesně kdy</a:t>
            </a:r>
          </a:p>
          <a:p>
            <a:pPr marL="457200" indent="-457200">
              <a:lnSpc>
                <a:spcPct val="150000"/>
              </a:lnSpc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 marL="457200" indent="-457200">
              <a:lnSpc>
                <a:spcPct val="150000"/>
              </a:lnSpc>
              <a:buAutoNum type="alphaLcParenR" startAt="2"/>
            </a:pPr>
            <a:r>
              <a:rPr lang="cs-CZ" sz="2000" b="1" dirty="0" smtClean="0"/>
              <a:t>činnost, </a:t>
            </a:r>
            <a:r>
              <a:rPr lang="cs-CZ" sz="2000" b="1" dirty="0" err="1" smtClean="0"/>
              <a:t>kt</a:t>
            </a:r>
            <a:r>
              <a:rPr lang="cs-CZ" sz="2000" b="1" dirty="0" smtClean="0"/>
              <a:t>. </a:t>
            </a:r>
            <a:r>
              <a:rPr lang="cs-CZ" sz="2000" b="1" dirty="0" smtClean="0">
                <a:solidFill>
                  <a:srgbClr val="66CCFF"/>
                </a:solidFill>
              </a:rPr>
              <a:t>začala a skončila v minulosti</a:t>
            </a:r>
          </a:p>
          <a:p>
            <a:pPr marL="457200" indent="-457200">
              <a:lnSpc>
                <a:spcPct val="150000"/>
              </a:lnSpc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 marL="457200" indent="-457200">
              <a:lnSpc>
                <a:spcPct val="150000"/>
              </a:lnSpc>
              <a:buNone/>
            </a:pPr>
            <a:endParaRPr lang="cs-CZ" sz="2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547260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rgbClr val="66CCFF"/>
                </a:solidFill>
              </a:rPr>
              <a:t>PRESENT PERFECT SIMPLE</a:t>
            </a:r>
          </a:p>
          <a:p>
            <a:pPr algn="ctr">
              <a:buNone/>
            </a:pPr>
            <a:endParaRPr lang="cs-CZ" sz="2000" b="1" dirty="0" smtClean="0"/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cs-CZ" sz="2000" b="1" dirty="0" smtClean="0"/>
              <a:t>činnost, </a:t>
            </a:r>
            <a:r>
              <a:rPr lang="cs-CZ" sz="2000" b="1" dirty="0" err="1" smtClean="0"/>
              <a:t>kt</a:t>
            </a:r>
            <a:r>
              <a:rPr lang="cs-CZ" sz="2000" b="1" dirty="0" smtClean="0"/>
              <a:t> se sice odehrála v minulosti, ale </a:t>
            </a:r>
            <a:r>
              <a:rPr lang="cs-CZ" sz="2000" b="1" dirty="0" smtClean="0">
                <a:solidFill>
                  <a:srgbClr val="66CCFF"/>
                </a:solidFill>
              </a:rPr>
              <a:t>nevíme kdy</a:t>
            </a:r>
          </a:p>
          <a:p>
            <a:pPr marL="457200" indent="-457200">
              <a:lnSpc>
                <a:spcPct val="150000"/>
              </a:lnSpc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 marL="457200" indent="-457200">
              <a:lnSpc>
                <a:spcPct val="150000"/>
              </a:lnSpc>
              <a:buAutoNum type="alphaLcParenR" startAt="2"/>
            </a:pPr>
            <a:r>
              <a:rPr lang="cs-CZ" sz="2000" b="1" dirty="0" smtClean="0"/>
              <a:t>činnost, </a:t>
            </a:r>
            <a:r>
              <a:rPr lang="cs-CZ" sz="2000" b="1" dirty="0" err="1" smtClean="0"/>
              <a:t>kt</a:t>
            </a:r>
            <a:r>
              <a:rPr lang="cs-CZ" sz="2000" b="1" dirty="0" smtClean="0"/>
              <a:t>. začala v minulosti, ale </a:t>
            </a:r>
            <a:r>
              <a:rPr lang="cs-CZ" sz="2000" b="1" dirty="0" smtClean="0">
                <a:solidFill>
                  <a:srgbClr val="66CCFF"/>
                </a:solidFill>
              </a:rPr>
              <a:t>pokračuje nebo má nějaké důsledky v přítomnosti</a:t>
            </a:r>
          </a:p>
          <a:p>
            <a:pPr marL="457200" indent="-457200">
              <a:lnSpc>
                <a:spcPct val="150000"/>
              </a:lnSpc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PAST SIMPLE x PRESENT PERFECT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66CCFF"/>
                </a:solidFill>
              </a:rPr>
              <a:t>PAST SIMPLE</a:t>
            </a:r>
          </a:p>
          <a:p>
            <a:pPr algn="ctr">
              <a:buNone/>
            </a:pPr>
            <a:endParaRPr lang="cs-CZ" b="1" dirty="0" smtClean="0">
              <a:solidFill>
                <a:srgbClr val="66CCFF"/>
              </a:solidFill>
            </a:endParaRPr>
          </a:p>
          <a:p>
            <a:pPr marL="457200" indent="-457200">
              <a:lnSpc>
                <a:spcPct val="150000"/>
              </a:lnSpc>
              <a:buAutoNum type="alphaLcParenR" startAt="3"/>
            </a:pPr>
            <a:r>
              <a:rPr lang="cs-CZ" sz="2000" b="1" dirty="0" smtClean="0"/>
              <a:t>činnost, </a:t>
            </a:r>
            <a:r>
              <a:rPr lang="cs-CZ" sz="2000" b="1" dirty="0" err="1" smtClean="0"/>
              <a:t>kt</a:t>
            </a:r>
            <a:r>
              <a:rPr lang="cs-CZ" sz="2000" b="1" dirty="0" smtClean="0"/>
              <a:t>. se stala opakovaně v minulosti, ale </a:t>
            </a:r>
            <a:r>
              <a:rPr lang="cs-CZ" sz="2000" b="1" dirty="0" smtClean="0">
                <a:solidFill>
                  <a:srgbClr val="66CCFF"/>
                </a:solidFill>
              </a:rPr>
              <a:t>už se nestane</a:t>
            </a:r>
          </a:p>
          <a:p>
            <a:pPr marL="457200" indent="-457200"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 marL="457200" indent="-457200"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>
              <a:buNone/>
            </a:pPr>
            <a:endParaRPr lang="cs-CZ" sz="2000" b="1" dirty="0">
              <a:solidFill>
                <a:srgbClr val="66CCFF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66CCFF"/>
                </a:solidFill>
              </a:rPr>
              <a:t>PRESENT PERFECT</a:t>
            </a:r>
          </a:p>
          <a:p>
            <a:pPr algn="ctr">
              <a:buNone/>
            </a:pPr>
            <a:endParaRPr lang="cs-CZ" b="1" dirty="0" smtClean="0">
              <a:solidFill>
                <a:srgbClr val="66CCFF"/>
              </a:solidFill>
            </a:endParaRPr>
          </a:p>
          <a:p>
            <a:pPr marL="457200" indent="-457200">
              <a:lnSpc>
                <a:spcPct val="150000"/>
              </a:lnSpc>
              <a:buAutoNum type="alphaLcParenR" startAt="3"/>
            </a:pPr>
            <a:r>
              <a:rPr lang="cs-CZ" sz="2000" b="1" dirty="0" smtClean="0"/>
              <a:t>činnost, </a:t>
            </a:r>
            <a:r>
              <a:rPr lang="cs-CZ" sz="2000" b="1" dirty="0" err="1" smtClean="0"/>
              <a:t>kt</a:t>
            </a:r>
            <a:r>
              <a:rPr lang="cs-CZ" sz="2000" b="1" dirty="0" smtClean="0"/>
              <a:t>. se stala opakovaně v minulosti </a:t>
            </a:r>
            <a:r>
              <a:rPr lang="cs-CZ" sz="2000" b="1" dirty="0" smtClean="0">
                <a:solidFill>
                  <a:srgbClr val="66CCFF"/>
                </a:solidFill>
              </a:rPr>
              <a:t>a je možné, že se ještě stane</a:t>
            </a:r>
          </a:p>
          <a:p>
            <a:pPr marL="457200" indent="-457200">
              <a:buNone/>
            </a:pPr>
            <a:endParaRPr lang="cs-CZ" sz="2000" b="1" dirty="0" smtClean="0">
              <a:solidFill>
                <a:srgbClr val="66CCFF"/>
              </a:solidFill>
            </a:endParaRPr>
          </a:p>
          <a:p>
            <a:pPr>
              <a:buNone/>
            </a:pPr>
            <a:endParaRPr lang="cs-CZ" sz="2000" b="1" dirty="0">
              <a:solidFill>
                <a:srgbClr val="66CC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66CCFF"/>
                </a:solidFill>
              </a:rPr>
              <a:t>PAST SIMPLE</a:t>
            </a:r>
          </a:p>
          <a:p>
            <a:pPr algn="ctr">
              <a:buNone/>
            </a:pPr>
            <a:endParaRPr lang="cs-CZ" b="1" dirty="0" smtClean="0">
              <a:solidFill>
                <a:srgbClr val="33CCFF"/>
              </a:solidFill>
            </a:endParaRP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sz="2000" dirty="0" smtClean="0">
                <a:solidFill>
                  <a:schemeClr val="tx1"/>
                </a:solidFill>
              </a:rPr>
              <a:t>They  travelled around Canada last year.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sz="2000" dirty="0" smtClean="0">
                <a:solidFill>
                  <a:schemeClr val="tx1"/>
                </a:solidFill>
              </a:rPr>
              <a:t>They  were married for ten years.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sz="2000" dirty="0" smtClean="0">
                <a:solidFill>
                  <a:schemeClr val="tx1"/>
                </a:solidFill>
              </a:rPr>
              <a:t>Shakespeare wrote many books</a:t>
            </a:r>
            <a:endParaRPr lang="en-GB" sz="2000" dirty="0" smtClean="0">
              <a:solidFill>
                <a:srgbClr val="33CCFF"/>
              </a:solidFill>
            </a:endParaRPr>
          </a:p>
          <a:p>
            <a:pPr>
              <a:lnSpc>
                <a:spcPct val="150000"/>
              </a:lnSpc>
              <a:buNone/>
            </a:pPr>
            <a:endParaRPr lang="cs-CZ" sz="2000" b="1" dirty="0">
              <a:solidFill>
                <a:srgbClr val="33CCFF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66CCFF"/>
                </a:solidFill>
              </a:rPr>
              <a:t>PRESENT PERFECT</a:t>
            </a:r>
          </a:p>
          <a:p>
            <a:pPr algn="ctr">
              <a:buNone/>
            </a:pPr>
            <a:endParaRPr lang="cs-CZ" b="1" dirty="0" smtClean="0">
              <a:solidFill>
                <a:srgbClr val="66CCFF"/>
              </a:solidFill>
            </a:endParaRP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sz="2000" dirty="0" smtClean="0">
                <a:solidFill>
                  <a:schemeClr val="tx1"/>
                </a:solidFill>
              </a:rPr>
              <a:t>They have travelled around Canada a lot.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sz="2000" dirty="0" smtClean="0">
                <a:solidFill>
                  <a:schemeClr val="tx1"/>
                </a:solidFill>
              </a:rPr>
              <a:t>They have been married for ten years.</a:t>
            </a:r>
          </a:p>
          <a:p>
            <a:pPr marL="457200" indent="-457200">
              <a:lnSpc>
                <a:spcPct val="150000"/>
              </a:lnSpc>
              <a:buAutoNum type="alphaLcParenR"/>
            </a:pPr>
            <a:r>
              <a:rPr lang="en-GB" sz="2000" dirty="0" smtClean="0">
                <a:solidFill>
                  <a:schemeClr val="tx1"/>
                </a:solidFill>
              </a:rPr>
              <a:t>Julia Roberts has played in many films.</a:t>
            </a:r>
          </a:p>
          <a:p>
            <a:endParaRPr lang="cs-CZ" sz="2000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rgbClr val="66CC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6912768" cy="47811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 smtClean="0"/>
              <a:t>Ann has bought a new coat. </a:t>
            </a:r>
            <a:r>
              <a:rPr lang="en-GB" sz="2000" i="1" dirty="0" smtClean="0"/>
              <a:t>Has she got the coat now?</a:t>
            </a:r>
          </a:p>
          <a:p>
            <a:pPr>
              <a:lnSpc>
                <a:spcPct val="150000"/>
              </a:lnSpc>
            </a:pPr>
            <a:r>
              <a:rPr lang="en-GB" sz="2000" b="1" dirty="0" smtClean="0"/>
              <a:t>Grandma came to stay with us. </a:t>
            </a:r>
            <a:r>
              <a:rPr lang="en-GB" sz="2000" i="1" dirty="0" smtClean="0"/>
              <a:t>Is Grandma with us now?</a:t>
            </a:r>
          </a:p>
          <a:p>
            <a:pPr>
              <a:lnSpc>
                <a:spcPct val="150000"/>
              </a:lnSpc>
            </a:pPr>
            <a:r>
              <a:rPr lang="en-GB" sz="2000" b="1" dirty="0" smtClean="0"/>
              <a:t>I made a cup of tea. </a:t>
            </a:r>
            <a:r>
              <a:rPr lang="en-GB" sz="2000" i="1" dirty="0" smtClean="0"/>
              <a:t>Is there tea now?</a:t>
            </a:r>
            <a:endParaRPr lang="en-GB" sz="2000" b="1" i="1" dirty="0" smtClean="0"/>
          </a:p>
          <a:p>
            <a:pPr>
              <a:lnSpc>
                <a:spcPct val="150000"/>
              </a:lnSpc>
            </a:pPr>
            <a:r>
              <a:rPr lang="en-GB" sz="2000" b="1" dirty="0" smtClean="0"/>
              <a:t>Eric has made a cake? </a:t>
            </a:r>
            <a:r>
              <a:rPr lang="en-GB" sz="2000" i="1" dirty="0" smtClean="0"/>
              <a:t>Is there a cake now?</a:t>
            </a:r>
          </a:p>
          <a:p>
            <a:pPr>
              <a:lnSpc>
                <a:spcPct val="150000"/>
              </a:lnSpc>
            </a:pPr>
            <a:r>
              <a:rPr lang="en-GB" sz="2000" b="1" dirty="0" smtClean="0"/>
              <a:t>Jane went to France.</a:t>
            </a:r>
            <a:r>
              <a:rPr lang="en-GB" sz="2000" dirty="0" smtClean="0"/>
              <a:t> </a:t>
            </a:r>
            <a:r>
              <a:rPr lang="en-GB" sz="2000" i="1" dirty="0" smtClean="0"/>
              <a:t>I</a:t>
            </a:r>
            <a:r>
              <a:rPr lang="cs-CZ" sz="2000" i="1" dirty="0" smtClean="0"/>
              <a:t>s</a:t>
            </a:r>
            <a:r>
              <a:rPr lang="en-GB" sz="2000" i="1" dirty="0" smtClean="0"/>
              <a:t> she there now?</a:t>
            </a:r>
          </a:p>
          <a:p>
            <a:pPr>
              <a:lnSpc>
                <a:spcPct val="150000"/>
              </a:lnSpc>
            </a:pPr>
            <a:r>
              <a:rPr lang="en-GB" sz="2000" b="1" dirty="0" smtClean="0"/>
              <a:t>Alan has gone to Scotland. </a:t>
            </a:r>
            <a:r>
              <a:rPr lang="en-GB" sz="2000" i="1" dirty="0" smtClean="0"/>
              <a:t>I</a:t>
            </a:r>
            <a:r>
              <a:rPr lang="cs-CZ" sz="2000" i="1" dirty="0" smtClean="0"/>
              <a:t>s</a:t>
            </a:r>
            <a:r>
              <a:rPr lang="en-GB" sz="2000" i="1" dirty="0" smtClean="0"/>
              <a:t> he there now?</a:t>
            </a:r>
          </a:p>
          <a:p>
            <a:pPr>
              <a:lnSpc>
                <a:spcPct val="150000"/>
              </a:lnSpc>
            </a:pPr>
            <a:r>
              <a:rPr lang="en-GB" sz="2000" b="1" dirty="0" smtClean="0"/>
              <a:t>The cat has run away. </a:t>
            </a:r>
            <a:r>
              <a:rPr lang="en-GB" sz="2000" i="1" dirty="0" smtClean="0"/>
              <a:t>Is the cat at home now?</a:t>
            </a:r>
          </a:p>
          <a:p>
            <a:pPr>
              <a:lnSpc>
                <a:spcPct val="150000"/>
              </a:lnSpc>
            </a:pPr>
            <a:r>
              <a:rPr lang="en-GB" sz="2000" b="1" dirty="0" smtClean="0"/>
              <a:t>Peter lost his glasses. </a:t>
            </a:r>
            <a:r>
              <a:rPr lang="en-GB" sz="2000" i="1" dirty="0" smtClean="0"/>
              <a:t>Has he got his glasses now?</a:t>
            </a:r>
            <a:endParaRPr lang="en-GB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020272" y="1700808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YES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59298" y="1700808"/>
            <a:ext cx="14141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PERHAPS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88224" y="2204864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YES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36296" y="2204864"/>
            <a:ext cx="16165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PROBABLY </a:t>
            </a:r>
          </a:p>
          <a:p>
            <a:r>
              <a:rPr lang="cs-CZ" sz="2000" dirty="0" smtClean="0"/>
              <a:t>NOT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3212976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YES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0152" y="3212976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PROBABLY  NOT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3717032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YES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07696" y="3717032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PROBABLY  NOT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4221088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YES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40152" y="4221088"/>
            <a:ext cx="1861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DON´T KNOW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868144" y="4797152"/>
            <a:ext cx="699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YES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588224" y="4797152"/>
            <a:ext cx="1861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DON´T KNOW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40152" y="5229200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NO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588224" y="5229200"/>
            <a:ext cx="1861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DON´T KNOW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588224" y="5805264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NO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92280" y="5805264"/>
            <a:ext cx="1861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DON´T KNOW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3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  <p:bldP spid="11" grpId="0"/>
      <p:bldP spid="14" grpId="0"/>
      <p:bldP spid="15" grpId="0"/>
      <p:bldP spid="17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Obálka větší Harry Potter a princ dvojí krve">
            <a:hlinkClick r:id="rId3" tooltip="Ukázat maximální velikost obalu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04664"/>
            <a:ext cx="1368152" cy="1810172"/>
          </a:xfrm>
          <a:prstGeom prst="rect">
            <a:avLst/>
          </a:prstGeom>
          <a:noFill/>
        </p:spPr>
      </p:pic>
      <p:pic>
        <p:nvPicPr>
          <p:cNvPr id="1029" name="Picture 5" descr="Soubor:Hw-shakespeare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5" y="260648"/>
            <a:ext cx="1872208" cy="230425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95536" y="2420888"/>
            <a:ext cx="1752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J. K. Rowling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012160" y="2636912"/>
            <a:ext cx="24641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Shakespeare </a:t>
            </a:r>
            <a:r>
              <a:rPr lang="en-GB" sz="2000" dirty="0" smtClean="0">
                <a:solidFill>
                  <a:schemeClr val="bg1"/>
                </a:solidFill>
              </a:rPr>
              <a:t>wrote</a:t>
            </a:r>
            <a:r>
              <a:rPr lang="cs-CZ" sz="2000" dirty="0" smtClean="0">
                <a:solidFill>
                  <a:schemeClr val="bg1"/>
                </a:solidFill>
              </a:rPr>
              <a:t>/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79712" y="2420888"/>
            <a:ext cx="811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wrote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2420888"/>
            <a:ext cx="15648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/has </a:t>
            </a:r>
            <a:r>
              <a:rPr lang="cs-CZ" sz="2000" dirty="0" err="1" smtClean="0">
                <a:solidFill>
                  <a:schemeClr val="bg1"/>
                </a:solidFill>
              </a:rPr>
              <a:t>written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2780928"/>
            <a:ext cx="33011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7 </a:t>
            </a:r>
            <a:r>
              <a:rPr lang="cs-CZ" sz="2000" dirty="0" err="1" smtClean="0">
                <a:solidFill>
                  <a:schemeClr val="bg1"/>
                </a:solidFill>
              </a:rPr>
              <a:t>books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about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Harry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Potter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84168" y="2996952"/>
            <a:ext cx="1423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h</a:t>
            </a:r>
            <a:r>
              <a:rPr lang="cs-CZ" sz="2000" dirty="0" smtClean="0">
                <a:solidFill>
                  <a:schemeClr val="bg1"/>
                </a:solidFill>
              </a:rPr>
              <a:t>as </a:t>
            </a:r>
            <a:r>
              <a:rPr lang="cs-CZ" sz="2000" dirty="0" err="1" smtClean="0">
                <a:solidFill>
                  <a:schemeClr val="bg1"/>
                </a:solidFill>
              </a:rPr>
              <a:t>written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450908" y="2996952"/>
            <a:ext cx="16930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a</a:t>
            </a:r>
            <a:r>
              <a:rPr lang="cs-CZ" sz="2000" dirty="0" smtClean="0">
                <a:solidFill>
                  <a:schemeClr val="bg1"/>
                </a:solidFill>
              </a:rPr>
              <a:t> lot </a:t>
            </a:r>
            <a:r>
              <a:rPr lang="cs-CZ" sz="2000" dirty="0" err="1" smtClean="0">
                <a:solidFill>
                  <a:schemeClr val="bg1"/>
                </a:solidFill>
              </a:rPr>
              <a:t>of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plays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pic>
        <p:nvPicPr>
          <p:cNvPr id="3074" name="Picture 2" descr="Fotografie,láska,muž,muži,osoby,páry,potřesení rukama,romance,ruce,žen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3429000"/>
            <a:ext cx="2736304" cy="2375545"/>
          </a:xfrm>
          <a:prstGeom prst="rect">
            <a:avLst/>
          </a:prstGeom>
          <a:noFill/>
        </p:spPr>
      </p:pic>
      <p:pic>
        <p:nvPicPr>
          <p:cNvPr id="3076" name="Picture 4" descr="Divorce graphic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40152" y="3573016"/>
            <a:ext cx="2664296" cy="2160240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95536" y="5517232"/>
            <a:ext cx="7553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They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5517232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were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91680" y="5517232"/>
            <a:ext cx="37417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/</a:t>
            </a:r>
            <a:r>
              <a:rPr lang="cs-CZ" sz="2000" dirty="0" err="1" smtClean="0">
                <a:solidFill>
                  <a:schemeClr val="bg1"/>
                </a:solidFill>
              </a:rPr>
              <a:t>have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been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married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for</a:t>
            </a:r>
            <a:r>
              <a:rPr lang="cs-CZ" sz="2000" dirty="0" smtClean="0">
                <a:solidFill>
                  <a:schemeClr val="bg1"/>
                </a:solidFill>
              </a:rPr>
              <a:t> 4 </a:t>
            </a:r>
            <a:r>
              <a:rPr lang="cs-CZ" sz="2000" dirty="0" err="1" smtClean="0">
                <a:solidFill>
                  <a:schemeClr val="bg1"/>
                </a:solidFill>
              </a:rPr>
              <a:t>years</a:t>
            </a:r>
            <a:r>
              <a:rPr lang="cs-CZ" sz="2000" dirty="0" smtClean="0">
                <a:solidFill>
                  <a:schemeClr val="bg1"/>
                </a:solidFill>
              </a:rPr>
              <a:t>.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80112" y="5517232"/>
            <a:ext cx="7553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They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228184" y="5517232"/>
            <a:ext cx="740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were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751999" y="5517232"/>
            <a:ext cx="2392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/</a:t>
            </a:r>
            <a:r>
              <a:rPr lang="cs-CZ" sz="2000" dirty="0" err="1" smtClean="0">
                <a:solidFill>
                  <a:schemeClr val="bg1"/>
                </a:solidFill>
              </a:rPr>
              <a:t>have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been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 err="1" smtClean="0">
                <a:solidFill>
                  <a:schemeClr val="bg1"/>
                </a:solidFill>
              </a:rPr>
              <a:t>married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652120" y="5949280"/>
            <a:ext cx="15343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>
                <a:solidFill>
                  <a:schemeClr val="bg1"/>
                </a:solidFill>
              </a:rPr>
              <a:t>for</a:t>
            </a:r>
            <a:r>
              <a:rPr lang="cs-CZ" sz="2000" dirty="0" smtClean="0">
                <a:solidFill>
                  <a:schemeClr val="bg1"/>
                </a:solidFill>
              </a:rPr>
              <a:t> 4 </a:t>
            </a:r>
            <a:r>
              <a:rPr lang="cs-CZ" sz="2000" dirty="0" err="1" smtClean="0">
                <a:solidFill>
                  <a:schemeClr val="bg1"/>
                </a:solidFill>
              </a:rPr>
              <a:t>years</a:t>
            </a:r>
            <a:r>
              <a:rPr lang="cs-CZ" sz="2000" dirty="0" smtClean="0">
                <a:solidFill>
                  <a:schemeClr val="bg1"/>
                </a:solidFill>
              </a:rPr>
              <a:t>. 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xit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8" presetClass="exit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xit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xit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4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výkladu a procvičení rozdílu mezi minulým časem prostým a předpřítomným časem.</a:t>
            </a:r>
          </a:p>
          <a:p>
            <a:r>
              <a:rPr lang="cs-CZ" dirty="0" smtClean="0"/>
              <a:t>5. a 6. slide slouží k procvičení – 5. slide – žáci vybírají pravděpodobnou možnost, 6. slide žáci vybírají zda k danému obrázku patří věta v předpřítomném nebo minulém čase prostém. Po </a:t>
            </a:r>
            <a:r>
              <a:rPr lang="cs-CZ" dirty="0" err="1" smtClean="0"/>
              <a:t>pokliku</a:t>
            </a:r>
            <a:r>
              <a:rPr lang="cs-CZ" dirty="0" smtClean="0"/>
              <a:t> se u 5. slide zvýrazní správná možnost, u 6. špatná zmizí.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Kniha </a:t>
            </a:r>
            <a:r>
              <a:rPr lang="cs-CZ" b="1" dirty="0" err="1" smtClean="0"/>
              <a:t>Harry</a:t>
            </a:r>
            <a:r>
              <a:rPr lang="cs-CZ" b="1" dirty="0" smtClean="0"/>
              <a:t> </a:t>
            </a:r>
            <a:r>
              <a:rPr lang="cs-CZ" b="1" dirty="0" err="1" smtClean="0"/>
              <a:t>Potter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en-US" dirty="0" smtClean="0"/>
              <a:t>[</a:t>
            </a:r>
            <a:r>
              <a:rPr lang="cs-CZ" dirty="0" smtClean="0"/>
              <a:t>cit. </a:t>
            </a:r>
            <a:r>
              <a:rPr lang="cs-CZ" dirty="0" smtClean="0"/>
              <a:t>2011-03-05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cs-CZ" dirty="0" smtClean="0"/>
              <a:t>Dostupné z: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 smtClean="0">
                <a:hlinkClick r:id="rId2"/>
              </a:rPr>
              <a:t>://www.</a:t>
            </a:r>
            <a:r>
              <a:rPr lang="cs-CZ" dirty="0" err="1" smtClean="0">
                <a:hlinkClick r:id="rId2"/>
              </a:rPr>
              <a:t>dvdedice.cz</a:t>
            </a:r>
            <a:r>
              <a:rPr lang="cs-CZ" dirty="0" smtClean="0">
                <a:hlinkClick r:id="rId2"/>
              </a:rPr>
              <a:t>/knihy/</a:t>
            </a:r>
            <a:r>
              <a:rPr lang="cs-CZ" dirty="0" err="1" smtClean="0">
                <a:hlinkClick r:id="rId2"/>
              </a:rPr>
              <a:t>prodetiamladez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harry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potter</a:t>
            </a:r>
            <a:r>
              <a:rPr lang="cs-CZ" dirty="0" smtClean="0">
                <a:hlinkClick r:id="rId2"/>
              </a:rPr>
              <a:t>-a-princ-</a:t>
            </a:r>
            <a:r>
              <a:rPr lang="cs-CZ" dirty="0" err="1" smtClean="0">
                <a:hlinkClick r:id="rId2"/>
              </a:rPr>
              <a:t>dvoji</a:t>
            </a:r>
            <a:r>
              <a:rPr lang="cs-CZ" dirty="0" smtClean="0">
                <a:hlinkClick r:id="rId2"/>
              </a:rPr>
              <a:t>-krve-i-78876/?&amp;</a:t>
            </a:r>
            <a:r>
              <a:rPr lang="cs-CZ" dirty="0" err="1" smtClean="0">
                <a:hlinkClick r:id="rId2"/>
              </a:rPr>
              <a:t>page</a:t>
            </a:r>
            <a:r>
              <a:rPr lang="cs-CZ" dirty="0" smtClean="0">
                <a:hlinkClick r:id="rId2"/>
              </a:rPr>
              <a:t>=376</a:t>
            </a:r>
            <a:endParaRPr lang="cs-CZ" dirty="0" smtClean="0"/>
          </a:p>
          <a:p>
            <a:r>
              <a:rPr lang="cs-CZ" b="1" dirty="0" smtClean="0"/>
              <a:t>Shakespeare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en-US" dirty="0" smtClean="0"/>
              <a:t>[</a:t>
            </a:r>
            <a:r>
              <a:rPr lang="cs-CZ" dirty="0" smtClean="0"/>
              <a:t>cit. 2011-03-05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cs-CZ" dirty="0" smtClean="0"/>
              <a:t>Dostupné z: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 smtClean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cs.wikipedia.org/wiki/Soubor:Hw-shakespeare.png</a:t>
            </a:r>
            <a:endParaRPr lang="cs-CZ" dirty="0" smtClean="0"/>
          </a:p>
          <a:p>
            <a:r>
              <a:rPr lang="cs-CZ" b="1" dirty="0" smtClean="0"/>
              <a:t>Rozvod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en-US" dirty="0" smtClean="0"/>
              <a:t>[</a:t>
            </a:r>
            <a:r>
              <a:rPr lang="cs-CZ" dirty="0" smtClean="0"/>
              <a:t>cit. 2011-03-05</a:t>
            </a:r>
            <a:r>
              <a:rPr lang="en-US" dirty="0" smtClean="0"/>
              <a:t>]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cs-CZ" dirty="0" smtClean="0"/>
              <a:t>Dostupné z: </a:t>
            </a:r>
            <a:r>
              <a:rPr lang="cs-CZ" dirty="0" smtClean="0"/>
              <a:t>http</a:t>
            </a:r>
            <a:r>
              <a:rPr lang="cs-CZ" dirty="0" smtClean="0"/>
              <a:t>://www.</a:t>
            </a:r>
            <a:r>
              <a:rPr lang="cs-CZ" dirty="0" err="1" smtClean="0"/>
              <a:t>picgifs.com</a:t>
            </a:r>
            <a:r>
              <a:rPr lang="cs-CZ" dirty="0" smtClean="0"/>
              <a:t>/</a:t>
            </a:r>
            <a:r>
              <a:rPr lang="cs-CZ" dirty="0" err="1" smtClean="0"/>
              <a:t>graphics</a:t>
            </a:r>
            <a:r>
              <a:rPr lang="cs-CZ" dirty="0" smtClean="0"/>
              <a:t>/</a:t>
            </a:r>
            <a:r>
              <a:rPr lang="cs-CZ" dirty="0" err="1" smtClean="0"/>
              <a:t>divorce</a:t>
            </a:r>
            <a:r>
              <a:rPr lang="cs-CZ" dirty="0" smtClean="0"/>
              <a:t>/34980/</a:t>
            </a:r>
            <a:r>
              <a:rPr lang="cs-CZ" dirty="0" err="1" smtClean="0"/>
              <a:t>graphics</a:t>
            </a:r>
            <a:r>
              <a:rPr lang="cs-CZ" dirty="0" smtClean="0"/>
              <a:t>-</a:t>
            </a:r>
            <a:r>
              <a:rPr lang="cs-CZ" dirty="0" err="1" smtClean="0"/>
              <a:t>divorce</a:t>
            </a:r>
            <a:r>
              <a:rPr lang="cs-CZ" dirty="0" smtClean="0"/>
              <a:t>-486312/</a:t>
            </a:r>
            <a:endParaRPr lang="cs-CZ" dirty="0" smtClean="0"/>
          </a:p>
          <a:p>
            <a:r>
              <a:rPr lang="cs-CZ" dirty="0" smtClean="0"/>
              <a:t>Klipart </a:t>
            </a:r>
            <a:r>
              <a:rPr lang="en-US" dirty="0" smtClean="0"/>
              <a:t>[</a:t>
            </a:r>
            <a:r>
              <a:rPr lang="cs-CZ" dirty="0" smtClean="0"/>
              <a:t>on-line</a:t>
            </a:r>
            <a:r>
              <a:rPr lang="en-US" dirty="0" smtClean="0"/>
              <a:t>]</a:t>
            </a:r>
            <a:r>
              <a:rPr lang="cs-CZ" dirty="0" smtClean="0"/>
              <a:t>. </a:t>
            </a:r>
            <a:r>
              <a:rPr lang="cs-CZ" dirty="0" smtClean="0"/>
              <a:t>2012 </a:t>
            </a:r>
            <a:r>
              <a:rPr lang="en-US" dirty="0" smtClean="0"/>
              <a:t>[</a:t>
            </a:r>
            <a:r>
              <a:rPr lang="cs-CZ" dirty="0" smtClean="0"/>
              <a:t>cit. </a:t>
            </a:r>
            <a:r>
              <a:rPr lang="cs-CZ" dirty="0" smtClean="0"/>
              <a:t>2012-03-05</a:t>
            </a:r>
            <a:r>
              <a:rPr lang="en-US" dirty="0" smtClean="0"/>
              <a:t>]</a:t>
            </a:r>
            <a:r>
              <a:rPr lang="cs-CZ" dirty="0" smtClean="0"/>
              <a:t>. Dostupný z www: </a:t>
            </a:r>
          </a:p>
          <a:p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=l%C3%A1ska&amp;ex=1&amp;</a:t>
            </a:r>
            <a:r>
              <a:rPr lang="cs-CZ" dirty="0" err="1" smtClean="0">
                <a:hlinkClick r:id="rId4"/>
              </a:rPr>
              <a:t>origin</a:t>
            </a:r>
            <a:r>
              <a:rPr lang="cs-CZ" dirty="0" smtClean="0">
                <a:hlinkClick r:id="rId4"/>
              </a:rPr>
              <a:t>=FX010132103#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:MP900430627|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1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100</TotalTime>
  <Words>466</Words>
  <Application>Microsoft Office PowerPoint</Application>
  <PresentationFormat>Předvádění na obrazovce (4:3)</PresentationFormat>
  <Paragraphs>85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PAST SIMPLE AND PRESENT PERFECT SIMPLE Anotace: Materiál je určen pro žáky 9. ročníku a slouží k výkladu a procvičení rozdílu mezi minulým časem prostým a předpřítomným časem.</vt:lpstr>
      <vt:lpstr>PAST SIMPLE x PRESENT PERFECT</vt:lpstr>
      <vt:lpstr>PAST SIMPLE x PRESENT PERFECT</vt:lpstr>
      <vt:lpstr>Snímek 4</vt:lpstr>
      <vt:lpstr>Snímek 5</vt:lpstr>
      <vt:lpstr>Snímek 6</vt:lpstr>
      <vt:lpstr>Metodický návod</vt:lpstr>
      <vt:lpstr>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 SIMPLE AND PRESENT PERFECT SIMPLE</dc:title>
  <dc:creator>Lenočka</dc:creator>
  <cp:lastModifiedBy>Lenočka</cp:lastModifiedBy>
  <cp:revision>13</cp:revision>
  <dcterms:created xsi:type="dcterms:W3CDTF">2012-03-05T19:07:17Z</dcterms:created>
  <dcterms:modified xsi:type="dcterms:W3CDTF">2012-03-19T19:39:14Z</dcterms:modified>
</cp:coreProperties>
</file>