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69" r:id="rId4"/>
    <p:sldId id="270" r:id="rId5"/>
    <p:sldId id="272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Střídavý proud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Rezistor v obvodu střídavého proudu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530352"/>
            <a:ext cx="3816424" cy="5634952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1200" b="1" dirty="0"/>
              <a:t>Ideální rezistor v obvodu střídavého proudu </a:t>
            </a:r>
            <a:endParaRPr lang="en-US" sz="1200" b="1" dirty="0"/>
          </a:p>
          <a:p>
            <a:pPr algn="just">
              <a:lnSpc>
                <a:spcPct val="150000"/>
              </a:lnSpc>
            </a:pPr>
            <a:r>
              <a:rPr lang="cs-CZ" sz="1200" dirty="0"/>
              <a:t>Jako ideální rezistor budeme nazývat takovou součástku - obvodový prvek, který se v obvodu střídavého proudu projevuje jen svým ohmickým odporem - </a:t>
            </a:r>
            <a:r>
              <a:rPr lang="cs-CZ" sz="1200" dirty="0" err="1"/>
              <a:t>rezistancí</a:t>
            </a:r>
            <a:r>
              <a:rPr lang="cs-CZ" sz="1200" dirty="0"/>
              <a:t>. To znamená, že jeho indukčnost L = 0 a kapacita C = 0.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cs-CZ" sz="1200" dirty="0"/>
              <a:t>Tento předpoklad není samozřejmý, protože v technické praxi se s takovým prvkem nesetkáme. Rezistor může být  zhotoven z drátu a navinut na izolační váleček.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cs-CZ" sz="1200" dirty="0"/>
              <a:t>V tomto případě je to také cívka a jeho indukčnost není rovna nule. Jednotlivé vrstvy závitů drátového odporu pak mezi sebou vytvářejí i kondenzátor, takže kapacita takové součástky také není rovna nule.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cs-CZ" sz="1200" dirty="0" smtClean="0"/>
              <a:t>Připojíme-li </a:t>
            </a:r>
            <a:r>
              <a:rPr lang="cs-CZ" sz="1200" dirty="0"/>
              <a:t>ke zdroji střídavého napětí ideální rezistor, pak klade střídavému proudu odpor. Pro tyto tři veličiny platí Ohmův zákon, který v obvodech střídavého proudu budeme uvažovat pro okamžité hodnoty napětí nebo proudu sinusového charakteru. Platí tedy následující vztahy: </a:t>
            </a:r>
            <a:endParaRPr lang="en-US" sz="1200" dirty="0"/>
          </a:p>
          <a:p>
            <a:endParaRPr lang="cs-CZ" sz="1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04864"/>
            <a:ext cx="3609524" cy="3609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88024" y="980728"/>
            <a:ext cx="3600400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b="1" dirty="0"/>
              <a:t>u = </a:t>
            </a:r>
            <a:r>
              <a:rPr lang="cs-CZ" sz="1100" b="1" dirty="0" err="1"/>
              <a:t>R.i</a:t>
            </a:r>
            <a:r>
              <a:rPr lang="cs-CZ" sz="1100" b="1" dirty="0"/>
              <a:t> nebo i = </a:t>
            </a:r>
            <a:r>
              <a:rPr lang="cs-CZ" sz="1100" b="1" dirty="0" smtClean="0"/>
              <a:t>u/R</a:t>
            </a:r>
          </a:p>
          <a:p>
            <a:pPr algn="ctr"/>
            <a:endParaRPr lang="cs-CZ" sz="1100" b="1" dirty="0" smtClean="0"/>
          </a:p>
          <a:p>
            <a:pPr algn="just"/>
            <a:r>
              <a:rPr lang="cs-CZ" sz="1100" dirty="0"/>
              <a:t>Tyto veličiny mají stejné jednotky, jako v obvodech stejnosměrného proudu - ampér, volt, ohm.</a:t>
            </a:r>
            <a:endParaRPr lang="en-US" sz="11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598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85640" cy="5346920"/>
          </a:xfrm>
        </p:spPr>
        <p:txBody>
          <a:bodyPr>
            <a:normAutofit/>
          </a:bodyPr>
          <a:lstStyle/>
          <a:p>
            <a:pPr algn="just"/>
            <a:r>
              <a:rPr lang="cs-CZ" sz="1100" dirty="0"/>
              <a:t>Na </a:t>
            </a:r>
            <a:r>
              <a:rPr lang="cs-CZ" sz="1100" dirty="0" smtClean="0"/>
              <a:t>obrázku je </a:t>
            </a:r>
            <a:r>
              <a:rPr lang="cs-CZ" sz="1100" dirty="0"/>
              <a:t>znázorněn průběh sinusového proudu a napětí </a:t>
            </a:r>
            <a:r>
              <a:rPr lang="cs-CZ" sz="1100" dirty="0" smtClean="0"/>
              <a:t> a </a:t>
            </a:r>
            <a:r>
              <a:rPr lang="cs-CZ" sz="1100" dirty="0"/>
              <a:t>vztah mezi okamžitými hodnotami napětí a proudu </a:t>
            </a:r>
            <a:r>
              <a:rPr lang="cs-CZ" sz="1100" dirty="0" smtClean="0"/>
              <a:t>v </a:t>
            </a:r>
            <a:r>
              <a:rPr lang="cs-CZ" sz="1100" dirty="0"/>
              <a:t>obvodu s ideálním rezistorem. </a:t>
            </a:r>
            <a:r>
              <a:rPr lang="cs-CZ" sz="1100" dirty="0" smtClean="0"/>
              <a:t>Vidíme, že fázový posun mezi uvedenými veličinami je nulový. Říkáme, že jsou tyto veličiny ve fázi.</a:t>
            </a:r>
          </a:p>
          <a:p>
            <a:pPr algn="just"/>
            <a:r>
              <a:rPr lang="cs-CZ" sz="1100" dirty="0" smtClean="0"/>
              <a:t>V následujících výrazech jsou uvedeny vztahy mezi  maximální , efektivní hodnotou napětí a proudu vyjádřené formou Ohmova zákona. </a:t>
            </a:r>
          </a:p>
          <a:p>
            <a:pPr algn="just"/>
            <a:r>
              <a:rPr lang="cs-CZ" sz="1100" dirty="0" smtClean="0"/>
              <a:t>Okamžitá hodnota výkonu střídavého proudu je dána součinem okamžitých hodnot napětí a proudu,  popřípadě dosazením za jednu veličinu z Ohmova zákona můžeme získat  odvozené vztahy.</a:t>
            </a:r>
          </a:p>
          <a:p>
            <a:pPr algn="just"/>
            <a:r>
              <a:rPr lang="cs-CZ" sz="1100" dirty="0" smtClean="0"/>
              <a:t>Činný výkon na rezistoru v obvodu střídavého proudu je dán součinem efektivních hodnot  napětí a proudu.</a:t>
            </a:r>
          </a:p>
          <a:p>
            <a:pPr marL="0" indent="0" algn="just">
              <a:buNone/>
            </a:pPr>
            <a:endParaRPr lang="en-US" sz="1100" dirty="0"/>
          </a:p>
          <a:p>
            <a:r>
              <a:rPr lang="cs-CZ" sz="1100" b="1" dirty="0" err="1"/>
              <a:t>U</a:t>
            </a:r>
            <a:r>
              <a:rPr lang="cs-CZ" sz="1100" b="1" baseline="-25000" dirty="0" err="1"/>
              <a:t>max</a:t>
            </a:r>
            <a:r>
              <a:rPr lang="cs-CZ" sz="1100" b="1" dirty="0"/>
              <a:t> = </a:t>
            </a:r>
            <a:r>
              <a:rPr lang="cs-CZ" sz="1100" b="1" dirty="0" err="1"/>
              <a:t>R.I</a:t>
            </a:r>
            <a:r>
              <a:rPr lang="cs-CZ" sz="1100" b="1" baseline="-25000" dirty="0" err="1"/>
              <a:t>max</a:t>
            </a:r>
            <a:r>
              <a:rPr lang="cs-CZ" sz="1100" b="1" dirty="0"/>
              <a:t> - maximální hodnota </a:t>
            </a:r>
            <a:r>
              <a:rPr lang="cs-CZ" sz="1100" b="1" dirty="0" smtClean="0"/>
              <a:t>napětí</a:t>
            </a:r>
          </a:p>
          <a:p>
            <a:pPr marL="0" indent="0">
              <a:buNone/>
            </a:pPr>
            <a:endParaRPr lang="en-US" sz="1100" b="1" dirty="0"/>
          </a:p>
          <a:p>
            <a:r>
              <a:rPr lang="cs-CZ" sz="1100" b="1" dirty="0"/>
              <a:t>U = R.I - efektivní hodnota </a:t>
            </a:r>
            <a:r>
              <a:rPr lang="cs-CZ" sz="1100" b="1" dirty="0" smtClean="0"/>
              <a:t>napětí</a:t>
            </a:r>
          </a:p>
          <a:p>
            <a:pPr marL="0" indent="0">
              <a:buNone/>
            </a:pPr>
            <a:endParaRPr lang="en-US" sz="1100" b="1" dirty="0"/>
          </a:p>
          <a:p>
            <a:r>
              <a:rPr lang="cs-CZ" sz="1100" b="1" dirty="0"/>
              <a:t>G = 1/R - vodivost, </a:t>
            </a:r>
            <a:r>
              <a:rPr lang="cs-CZ" sz="1100" b="1" dirty="0" smtClean="0"/>
              <a:t>konduktance</a:t>
            </a:r>
          </a:p>
          <a:p>
            <a:pPr marL="0" indent="0">
              <a:buNone/>
            </a:pPr>
            <a:endParaRPr lang="en-US" sz="1100" b="1" dirty="0"/>
          </a:p>
          <a:p>
            <a:r>
              <a:rPr lang="cs-CZ" sz="1100" b="1" dirty="0"/>
              <a:t>p = </a:t>
            </a:r>
            <a:r>
              <a:rPr lang="cs-CZ" sz="1100" b="1" dirty="0" err="1"/>
              <a:t>u.i</a:t>
            </a:r>
            <a:r>
              <a:rPr lang="cs-CZ" sz="1100" b="1" dirty="0"/>
              <a:t> = R.i</a:t>
            </a:r>
            <a:r>
              <a:rPr lang="cs-CZ" sz="1100" b="1" baseline="30000" dirty="0"/>
              <a:t>2</a:t>
            </a:r>
            <a:r>
              <a:rPr lang="cs-CZ" sz="1100" b="1" dirty="0"/>
              <a:t> - okamžitá hodnota výkonu střídavého proudu v ideálním </a:t>
            </a:r>
            <a:r>
              <a:rPr lang="cs-CZ" sz="1100" b="1" dirty="0" smtClean="0"/>
              <a:t>rezistoru</a:t>
            </a:r>
          </a:p>
          <a:p>
            <a:pPr marL="0" indent="0">
              <a:buNone/>
            </a:pPr>
            <a:endParaRPr lang="en-US" sz="1100" b="1" dirty="0"/>
          </a:p>
          <a:p>
            <a:r>
              <a:rPr lang="cs-CZ" sz="1100" b="1" dirty="0"/>
              <a:t>P = U.I = R.I</a:t>
            </a:r>
            <a:r>
              <a:rPr lang="cs-CZ" sz="1100" b="1" baseline="30000" dirty="0"/>
              <a:t>2</a:t>
            </a:r>
            <a:r>
              <a:rPr lang="cs-CZ" sz="1100" b="1" dirty="0"/>
              <a:t> - činný </a:t>
            </a:r>
            <a:r>
              <a:rPr lang="cs-CZ" sz="1100" b="1" dirty="0" smtClean="0"/>
              <a:t>výkon</a:t>
            </a:r>
          </a:p>
          <a:p>
            <a:endParaRPr lang="en-US" sz="1100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764704"/>
            <a:ext cx="3609524" cy="3609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7" y="4633777"/>
            <a:ext cx="40324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ts val="250"/>
              </a:spcBef>
              <a:buClr>
                <a:schemeClr val="accent1"/>
              </a:buClr>
              <a:buSzPct val="80000"/>
            </a:pPr>
            <a:r>
              <a:rPr lang="cs-CZ" sz="1100" dirty="0"/>
              <a:t>Z grafu </a:t>
            </a:r>
            <a:r>
              <a:rPr lang="cs-CZ" sz="1100" dirty="0" smtClean="0"/>
              <a:t>okamžitých hodnot napětí, proudu a výkonu vidíme, že okamžitý výkon má dvojnásobnou frekvenci a má vždy kladnou hodnotu, kromě okamžiků, kdy je napětí a proud nulový.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93439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8018088" cy="438912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300" b="1" dirty="0"/>
              <a:t>P</a:t>
            </a:r>
            <a:r>
              <a:rPr lang="cs-CZ" sz="1300" b="1" dirty="0" smtClean="0"/>
              <a:t>říklady:</a:t>
            </a:r>
          </a:p>
          <a:p>
            <a:pPr>
              <a:lnSpc>
                <a:spcPct val="80000"/>
              </a:lnSpc>
            </a:pPr>
            <a:endParaRPr lang="cs-CZ" sz="1300" b="1" dirty="0"/>
          </a:p>
          <a:p>
            <a:pPr lvl="0" algn="just"/>
            <a:r>
              <a:rPr lang="cs-CZ" sz="1200" dirty="0"/>
              <a:t>Rezistorem s odporem 24 </a:t>
            </a:r>
            <a:r>
              <a:rPr lang="cs-CZ" sz="1200" dirty="0" smtClean="0">
                <a:sym typeface="Symbol"/>
              </a:rPr>
              <a:t></a:t>
            </a:r>
            <a:r>
              <a:rPr lang="cs-CZ" sz="1200" dirty="0" smtClean="0"/>
              <a:t> </a:t>
            </a:r>
            <a:r>
              <a:rPr lang="cs-CZ" sz="1200" dirty="0"/>
              <a:t>prochází střídavý sinusový proud s maximální hodnotou 2,82 A. Vypočtěte efektivní hodnotu napětí na svorkách rezistoru a výkon na rezistoru</a:t>
            </a:r>
            <a:r>
              <a:rPr lang="cs-CZ" sz="1200" dirty="0" smtClean="0"/>
              <a:t>.</a:t>
            </a:r>
          </a:p>
          <a:p>
            <a:pPr lvl="0" algn="just"/>
            <a:r>
              <a:rPr lang="cs-CZ" sz="1200" dirty="0" smtClean="0"/>
              <a:t>Znázorněte průběh okamžitých hodnot napětí a proudu na ideálním rezistoru v obvodu střídavého proudu, jestliže efektivní hodnota napětí je 12 V a rezistor </a:t>
            </a:r>
            <a:r>
              <a:rPr lang="cs-CZ" sz="1200" dirty="0"/>
              <a:t>m</a:t>
            </a:r>
            <a:r>
              <a:rPr lang="cs-CZ" sz="1200" dirty="0" smtClean="0"/>
              <a:t>á odpor </a:t>
            </a:r>
            <a:r>
              <a:rPr lang="cs-CZ" sz="1200" dirty="0"/>
              <a:t>3</a:t>
            </a:r>
            <a:r>
              <a:rPr lang="cs-CZ" sz="1200" dirty="0" smtClean="0"/>
              <a:t> </a:t>
            </a:r>
            <a:r>
              <a:rPr lang="cs-CZ" sz="1200" dirty="0" smtClean="0">
                <a:sym typeface="Symbol"/>
              </a:rPr>
              <a:t>, při síťové frekvenci</a:t>
            </a:r>
            <a:r>
              <a:rPr lang="cs-CZ" sz="1200" dirty="0" smtClean="0"/>
              <a:t>. </a:t>
            </a:r>
          </a:p>
          <a:p>
            <a:pPr lvl="0" algn="just"/>
            <a:r>
              <a:rPr lang="cs-CZ" sz="1200" dirty="0" smtClean="0"/>
              <a:t>Na rezistoru s odporem 50 </a:t>
            </a:r>
            <a:r>
              <a:rPr lang="cs-CZ" sz="1200" dirty="0">
                <a:sym typeface="Symbol"/>
              </a:rPr>
              <a:t></a:t>
            </a:r>
            <a:r>
              <a:rPr lang="cs-CZ" sz="1200" dirty="0" smtClean="0"/>
              <a:t>  bylo naměřeno napětí 120 V. Určete maximální hodnotu napětí a maximální a efektivní hodnotu proudu.</a:t>
            </a:r>
          </a:p>
          <a:p>
            <a:pPr lvl="0" algn="just"/>
            <a:r>
              <a:rPr lang="cs-CZ" sz="1200" dirty="0" smtClean="0"/>
              <a:t>Znázorněte průběh okamžitých hodnot napětí, proudu a výkonu, když je v obvodu ideální rezistor 3 </a:t>
            </a:r>
            <a:r>
              <a:rPr lang="cs-CZ" sz="1200" dirty="0">
                <a:sym typeface="Symbol"/>
              </a:rPr>
              <a:t></a:t>
            </a:r>
            <a:r>
              <a:rPr lang="cs-CZ" sz="1200" dirty="0" smtClean="0"/>
              <a:t> a maximální hodnota proudu je 1,41 A, frekvence je 100 Hz.</a:t>
            </a:r>
          </a:p>
          <a:p>
            <a:pPr lvl="0" algn="just"/>
            <a:r>
              <a:rPr lang="cs-CZ" sz="1200" dirty="0" smtClean="0"/>
              <a:t>Určete hodnoty okamžité napětí, proudu a výkonu v čase 0,008 s.</a:t>
            </a:r>
            <a:endParaRPr lang="en-US" sz="1200" dirty="0"/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3610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221088"/>
            <a:ext cx="8183880" cy="162762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ANTONÍN BLAHOVEC. </a:t>
            </a:r>
            <a:r>
              <a:rPr lang="cs-CZ" sz="2400" i="1" dirty="0" smtClean="0"/>
              <a:t>Elektrotechnika 2</a:t>
            </a:r>
            <a:r>
              <a:rPr lang="cs-CZ" sz="2400" dirty="0" smtClean="0"/>
              <a:t>: </a:t>
            </a:r>
            <a:r>
              <a:rPr lang="cs-CZ" sz="2400" i="1" dirty="0" smtClean="0"/>
              <a:t>Pro SOŠ a SOU Podnázev</a:t>
            </a:r>
            <a:r>
              <a:rPr lang="cs-CZ" sz="2400" dirty="0" smtClean="0"/>
              <a:t>. Praha: Informatorium., 2010. ISBN 978-80-7333-043-9.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67240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2400" dirty="0" smtClean="0"/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400" dirty="0" smtClean="0"/>
              <a:t>Materiál lze použít při výuce elektrotechniky pro její část, která se zabývá základními poznatky střídavých proudů.</a:t>
            </a:r>
          </a:p>
          <a:p>
            <a:pPr algn="just">
              <a:lnSpc>
                <a:spcPct val="170000"/>
              </a:lnSpc>
            </a:pPr>
            <a:r>
              <a:rPr lang="cs-CZ" sz="2400" dirty="0" smtClean="0"/>
              <a:t>V první části jsou teoretické základy probírané látky a na konci jsou příklady, které žáci vypracují samostatně nebo je možné je využít při zkoušení jednotlivců za použití interaktivní tabule. </a:t>
            </a:r>
          </a:p>
          <a:p>
            <a:pPr algn="just">
              <a:lnSpc>
                <a:spcPct val="170000"/>
              </a:lnSpc>
            </a:pPr>
            <a:r>
              <a:rPr lang="cs-CZ" sz="2400" dirty="0" smtClean="0"/>
              <a:t>Pro zjištění průběhů okamžitých hodnot použijí žáci tabulkový procesor Excel.</a:t>
            </a:r>
          </a:p>
          <a:p>
            <a:pPr algn="just">
              <a:lnSpc>
                <a:spcPct val="170000"/>
              </a:lnSpc>
            </a:pPr>
            <a:r>
              <a:rPr lang="cs-CZ" sz="2400" dirty="0" smtClean="0"/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823</TotalTime>
  <Words>594</Words>
  <Application>Microsoft Office PowerPoint</Application>
  <PresentationFormat>Předvádění na obrazovce (4:3)</PresentationFormat>
  <Paragraphs>44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Střídavý proud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87</cp:revision>
  <dcterms:created xsi:type="dcterms:W3CDTF">2012-04-15T15:58:10Z</dcterms:created>
  <dcterms:modified xsi:type="dcterms:W3CDTF">2012-10-26T17:14:02Z</dcterms:modified>
</cp:coreProperties>
</file>